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74"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B3838"/>
    <a:srgbClr val="767171"/>
    <a:srgbClr val="AFABAB"/>
    <a:srgbClr val="00B0F0"/>
    <a:srgbClr val="548235"/>
    <a:srgbClr val="A5A5A5"/>
    <a:srgbClr val="ED7D31"/>
    <a:srgbClr val="FFC000"/>
    <a:srgbClr val="8DA0B8"/>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a:t>Lorem Ipsum</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5">
                <a:tint val="65000"/>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January</c:v>
                </c:pt>
                <c:pt idx="1">
                  <c:v>February</c:v>
                </c:pt>
                <c:pt idx="2">
                  <c:v>March</c:v>
                </c:pt>
              </c:strCache>
            </c:strRef>
          </c:cat>
          <c:val>
            <c:numRef>
              <c:f>Sheet1!$B$2:$B$4</c:f>
              <c:numCache>
                <c:formatCode>General</c:formatCode>
                <c:ptCount val="3"/>
                <c:pt idx="0">
                  <c:v>125</c:v>
                </c:pt>
                <c:pt idx="1">
                  <c:v>227</c:v>
                </c:pt>
                <c:pt idx="2">
                  <c:v>84</c:v>
                </c:pt>
              </c:numCache>
            </c:numRef>
          </c:val>
          <c:extLst>
            <c:ext xmlns:c16="http://schemas.microsoft.com/office/drawing/2014/chart" uri="{C3380CC4-5D6E-409C-BE32-E72D297353CC}">
              <c16:uniqueId val="{00000000-7104-4FB0-A533-B892A6585C4B}"/>
            </c:ext>
          </c:extLst>
        </c:ser>
        <c:ser>
          <c:idx val="1"/>
          <c:order val="1"/>
          <c:tx>
            <c:strRef>
              <c:f>Sheet1!$C$1</c:f>
              <c:strCache>
                <c:ptCount val="1"/>
                <c:pt idx="0">
                  <c:v>Series 2</c:v>
                </c:pt>
              </c:strCache>
            </c:strRef>
          </c:tx>
          <c:spPr>
            <a:solidFill>
              <a:schemeClr val="accent5">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January</c:v>
                </c:pt>
                <c:pt idx="1">
                  <c:v>February</c:v>
                </c:pt>
                <c:pt idx="2">
                  <c:v>March</c:v>
                </c:pt>
              </c:strCache>
            </c:strRef>
          </c:cat>
          <c:val>
            <c:numRef>
              <c:f>Sheet1!$C$2:$C$4</c:f>
              <c:numCache>
                <c:formatCode>General</c:formatCode>
                <c:ptCount val="3"/>
                <c:pt idx="0">
                  <c:v>177</c:v>
                </c:pt>
                <c:pt idx="1">
                  <c:v>85</c:v>
                </c:pt>
                <c:pt idx="2">
                  <c:v>197</c:v>
                </c:pt>
              </c:numCache>
            </c:numRef>
          </c:val>
          <c:extLst>
            <c:ext xmlns:c16="http://schemas.microsoft.com/office/drawing/2014/chart" uri="{C3380CC4-5D6E-409C-BE32-E72D297353CC}">
              <c16:uniqueId val="{00000001-7104-4FB0-A533-B892A6585C4B}"/>
            </c:ext>
          </c:extLst>
        </c:ser>
        <c:ser>
          <c:idx val="2"/>
          <c:order val="2"/>
          <c:tx>
            <c:strRef>
              <c:f>Sheet1!$D$1</c:f>
              <c:strCache>
                <c:ptCount val="1"/>
                <c:pt idx="0">
                  <c:v>Series 3</c:v>
                </c:pt>
              </c:strCache>
            </c:strRef>
          </c:tx>
          <c:spPr>
            <a:solidFill>
              <a:schemeClr val="accent5">
                <a:shade val="65000"/>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January</c:v>
                </c:pt>
                <c:pt idx="1">
                  <c:v>February</c:v>
                </c:pt>
                <c:pt idx="2">
                  <c:v>March</c:v>
                </c:pt>
              </c:strCache>
            </c:strRef>
          </c:cat>
          <c:val>
            <c:numRef>
              <c:f>Sheet1!$D$2:$D$4</c:f>
              <c:numCache>
                <c:formatCode>General</c:formatCode>
                <c:ptCount val="3"/>
                <c:pt idx="0">
                  <c:v>155</c:v>
                </c:pt>
                <c:pt idx="1">
                  <c:v>169</c:v>
                </c:pt>
                <c:pt idx="2">
                  <c:v>128</c:v>
                </c:pt>
              </c:numCache>
            </c:numRef>
          </c:val>
          <c:extLst>
            <c:ext xmlns:c16="http://schemas.microsoft.com/office/drawing/2014/chart" uri="{C3380CC4-5D6E-409C-BE32-E72D297353CC}">
              <c16:uniqueId val="{00000002-7104-4FB0-A533-B892A6585C4B}"/>
            </c:ext>
          </c:extLst>
        </c:ser>
        <c:dLbls>
          <c:dLblPos val="inEnd"/>
          <c:showLegendKey val="0"/>
          <c:showVal val="1"/>
          <c:showCatName val="0"/>
          <c:showSerName val="0"/>
          <c:showPercent val="0"/>
          <c:showBubbleSize val="0"/>
        </c:dLbls>
        <c:gapWidth val="65"/>
        <c:axId val="1114757320"/>
        <c:axId val="1114754696"/>
      </c:barChart>
      <c:catAx>
        <c:axId val="1114757320"/>
        <c:scaling>
          <c:orientation val="minMax"/>
        </c:scaling>
        <c:delete val="0"/>
        <c:axPos val="b"/>
        <c:numFmt formatCode="General" sourceLinked="1"/>
        <c:majorTickMark val="out"/>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n-US"/>
          </a:p>
        </c:txPr>
        <c:crossAx val="1114754696"/>
        <c:crosses val="autoZero"/>
        <c:auto val="1"/>
        <c:lblAlgn val="ctr"/>
        <c:lblOffset val="100"/>
        <c:noMultiLvlLbl val="0"/>
      </c:catAx>
      <c:valAx>
        <c:axId val="1114754696"/>
        <c:scaling>
          <c:orientation val="minMax"/>
        </c:scaling>
        <c:delete val="0"/>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crossAx val="1114757320"/>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a:t>Lorem Ipsum</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3">
                <a:tint val="65000"/>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January</c:v>
                </c:pt>
                <c:pt idx="1">
                  <c:v>February</c:v>
                </c:pt>
                <c:pt idx="2">
                  <c:v>March</c:v>
                </c:pt>
              </c:strCache>
            </c:strRef>
          </c:cat>
          <c:val>
            <c:numRef>
              <c:f>Sheet1!$B$2:$B$4</c:f>
              <c:numCache>
                <c:formatCode>General</c:formatCode>
                <c:ptCount val="3"/>
                <c:pt idx="0">
                  <c:v>491</c:v>
                </c:pt>
                <c:pt idx="1">
                  <c:v>354</c:v>
                </c:pt>
                <c:pt idx="2">
                  <c:v>476</c:v>
                </c:pt>
              </c:numCache>
            </c:numRef>
          </c:val>
          <c:extLst>
            <c:ext xmlns:c16="http://schemas.microsoft.com/office/drawing/2014/chart" uri="{C3380CC4-5D6E-409C-BE32-E72D297353CC}">
              <c16:uniqueId val="{00000000-BEFB-4AFE-86F5-7A0A332D713B}"/>
            </c:ext>
          </c:extLst>
        </c:ser>
        <c:ser>
          <c:idx val="1"/>
          <c:order val="1"/>
          <c:tx>
            <c:strRef>
              <c:f>Sheet1!$C$1</c:f>
              <c:strCache>
                <c:ptCount val="1"/>
                <c:pt idx="0">
                  <c:v>Series 2</c:v>
                </c:pt>
              </c:strCache>
            </c:strRef>
          </c:tx>
          <c:spPr>
            <a:solidFill>
              <a:schemeClr val="accent3">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January</c:v>
                </c:pt>
                <c:pt idx="1">
                  <c:v>February</c:v>
                </c:pt>
                <c:pt idx="2">
                  <c:v>March</c:v>
                </c:pt>
              </c:strCache>
            </c:strRef>
          </c:cat>
          <c:val>
            <c:numRef>
              <c:f>Sheet1!$C$2:$C$4</c:f>
              <c:numCache>
                <c:formatCode>General</c:formatCode>
                <c:ptCount val="3"/>
                <c:pt idx="0">
                  <c:v>352</c:v>
                </c:pt>
                <c:pt idx="1">
                  <c:v>394</c:v>
                </c:pt>
                <c:pt idx="2">
                  <c:v>205</c:v>
                </c:pt>
              </c:numCache>
            </c:numRef>
          </c:val>
          <c:extLst>
            <c:ext xmlns:c16="http://schemas.microsoft.com/office/drawing/2014/chart" uri="{C3380CC4-5D6E-409C-BE32-E72D297353CC}">
              <c16:uniqueId val="{00000001-BEFB-4AFE-86F5-7A0A332D713B}"/>
            </c:ext>
          </c:extLst>
        </c:ser>
        <c:ser>
          <c:idx val="2"/>
          <c:order val="2"/>
          <c:tx>
            <c:strRef>
              <c:f>Sheet1!$D$1</c:f>
              <c:strCache>
                <c:ptCount val="1"/>
                <c:pt idx="0">
                  <c:v>Series 3</c:v>
                </c:pt>
              </c:strCache>
            </c:strRef>
          </c:tx>
          <c:spPr>
            <a:solidFill>
              <a:schemeClr val="accent3">
                <a:shade val="65000"/>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January</c:v>
                </c:pt>
                <c:pt idx="1">
                  <c:v>February</c:v>
                </c:pt>
                <c:pt idx="2">
                  <c:v>March</c:v>
                </c:pt>
              </c:strCache>
            </c:strRef>
          </c:cat>
          <c:val>
            <c:numRef>
              <c:f>Sheet1!$D$2:$D$4</c:f>
              <c:numCache>
                <c:formatCode>General</c:formatCode>
                <c:ptCount val="3"/>
                <c:pt idx="0">
                  <c:v>155</c:v>
                </c:pt>
                <c:pt idx="1">
                  <c:v>451</c:v>
                </c:pt>
                <c:pt idx="2">
                  <c:v>301</c:v>
                </c:pt>
              </c:numCache>
            </c:numRef>
          </c:val>
          <c:extLst>
            <c:ext xmlns:c16="http://schemas.microsoft.com/office/drawing/2014/chart" uri="{C3380CC4-5D6E-409C-BE32-E72D297353CC}">
              <c16:uniqueId val="{00000002-BEFB-4AFE-86F5-7A0A332D713B}"/>
            </c:ext>
          </c:extLst>
        </c:ser>
        <c:dLbls>
          <c:dLblPos val="inEnd"/>
          <c:showLegendKey val="0"/>
          <c:showVal val="1"/>
          <c:showCatName val="0"/>
          <c:showSerName val="0"/>
          <c:showPercent val="0"/>
          <c:showBubbleSize val="0"/>
        </c:dLbls>
        <c:gapWidth val="65"/>
        <c:axId val="1114757320"/>
        <c:axId val="1114754696"/>
      </c:barChart>
      <c:catAx>
        <c:axId val="111475732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n-US"/>
          </a:p>
        </c:txPr>
        <c:crossAx val="1114754696"/>
        <c:crosses val="autoZero"/>
        <c:auto val="1"/>
        <c:lblAlgn val="ctr"/>
        <c:lblOffset val="100"/>
        <c:noMultiLvlLbl val="0"/>
      </c:catAx>
      <c:valAx>
        <c:axId val="1114754696"/>
        <c:scaling>
          <c:orientation val="minMax"/>
        </c:scaling>
        <c:delete val="0"/>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crossAx val="1114757320"/>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a:t>Lorem Ipsum</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2">
                <a:shade val="65000"/>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January</c:v>
                </c:pt>
                <c:pt idx="1">
                  <c:v>February</c:v>
                </c:pt>
                <c:pt idx="2">
                  <c:v>March</c:v>
                </c:pt>
              </c:strCache>
            </c:strRef>
          </c:cat>
          <c:val>
            <c:numRef>
              <c:f>Sheet1!$B$2:$B$4</c:f>
              <c:numCache>
                <c:formatCode>General</c:formatCode>
                <c:ptCount val="3"/>
                <c:pt idx="0">
                  <c:v>145</c:v>
                </c:pt>
                <c:pt idx="1">
                  <c:v>273</c:v>
                </c:pt>
                <c:pt idx="2">
                  <c:v>184</c:v>
                </c:pt>
              </c:numCache>
            </c:numRef>
          </c:val>
          <c:extLst>
            <c:ext xmlns:c16="http://schemas.microsoft.com/office/drawing/2014/chart" uri="{C3380CC4-5D6E-409C-BE32-E72D297353CC}">
              <c16:uniqueId val="{00000000-8116-4419-B635-5803847E1CBF}"/>
            </c:ext>
          </c:extLst>
        </c:ser>
        <c:ser>
          <c:idx val="1"/>
          <c:order val="1"/>
          <c:tx>
            <c:strRef>
              <c:f>Sheet1!$C$1</c:f>
              <c:strCache>
                <c:ptCount val="1"/>
                <c:pt idx="0">
                  <c:v>Series 2</c:v>
                </c:pt>
              </c:strCache>
            </c:strRef>
          </c:tx>
          <c:spPr>
            <a:solidFill>
              <a:schemeClr val="accent2">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January</c:v>
                </c:pt>
                <c:pt idx="1">
                  <c:v>February</c:v>
                </c:pt>
                <c:pt idx="2">
                  <c:v>March</c:v>
                </c:pt>
              </c:strCache>
            </c:strRef>
          </c:cat>
          <c:val>
            <c:numRef>
              <c:f>Sheet1!$C$2:$C$4</c:f>
              <c:numCache>
                <c:formatCode>General</c:formatCode>
                <c:ptCount val="3"/>
                <c:pt idx="0">
                  <c:v>314</c:v>
                </c:pt>
                <c:pt idx="1">
                  <c:v>185</c:v>
                </c:pt>
                <c:pt idx="2">
                  <c:v>281</c:v>
                </c:pt>
              </c:numCache>
            </c:numRef>
          </c:val>
          <c:extLst>
            <c:ext xmlns:c16="http://schemas.microsoft.com/office/drawing/2014/chart" uri="{C3380CC4-5D6E-409C-BE32-E72D297353CC}">
              <c16:uniqueId val="{00000001-8116-4419-B635-5803847E1CBF}"/>
            </c:ext>
          </c:extLst>
        </c:ser>
        <c:ser>
          <c:idx val="2"/>
          <c:order val="2"/>
          <c:tx>
            <c:strRef>
              <c:f>Sheet1!$D$1</c:f>
              <c:strCache>
                <c:ptCount val="1"/>
                <c:pt idx="0">
                  <c:v>Series 3</c:v>
                </c:pt>
              </c:strCache>
            </c:strRef>
          </c:tx>
          <c:spPr>
            <a:solidFill>
              <a:schemeClr val="accent2">
                <a:tint val="65000"/>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January</c:v>
                </c:pt>
                <c:pt idx="1">
                  <c:v>February</c:v>
                </c:pt>
                <c:pt idx="2">
                  <c:v>March</c:v>
                </c:pt>
              </c:strCache>
            </c:strRef>
          </c:cat>
          <c:val>
            <c:numRef>
              <c:f>Sheet1!$D$2:$D$4</c:f>
              <c:numCache>
                <c:formatCode>General</c:formatCode>
                <c:ptCount val="3"/>
                <c:pt idx="0">
                  <c:v>224</c:v>
                </c:pt>
                <c:pt idx="1">
                  <c:v>321</c:v>
                </c:pt>
                <c:pt idx="2">
                  <c:v>214</c:v>
                </c:pt>
              </c:numCache>
            </c:numRef>
          </c:val>
          <c:extLst>
            <c:ext xmlns:c16="http://schemas.microsoft.com/office/drawing/2014/chart" uri="{C3380CC4-5D6E-409C-BE32-E72D297353CC}">
              <c16:uniqueId val="{00000002-8116-4419-B635-5803847E1CBF}"/>
            </c:ext>
          </c:extLst>
        </c:ser>
        <c:dLbls>
          <c:dLblPos val="inEnd"/>
          <c:showLegendKey val="0"/>
          <c:showVal val="1"/>
          <c:showCatName val="0"/>
          <c:showSerName val="0"/>
          <c:showPercent val="0"/>
          <c:showBubbleSize val="0"/>
        </c:dLbls>
        <c:gapWidth val="65"/>
        <c:axId val="1114757320"/>
        <c:axId val="1114754696"/>
      </c:barChart>
      <c:catAx>
        <c:axId val="1114757320"/>
        <c:scaling>
          <c:orientation val="minMax"/>
        </c:scaling>
        <c:delete val="0"/>
        <c:axPos val="b"/>
        <c:numFmt formatCode="General" sourceLinked="1"/>
        <c:majorTickMark val="out"/>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n-US"/>
          </a:p>
        </c:txPr>
        <c:crossAx val="1114754696"/>
        <c:crosses val="autoZero"/>
        <c:auto val="1"/>
        <c:lblAlgn val="ctr"/>
        <c:lblOffset val="100"/>
        <c:noMultiLvlLbl val="0"/>
      </c:catAx>
      <c:valAx>
        <c:axId val="1114754696"/>
        <c:scaling>
          <c:orientation val="minMax"/>
        </c:scaling>
        <c:delete val="0"/>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crossAx val="1114757320"/>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Reversed" id="25">
  <a:schemeClr val="accent5"/>
</cs:colorStyle>
</file>

<file path=ppt/charts/colors2.xml><?xml version="1.0" encoding="utf-8"?>
<cs:colorStyle xmlns:cs="http://schemas.microsoft.com/office/drawing/2012/chartStyle" xmlns:a="http://schemas.openxmlformats.org/drawingml/2006/main" meth="withinLinearReversed" id="23">
  <a:schemeClr val="accent3"/>
</cs:colorStyle>
</file>

<file path=ppt/charts/colors3.xml><?xml version="1.0" encoding="utf-8"?>
<cs:colorStyle xmlns:cs="http://schemas.microsoft.com/office/drawing/2012/chartStyle" xmlns:a="http://schemas.openxmlformats.org/drawingml/2006/main" meth="withinLinear" id="15">
  <a:schemeClr val="accent2"/>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8" name="Picture 7">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6.xml"/><Relationship Id="rId6" Type="http://schemas.openxmlformats.org/officeDocument/2006/relationships/image" Target="../media/image1.png"/><Relationship Id="rId5" Type="http://schemas.openxmlformats.org/officeDocument/2006/relationships/hyperlink" Target="http://slides.sage-fox.com/" TargetMode="External"/><Relationship Id="rId4" Type="http://schemas.openxmlformats.org/officeDocument/2006/relationships/chart" Target="../charts/char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908180" y="3859626"/>
            <a:ext cx="3238579" cy="2809281"/>
            <a:chOff x="908180" y="3689498"/>
            <a:chExt cx="3238579" cy="2809281"/>
          </a:xfrm>
        </p:grpSpPr>
        <p:sp>
          <p:nvSpPr>
            <p:cNvPr id="24" name="Down Arrow 23"/>
            <p:cNvSpPr/>
            <p:nvPr/>
          </p:nvSpPr>
          <p:spPr>
            <a:xfrm>
              <a:off x="908180" y="3689498"/>
              <a:ext cx="3238579" cy="2809281"/>
            </a:xfrm>
            <a:prstGeom prst="downArrow">
              <a:avLst>
                <a:gd name="adj1" fmla="val 100000"/>
                <a:gd name="adj2" fmla="val 34128"/>
              </a:avLst>
            </a:prstGeom>
            <a:solidFill>
              <a:srgbClr val="00B0F0"/>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5" name="TextBox 24"/>
            <p:cNvSpPr txBox="1"/>
            <p:nvPr/>
          </p:nvSpPr>
          <p:spPr>
            <a:xfrm>
              <a:off x="1108021" y="3990990"/>
              <a:ext cx="2838893" cy="1712777"/>
            </a:xfrm>
            <a:prstGeom prst="rect">
              <a:avLst/>
            </a:prstGeom>
            <a:noFill/>
          </p:spPr>
          <p:txBody>
            <a:bodyPr wrap="square" rtlCol="0">
              <a:spAutoFit/>
            </a:bodyPr>
            <a:lstStyle/>
            <a:p>
              <a:pPr algn="ctr" defTabSz="1219170">
                <a:spcBef>
                  <a:spcPct val="20000"/>
                </a:spcBef>
                <a:defRPr/>
              </a:pPr>
              <a:r>
                <a:rPr lang="en-US" sz="1850" b="1" dirty="0">
                  <a:solidFill>
                    <a:schemeClr val="bg1"/>
                  </a:solidFill>
                </a:rPr>
                <a:t>Lorem Ipsum</a:t>
              </a:r>
            </a:p>
            <a:p>
              <a:pPr algn="ctr" defTabSz="1219170">
                <a:spcBef>
                  <a:spcPct val="20000"/>
                </a:spcBef>
                <a:defRPr/>
              </a:pPr>
              <a:r>
                <a:rPr lang="en-US" sz="1400" dirty="0">
                  <a:solidFill>
                    <a:schemeClr val="bg1"/>
                  </a:solidFill>
                </a:rPr>
                <a:t>Lorem ipsum dolor sit amet, consectetur adipiscing elit, sed do eiusmod tempor incididunt ut labore et dolore magna aliqua. Ut enim ad minim veniam, quis nostrud exercitation ullamco</a:t>
              </a:r>
            </a:p>
          </p:txBody>
        </p:sp>
      </p:grpSp>
      <p:graphicFrame>
        <p:nvGraphicFramePr>
          <p:cNvPr id="7" name="Chart 6"/>
          <p:cNvGraphicFramePr/>
          <p:nvPr>
            <p:extLst>
              <p:ext uri="{D42A27DB-BD31-4B8C-83A1-F6EECF244321}">
                <p14:modId xmlns:p14="http://schemas.microsoft.com/office/powerpoint/2010/main" val="1664961577"/>
              </p:ext>
            </p:extLst>
          </p:nvPr>
        </p:nvGraphicFramePr>
        <p:xfrm>
          <a:off x="908180" y="1137684"/>
          <a:ext cx="3238579" cy="2872689"/>
        </p:xfrm>
        <a:graphic>
          <a:graphicData uri="http://schemas.openxmlformats.org/drawingml/2006/chart">
            <c:chart xmlns:c="http://schemas.openxmlformats.org/drawingml/2006/chart" xmlns:r="http://schemas.openxmlformats.org/officeDocument/2006/relationships" r:id="rId2"/>
          </a:graphicData>
        </a:graphic>
      </p:graphicFrame>
      <p:grpSp>
        <p:nvGrpSpPr>
          <p:cNvPr id="30" name="Group 29"/>
          <p:cNvGrpSpPr/>
          <p:nvPr/>
        </p:nvGrpSpPr>
        <p:grpSpPr>
          <a:xfrm>
            <a:off x="8035538" y="3859626"/>
            <a:ext cx="3238579" cy="2809281"/>
            <a:chOff x="908180" y="3689498"/>
            <a:chExt cx="3238579" cy="2809281"/>
          </a:xfrm>
        </p:grpSpPr>
        <p:sp>
          <p:nvSpPr>
            <p:cNvPr id="31" name="Down Arrow 30"/>
            <p:cNvSpPr/>
            <p:nvPr/>
          </p:nvSpPr>
          <p:spPr>
            <a:xfrm>
              <a:off x="908180" y="3689498"/>
              <a:ext cx="3238579" cy="2809281"/>
            </a:xfrm>
            <a:prstGeom prst="downArrow">
              <a:avLst>
                <a:gd name="adj1" fmla="val 100000"/>
                <a:gd name="adj2" fmla="val 34128"/>
              </a:avLst>
            </a:prstGeom>
            <a:solidFill>
              <a:srgbClr val="A5A5A5"/>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2" name="TextBox 31"/>
            <p:cNvSpPr txBox="1"/>
            <p:nvPr/>
          </p:nvSpPr>
          <p:spPr>
            <a:xfrm>
              <a:off x="1108021" y="3990990"/>
              <a:ext cx="2838893" cy="1712777"/>
            </a:xfrm>
            <a:prstGeom prst="rect">
              <a:avLst/>
            </a:prstGeom>
            <a:noFill/>
          </p:spPr>
          <p:txBody>
            <a:bodyPr wrap="square" rtlCol="0">
              <a:spAutoFit/>
            </a:bodyPr>
            <a:lstStyle/>
            <a:p>
              <a:pPr algn="ctr" defTabSz="1219170">
                <a:spcBef>
                  <a:spcPct val="20000"/>
                </a:spcBef>
                <a:defRPr/>
              </a:pPr>
              <a:r>
                <a:rPr lang="en-US" sz="1850" b="1" dirty="0">
                  <a:solidFill>
                    <a:schemeClr val="bg1"/>
                  </a:solidFill>
                </a:rPr>
                <a:t>Lorem Ipsum</a:t>
              </a:r>
            </a:p>
            <a:p>
              <a:pPr algn="ctr" defTabSz="1219170">
                <a:spcBef>
                  <a:spcPct val="20000"/>
                </a:spcBef>
                <a:defRPr/>
              </a:pPr>
              <a:r>
                <a:rPr lang="en-US" sz="1400" dirty="0">
                  <a:solidFill>
                    <a:schemeClr val="bg1"/>
                  </a:solidFill>
                </a:rPr>
                <a:t>Lorem ipsum dolor sit amet, consectetur adipiscing elit, sed do eiusmod tempor incididunt ut labore et dolore magna aliqua. Ut enim ad minim veniam, quis nostrud exercitation ullamco</a:t>
              </a:r>
            </a:p>
          </p:txBody>
        </p:sp>
      </p:grpSp>
      <p:graphicFrame>
        <p:nvGraphicFramePr>
          <p:cNvPr id="33" name="Chart 32"/>
          <p:cNvGraphicFramePr/>
          <p:nvPr>
            <p:extLst>
              <p:ext uri="{D42A27DB-BD31-4B8C-83A1-F6EECF244321}">
                <p14:modId xmlns:p14="http://schemas.microsoft.com/office/powerpoint/2010/main" val="265409777"/>
              </p:ext>
            </p:extLst>
          </p:nvPr>
        </p:nvGraphicFramePr>
        <p:xfrm>
          <a:off x="8035538" y="1137684"/>
          <a:ext cx="3238579" cy="2872689"/>
        </p:xfrm>
        <a:graphic>
          <a:graphicData uri="http://schemas.openxmlformats.org/drawingml/2006/chart">
            <c:chart xmlns:c="http://schemas.openxmlformats.org/drawingml/2006/chart" xmlns:r="http://schemas.openxmlformats.org/officeDocument/2006/relationships" r:id="rId3"/>
          </a:graphicData>
        </a:graphic>
      </p:graphicFrame>
      <p:grpSp>
        <p:nvGrpSpPr>
          <p:cNvPr id="34" name="Group 33"/>
          <p:cNvGrpSpPr/>
          <p:nvPr/>
        </p:nvGrpSpPr>
        <p:grpSpPr>
          <a:xfrm>
            <a:off x="4471859" y="3859626"/>
            <a:ext cx="3238579" cy="2809281"/>
            <a:chOff x="908180" y="3689498"/>
            <a:chExt cx="3238579" cy="2809281"/>
          </a:xfrm>
        </p:grpSpPr>
        <p:sp>
          <p:nvSpPr>
            <p:cNvPr id="35" name="Down Arrow 34"/>
            <p:cNvSpPr/>
            <p:nvPr/>
          </p:nvSpPr>
          <p:spPr>
            <a:xfrm>
              <a:off x="908180" y="3689498"/>
              <a:ext cx="3238579" cy="2809281"/>
            </a:xfrm>
            <a:prstGeom prst="downArrow">
              <a:avLst>
                <a:gd name="adj1" fmla="val 100000"/>
                <a:gd name="adj2" fmla="val 34128"/>
              </a:avLst>
            </a:prstGeom>
            <a:solidFill>
              <a:srgbClr val="ED7D31"/>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6" name="TextBox 35"/>
            <p:cNvSpPr txBox="1"/>
            <p:nvPr/>
          </p:nvSpPr>
          <p:spPr>
            <a:xfrm>
              <a:off x="1108021" y="3990990"/>
              <a:ext cx="2838893" cy="1712777"/>
            </a:xfrm>
            <a:prstGeom prst="rect">
              <a:avLst/>
            </a:prstGeom>
            <a:noFill/>
          </p:spPr>
          <p:txBody>
            <a:bodyPr wrap="square" rtlCol="0">
              <a:spAutoFit/>
            </a:bodyPr>
            <a:lstStyle/>
            <a:p>
              <a:pPr algn="ctr" defTabSz="1219170">
                <a:spcBef>
                  <a:spcPct val="20000"/>
                </a:spcBef>
                <a:defRPr/>
              </a:pPr>
              <a:r>
                <a:rPr lang="en-US" sz="1850" b="1" dirty="0">
                  <a:solidFill>
                    <a:schemeClr val="bg1"/>
                  </a:solidFill>
                </a:rPr>
                <a:t>Lorem Ipsum</a:t>
              </a:r>
            </a:p>
            <a:p>
              <a:pPr algn="ctr" defTabSz="1219170">
                <a:spcBef>
                  <a:spcPct val="20000"/>
                </a:spcBef>
                <a:defRPr/>
              </a:pPr>
              <a:r>
                <a:rPr lang="en-US" sz="1400" dirty="0">
                  <a:solidFill>
                    <a:schemeClr val="bg1"/>
                  </a:solidFill>
                </a:rPr>
                <a:t>Lorem ipsum dolor sit amet, consectetur adipiscing elit, sed do eiusmod tempor incididunt ut labore et dolore magna aliqua. Ut enim ad minim veniam, quis nostrud exercitation ullamco</a:t>
              </a:r>
            </a:p>
          </p:txBody>
        </p:sp>
      </p:grpSp>
      <p:graphicFrame>
        <p:nvGraphicFramePr>
          <p:cNvPr id="37" name="Chart 36"/>
          <p:cNvGraphicFramePr/>
          <p:nvPr>
            <p:extLst>
              <p:ext uri="{D42A27DB-BD31-4B8C-83A1-F6EECF244321}">
                <p14:modId xmlns:p14="http://schemas.microsoft.com/office/powerpoint/2010/main" val="2468693908"/>
              </p:ext>
            </p:extLst>
          </p:nvPr>
        </p:nvGraphicFramePr>
        <p:xfrm>
          <a:off x="4471859" y="1137684"/>
          <a:ext cx="3238579" cy="2872689"/>
        </p:xfrm>
        <a:graphic>
          <a:graphicData uri="http://schemas.openxmlformats.org/drawingml/2006/chart">
            <c:chart xmlns:c="http://schemas.openxmlformats.org/drawingml/2006/chart" xmlns:r="http://schemas.openxmlformats.org/officeDocument/2006/relationships" r:id="rId4"/>
          </a:graphicData>
        </a:graphic>
      </p:graphicFrame>
      <p:pic>
        <p:nvPicPr>
          <p:cNvPr id="14" name="Picture 13">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grpSp>
        <p:nvGrpSpPr>
          <p:cNvPr id="15" name="Group 14"/>
          <p:cNvGrpSpPr/>
          <p:nvPr/>
        </p:nvGrpSpPr>
        <p:grpSpPr>
          <a:xfrm>
            <a:off x="754150" y="295106"/>
            <a:ext cx="4364195" cy="665324"/>
            <a:chOff x="754150" y="295106"/>
            <a:chExt cx="4364195" cy="665324"/>
          </a:xfrm>
        </p:grpSpPr>
        <p:sp>
          <p:nvSpPr>
            <p:cNvPr id="16" name="Title 1"/>
            <p:cNvSpPr txBox="1">
              <a:spLocks/>
            </p:cNvSpPr>
            <p:nvPr/>
          </p:nvSpPr>
          <p:spPr>
            <a:xfrm>
              <a:off x="754150" y="295106"/>
              <a:ext cx="4364195" cy="353524"/>
            </a:xfrm>
            <a:prstGeom prst="rect">
              <a:avLst/>
            </a:prstGeom>
            <a:solidFill>
              <a:schemeClr val="bg2">
                <a:lumMod val="10000"/>
                <a:alpha val="10000"/>
              </a:schemeClr>
            </a:solidFill>
          </p:spPr>
          <p:txBody>
            <a:bodyPr vert="horz" wrap="none" lIns="0" tIns="0" rIns="0" bIns="0" rtlCol="0" anchor="ctr" anchorCtr="1">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2">
                      <a:lumMod val="10000"/>
                    </a:schemeClr>
                  </a:solidFill>
                </a:rPr>
                <a:t>SageFox PowerPoint Slide</a:t>
              </a:r>
            </a:p>
          </p:txBody>
        </p:sp>
        <p:sp>
          <p:nvSpPr>
            <p:cNvPr id="17" name="Text Placeholder 3"/>
            <p:cNvSpPr txBox="1">
              <a:spLocks/>
            </p:cNvSpPr>
            <p:nvPr/>
          </p:nvSpPr>
          <p:spPr>
            <a:xfrm>
              <a:off x="765429" y="702398"/>
              <a:ext cx="2377440" cy="258032"/>
            </a:xfrm>
            <a:prstGeom prst="rect">
              <a:avLst/>
            </a:prstGeom>
            <a:solidFill>
              <a:schemeClr val="bg2">
                <a:lumMod val="10000"/>
                <a:alpha val="10000"/>
              </a:schemeClr>
            </a:solidFill>
          </p:spPr>
          <p:txBody>
            <a:bodyPr wrap="square" lIns="0" tIns="0" rIns="0" bIns="0" anchor="ctr" anchorCtr="1">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25000"/>
                    </a:schemeClr>
                  </a:solidFill>
                </a:rPr>
                <a:t>Enter Your Subtitle Here</a:t>
              </a:r>
            </a:p>
          </p:txBody>
        </p:sp>
      </p:grpSp>
    </p:spTree>
    <p:extLst>
      <p:ext uri="{BB962C8B-B14F-4D97-AF65-F5344CB8AC3E}">
        <p14:creationId xmlns:p14="http://schemas.microsoft.com/office/powerpoint/2010/main" val="36759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4" fill="hold" grpId="0" nodeType="afterEffect">
                                  <p:stCondLst>
                                    <p:cond delay="0"/>
                                  </p:stCondLst>
                                  <p:childTnLst>
                                    <p:set>
                                      <p:cBhvr>
                                        <p:cTn id="12" dur="1" fill="hold">
                                          <p:stCondLst>
                                            <p:cond delay="0"/>
                                          </p:stCondLst>
                                        </p:cTn>
                                        <p:tgtEl>
                                          <p:spTgt spid="7">
                                            <p:graphicEl>
                                              <a:chart seriesIdx="-3" categoryIdx="-3" bldStep="gridLegend"/>
                                            </p:graphicEl>
                                          </p:spTgt>
                                        </p:tgtEl>
                                        <p:attrNameLst>
                                          <p:attrName>style.visibility</p:attrName>
                                        </p:attrNameLst>
                                      </p:cBhvr>
                                      <p:to>
                                        <p:strVal val="visible"/>
                                      </p:to>
                                    </p:set>
                                    <p:animEffect transition="in" filter="wipe(down)">
                                      <p:cBhvr>
                                        <p:cTn id="13" dur="1000"/>
                                        <p:tgtEl>
                                          <p:spTgt spid="7">
                                            <p:graphicEl>
                                              <a:chart seriesIdx="-3" categoryIdx="-3" bldStep="gridLegend"/>
                                            </p:graphicEl>
                                          </p:spTgt>
                                        </p:tgtEl>
                                      </p:cBhvr>
                                    </p:animEffect>
                                  </p:childTnLst>
                                </p:cTn>
                              </p:par>
                            </p:childTnLst>
                          </p:cTn>
                        </p:par>
                        <p:par>
                          <p:cTn id="14" fill="hold">
                            <p:stCondLst>
                              <p:cond delay="2000"/>
                            </p:stCondLst>
                            <p:childTnLst>
                              <p:par>
                                <p:cTn id="15" presetID="22" presetClass="entr" presetSubtype="4" fill="hold" grpId="0" nodeType="afterEffect">
                                  <p:stCondLst>
                                    <p:cond delay="0"/>
                                  </p:stCondLst>
                                  <p:childTnLst>
                                    <p:set>
                                      <p:cBhvr>
                                        <p:cTn id="16" dur="1" fill="hold">
                                          <p:stCondLst>
                                            <p:cond delay="0"/>
                                          </p:stCondLst>
                                        </p:cTn>
                                        <p:tgtEl>
                                          <p:spTgt spid="7">
                                            <p:graphicEl>
                                              <a:chart seriesIdx="0" categoryIdx="0" bldStep="ptInCategory"/>
                                            </p:graphicEl>
                                          </p:spTgt>
                                        </p:tgtEl>
                                        <p:attrNameLst>
                                          <p:attrName>style.visibility</p:attrName>
                                        </p:attrNameLst>
                                      </p:cBhvr>
                                      <p:to>
                                        <p:strVal val="visible"/>
                                      </p:to>
                                    </p:set>
                                    <p:animEffect transition="in" filter="wipe(down)">
                                      <p:cBhvr>
                                        <p:cTn id="17" dur="1000"/>
                                        <p:tgtEl>
                                          <p:spTgt spid="7">
                                            <p:graphicEl>
                                              <a:chart seriesIdx="0" categoryIdx="0" bldStep="ptInCategory"/>
                                            </p:graphicEl>
                                          </p:spTgt>
                                        </p:tgtEl>
                                      </p:cBhvr>
                                    </p:animEffect>
                                  </p:childTnLst>
                                </p:cTn>
                              </p:par>
                            </p:childTnLst>
                          </p:cTn>
                        </p:par>
                        <p:par>
                          <p:cTn id="18" fill="hold">
                            <p:stCondLst>
                              <p:cond delay="3000"/>
                            </p:stCondLst>
                            <p:childTnLst>
                              <p:par>
                                <p:cTn id="19" presetID="22" presetClass="entr" presetSubtype="4" fill="hold" grpId="0" nodeType="afterEffect">
                                  <p:stCondLst>
                                    <p:cond delay="0"/>
                                  </p:stCondLst>
                                  <p:childTnLst>
                                    <p:set>
                                      <p:cBhvr>
                                        <p:cTn id="20" dur="1" fill="hold">
                                          <p:stCondLst>
                                            <p:cond delay="0"/>
                                          </p:stCondLst>
                                        </p:cTn>
                                        <p:tgtEl>
                                          <p:spTgt spid="7">
                                            <p:graphicEl>
                                              <a:chart seriesIdx="1" categoryIdx="0" bldStep="ptInCategory"/>
                                            </p:graphicEl>
                                          </p:spTgt>
                                        </p:tgtEl>
                                        <p:attrNameLst>
                                          <p:attrName>style.visibility</p:attrName>
                                        </p:attrNameLst>
                                      </p:cBhvr>
                                      <p:to>
                                        <p:strVal val="visible"/>
                                      </p:to>
                                    </p:set>
                                    <p:animEffect transition="in" filter="wipe(down)">
                                      <p:cBhvr>
                                        <p:cTn id="21" dur="1000"/>
                                        <p:tgtEl>
                                          <p:spTgt spid="7">
                                            <p:graphicEl>
                                              <a:chart seriesIdx="1" categoryIdx="0" bldStep="ptInCategory"/>
                                            </p:graphicEl>
                                          </p:spTgt>
                                        </p:tgtEl>
                                      </p:cBhvr>
                                    </p:animEffect>
                                  </p:childTnLst>
                                </p:cTn>
                              </p:par>
                            </p:childTnLst>
                          </p:cTn>
                        </p:par>
                        <p:par>
                          <p:cTn id="22" fill="hold">
                            <p:stCondLst>
                              <p:cond delay="4000"/>
                            </p:stCondLst>
                            <p:childTnLst>
                              <p:par>
                                <p:cTn id="23" presetID="22" presetClass="entr" presetSubtype="4" fill="hold" grpId="0" nodeType="afterEffect">
                                  <p:stCondLst>
                                    <p:cond delay="0"/>
                                  </p:stCondLst>
                                  <p:childTnLst>
                                    <p:set>
                                      <p:cBhvr>
                                        <p:cTn id="24" dur="1" fill="hold">
                                          <p:stCondLst>
                                            <p:cond delay="0"/>
                                          </p:stCondLst>
                                        </p:cTn>
                                        <p:tgtEl>
                                          <p:spTgt spid="7">
                                            <p:graphicEl>
                                              <a:chart seriesIdx="2" categoryIdx="0" bldStep="ptInCategory"/>
                                            </p:graphicEl>
                                          </p:spTgt>
                                        </p:tgtEl>
                                        <p:attrNameLst>
                                          <p:attrName>style.visibility</p:attrName>
                                        </p:attrNameLst>
                                      </p:cBhvr>
                                      <p:to>
                                        <p:strVal val="visible"/>
                                      </p:to>
                                    </p:set>
                                    <p:animEffect transition="in" filter="wipe(down)">
                                      <p:cBhvr>
                                        <p:cTn id="25" dur="1000"/>
                                        <p:tgtEl>
                                          <p:spTgt spid="7">
                                            <p:graphicEl>
                                              <a:chart seriesIdx="2" categoryIdx="0" bldStep="ptInCategory"/>
                                            </p:graphicEl>
                                          </p:spTgt>
                                        </p:tgtEl>
                                      </p:cBhvr>
                                    </p:animEffect>
                                  </p:childTnLst>
                                </p:cTn>
                              </p:par>
                            </p:childTnLst>
                          </p:cTn>
                        </p:par>
                        <p:par>
                          <p:cTn id="26" fill="hold">
                            <p:stCondLst>
                              <p:cond delay="5000"/>
                            </p:stCondLst>
                            <p:childTnLst>
                              <p:par>
                                <p:cTn id="27" presetID="22" presetClass="entr" presetSubtype="4" fill="hold" grpId="0" nodeType="afterEffect">
                                  <p:stCondLst>
                                    <p:cond delay="0"/>
                                  </p:stCondLst>
                                  <p:childTnLst>
                                    <p:set>
                                      <p:cBhvr>
                                        <p:cTn id="28" dur="1" fill="hold">
                                          <p:stCondLst>
                                            <p:cond delay="0"/>
                                          </p:stCondLst>
                                        </p:cTn>
                                        <p:tgtEl>
                                          <p:spTgt spid="7">
                                            <p:graphicEl>
                                              <a:chart seriesIdx="0" categoryIdx="1" bldStep="ptInCategory"/>
                                            </p:graphicEl>
                                          </p:spTgt>
                                        </p:tgtEl>
                                        <p:attrNameLst>
                                          <p:attrName>style.visibility</p:attrName>
                                        </p:attrNameLst>
                                      </p:cBhvr>
                                      <p:to>
                                        <p:strVal val="visible"/>
                                      </p:to>
                                    </p:set>
                                    <p:animEffect transition="in" filter="wipe(down)">
                                      <p:cBhvr>
                                        <p:cTn id="29" dur="1000"/>
                                        <p:tgtEl>
                                          <p:spTgt spid="7">
                                            <p:graphicEl>
                                              <a:chart seriesIdx="0" categoryIdx="1" bldStep="ptInCategory"/>
                                            </p:graphicEl>
                                          </p:spTgt>
                                        </p:tgtEl>
                                      </p:cBhvr>
                                    </p:animEffect>
                                  </p:childTnLst>
                                </p:cTn>
                              </p:par>
                            </p:childTnLst>
                          </p:cTn>
                        </p:par>
                        <p:par>
                          <p:cTn id="30" fill="hold">
                            <p:stCondLst>
                              <p:cond delay="6000"/>
                            </p:stCondLst>
                            <p:childTnLst>
                              <p:par>
                                <p:cTn id="31" presetID="22" presetClass="entr" presetSubtype="4" fill="hold" grpId="0" nodeType="afterEffect">
                                  <p:stCondLst>
                                    <p:cond delay="0"/>
                                  </p:stCondLst>
                                  <p:childTnLst>
                                    <p:set>
                                      <p:cBhvr>
                                        <p:cTn id="32" dur="1" fill="hold">
                                          <p:stCondLst>
                                            <p:cond delay="0"/>
                                          </p:stCondLst>
                                        </p:cTn>
                                        <p:tgtEl>
                                          <p:spTgt spid="7">
                                            <p:graphicEl>
                                              <a:chart seriesIdx="1" categoryIdx="1" bldStep="ptInCategory"/>
                                            </p:graphicEl>
                                          </p:spTgt>
                                        </p:tgtEl>
                                        <p:attrNameLst>
                                          <p:attrName>style.visibility</p:attrName>
                                        </p:attrNameLst>
                                      </p:cBhvr>
                                      <p:to>
                                        <p:strVal val="visible"/>
                                      </p:to>
                                    </p:set>
                                    <p:animEffect transition="in" filter="wipe(down)">
                                      <p:cBhvr>
                                        <p:cTn id="33" dur="1000"/>
                                        <p:tgtEl>
                                          <p:spTgt spid="7">
                                            <p:graphicEl>
                                              <a:chart seriesIdx="1" categoryIdx="1" bldStep="ptInCategory"/>
                                            </p:graphicEl>
                                          </p:spTgt>
                                        </p:tgtEl>
                                      </p:cBhvr>
                                    </p:animEffect>
                                  </p:childTnLst>
                                </p:cTn>
                              </p:par>
                            </p:childTnLst>
                          </p:cTn>
                        </p:par>
                        <p:par>
                          <p:cTn id="34" fill="hold">
                            <p:stCondLst>
                              <p:cond delay="7000"/>
                            </p:stCondLst>
                            <p:childTnLst>
                              <p:par>
                                <p:cTn id="35" presetID="22" presetClass="entr" presetSubtype="4" fill="hold" grpId="0" nodeType="afterEffect">
                                  <p:stCondLst>
                                    <p:cond delay="0"/>
                                  </p:stCondLst>
                                  <p:childTnLst>
                                    <p:set>
                                      <p:cBhvr>
                                        <p:cTn id="36" dur="1" fill="hold">
                                          <p:stCondLst>
                                            <p:cond delay="0"/>
                                          </p:stCondLst>
                                        </p:cTn>
                                        <p:tgtEl>
                                          <p:spTgt spid="7">
                                            <p:graphicEl>
                                              <a:chart seriesIdx="2" categoryIdx="1" bldStep="ptInCategory"/>
                                            </p:graphicEl>
                                          </p:spTgt>
                                        </p:tgtEl>
                                        <p:attrNameLst>
                                          <p:attrName>style.visibility</p:attrName>
                                        </p:attrNameLst>
                                      </p:cBhvr>
                                      <p:to>
                                        <p:strVal val="visible"/>
                                      </p:to>
                                    </p:set>
                                    <p:animEffect transition="in" filter="wipe(down)">
                                      <p:cBhvr>
                                        <p:cTn id="37" dur="1000"/>
                                        <p:tgtEl>
                                          <p:spTgt spid="7">
                                            <p:graphicEl>
                                              <a:chart seriesIdx="2" categoryIdx="1" bldStep="ptInCategory"/>
                                            </p:graphicEl>
                                          </p:spTgt>
                                        </p:tgtEl>
                                      </p:cBhvr>
                                    </p:animEffect>
                                  </p:childTnLst>
                                </p:cTn>
                              </p:par>
                            </p:childTnLst>
                          </p:cTn>
                        </p:par>
                        <p:par>
                          <p:cTn id="38" fill="hold">
                            <p:stCondLst>
                              <p:cond delay="8000"/>
                            </p:stCondLst>
                            <p:childTnLst>
                              <p:par>
                                <p:cTn id="39" presetID="22" presetClass="entr" presetSubtype="4" fill="hold" grpId="0" nodeType="afterEffect">
                                  <p:stCondLst>
                                    <p:cond delay="0"/>
                                  </p:stCondLst>
                                  <p:childTnLst>
                                    <p:set>
                                      <p:cBhvr>
                                        <p:cTn id="40" dur="1" fill="hold">
                                          <p:stCondLst>
                                            <p:cond delay="0"/>
                                          </p:stCondLst>
                                        </p:cTn>
                                        <p:tgtEl>
                                          <p:spTgt spid="7">
                                            <p:graphicEl>
                                              <a:chart seriesIdx="0" categoryIdx="2" bldStep="ptInCategory"/>
                                            </p:graphicEl>
                                          </p:spTgt>
                                        </p:tgtEl>
                                        <p:attrNameLst>
                                          <p:attrName>style.visibility</p:attrName>
                                        </p:attrNameLst>
                                      </p:cBhvr>
                                      <p:to>
                                        <p:strVal val="visible"/>
                                      </p:to>
                                    </p:set>
                                    <p:animEffect transition="in" filter="wipe(down)">
                                      <p:cBhvr>
                                        <p:cTn id="41" dur="1000"/>
                                        <p:tgtEl>
                                          <p:spTgt spid="7">
                                            <p:graphicEl>
                                              <a:chart seriesIdx="0" categoryIdx="2" bldStep="ptInCategory"/>
                                            </p:graphicEl>
                                          </p:spTgt>
                                        </p:tgtEl>
                                      </p:cBhvr>
                                    </p:animEffect>
                                  </p:childTnLst>
                                </p:cTn>
                              </p:par>
                            </p:childTnLst>
                          </p:cTn>
                        </p:par>
                        <p:par>
                          <p:cTn id="42" fill="hold">
                            <p:stCondLst>
                              <p:cond delay="9000"/>
                            </p:stCondLst>
                            <p:childTnLst>
                              <p:par>
                                <p:cTn id="43" presetID="22" presetClass="entr" presetSubtype="4" fill="hold" grpId="0" nodeType="afterEffect">
                                  <p:stCondLst>
                                    <p:cond delay="0"/>
                                  </p:stCondLst>
                                  <p:childTnLst>
                                    <p:set>
                                      <p:cBhvr>
                                        <p:cTn id="44" dur="1" fill="hold">
                                          <p:stCondLst>
                                            <p:cond delay="0"/>
                                          </p:stCondLst>
                                        </p:cTn>
                                        <p:tgtEl>
                                          <p:spTgt spid="7">
                                            <p:graphicEl>
                                              <a:chart seriesIdx="1" categoryIdx="2" bldStep="ptInCategory"/>
                                            </p:graphicEl>
                                          </p:spTgt>
                                        </p:tgtEl>
                                        <p:attrNameLst>
                                          <p:attrName>style.visibility</p:attrName>
                                        </p:attrNameLst>
                                      </p:cBhvr>
                                      <p:to>
                                        <p:strVal val="visible"/>
                                      </p:to>
                                    </p:set>
                                    <p:animEffect transition="in" filter="wipe(down)">
                                      <p:cBhvr>
                                        <p:cTn id="45" dur="1000"/>
                                        <p:tgtEl>
                                          <p:spTgt spid="7">
                                            <p:graphicEl>
                                              <a:chart seriesIdx="1" categoryIdx="2" bldStep="ptInCategory"/>
                                            </p:graphicEl>
                                          </p:spTgt>
                                        </p:tgtEl>
                                      </p:cBhvr>
                                    </p:animEffect>
                                  </p:childTnLst>
                                </p:cTn>
                              </p:par>
                            </p:childTnLst>
                          </p:cTn>
                        </p:par>
                        <p:par>
                          <p:cTn id="46" fill="hold">
                            <p:stCondLst>
                              <p:cond delay="10000"/>
                            </p:stCondLst>
                            <p:childTnLst>
                              <p:par>
                                <p:cTn id="47" presetID="22" presetClass="entr" presetSubtype="4" fill="hold" grpId="0" nodeType="afterEffect">
                                  <p:stCondLst>
                                    <p:cond delay="0"/>
                                  </p:stCondLst>
                                  <p:childTnLst>
                                    <p:set>
                                      <p:cBhvr>
                                        <p:cTn id="48" dur="1" fill="hold">
                                          <p:stCondLst>
                                            <p:cond delay="0"/>
                                          </p:stCondLst>
                                        </p:cTn>
                                        <p:tgtEl>
                                          <p:spTgt spid="7">
                                            <p:graphicEl>
                                              <a:chart seriesIdx="2" categoryIdx="2" bldStep="ptInCategory"/>
                                            </p:graphicEl>
                                          </p:spTgt>
                                        </p:tgtEl>
                                        <p:attrNameLst>
                                          <p:attrName>style.visibility</p:attrName>
                                        </p:attrNameLst>
                                      </p:cBhvr>
                                      <p:to>
                                        <p:strVal val="visible"/>
                                      </p:to>
                                    </p:set>
                                    <p:animEffect transition="in" filter="wipe(down)">
                                      <p:cBhvr>
                                        <p:cTn id="49" dur="1000"/>
                                        <p:tgtEl>
                                          <p:spTgt spid="7">
                                            <p:graphicEl>
                                              <a:chart seriesIdx="2" categoryIdx="2" bldStep="ptInCategory"/>
                                            </p:graphicEl>
                                          </p:spTgt>
                                        </p:tgtEl>
                                      </p:cBhvr>
                                    </p:animEffect>
                                  </p:childTnLst>
                                </p:cTn>
                              </p:par>
                            </p:childTnLst>
                          </p:cTn>
                        </p:par>
                        <p:par>
                          <p:cTn id="50" fill="hold">
                            <p:stCondLst>
                              <p:cond delay="11000"/>
                            </p:stCondLst>
                            <p:childTnLst>
                              <p:par>
                                <p:cTn id="51" presetID="42" presetClass="entr" presetSubtype="0" fill="hold" nodeType="afterEffect">
                                  <p:stCondLst>
                                    <p:cond delay="0"/>
                                  </p:stCondLst>
                                  <p:childTnLst>
                                    <p:set>
                                      <p:cBhvr>
                                        <p:cTn id="52" dur="1" fill="hold">
                                          <p:stCondLst>
                                            <p:cond delay="0"/>
                                          </p:stCondLst>
                                        </p:cTn>
                                        <p:tgtEl>
                                          <p:spTgt spid="34"/>
                                        </p:tgtEl>
                                        <p:attrNameLst>
                                          <p:attrName>style.visibility</p:attrName>
                                        </p:attrNameLst>
                                      </p:cBhvr>
                                      <p:to>
                                        <p:strVal val="visible"/>
                                      </p:to>
                                    </p:set>
                                    <p:animEffect transition="in" filter="fade">
                                      <p:cBhvr>
                                        <p:cTn id="53" dur="1000"/>
                                        <p:tgtEl>
                                          <p:spTgt spid="34"/>
                                        </p:tgtEl>
                                      </p:cBhvr>
                                    </p:animEffect>
                                    <p:anim calcmode="lin" valueType="num">
                                      <p:cBhvr>
                                        <p:cTn id="54" dur="1000" fill="hold"/>
                                        <p:tgtEl>
                                          <p:spTgt spid="34"/>
                                        </p:tgtEl>
                                        <p:attrNameLst>
                                          <p:attrName>ppt_x</p:attrName>
                                        </p:attrNameLst>
                                      </p:cBhvr>
                                      <p:tavLst>
                                        <p:tav tm="0">
                                          <p:val>
                                            <p:strVal val="#ppt_x"/>
                                          </p:val>
                                        </p:tav>
                                        <p:tav tm="100000">
                                          <p:val>
                                            <p:strVal val="#ppt_x"/>
                                          </p:val>
                                        </p:tav>
                                      </p:tavLst>
                                    </p:anim>
                                    <p:anim calcmode="lin" valueType="num">
                                      <p:cBhvr>
                                        <p:cTn id="55" dur="1000" fill="hold"/>
                                        <p:tgtEl>
                                          <p:spTgt spid="34"/>
                                        </p:tgtEl>
                                        <p:attrNameLst>
                                          <p:attrName>ppt_y</p:attrName>
                                        </p:attrNameLst>
                                      </p:cBhvr>
                                      <p:tavLst>
                                        <p:tav tm="0">
                                          <p:val>
                                            <p:strVal val="#ppt_y+.1"/>
                                          </p:val>
                                        </p:tav>
                                        <p:tav tm="100000">
                                          <p:val>
                                            <p:strVal val="#ppt_y"/>
                                          </p:val>
                                        </p:tav>
                                      </p:tavLst>
                                    </p:anim>
                                  </p:childTnLst>
                                </p:cTn>
                              </p:par>
                            </p:childTnLst>
                          </p:cTn>
                        </p:par>
                        <p:par>
                          <p:cTn id="56" fill="hold">
                            <p:stCondLst>
                              <p:cond delay="12000"/>
                            </p:stCondLst>
                            <p:childTnLst>
                              <p:par>
                                <p:cTn id="57" presetID="22" presetClass="entr" presetSubtype="4" fill="hold" grpId="0" nodeType="afterEffect">
                                  <p:stCondLst>
                                    <p:cond delay="0"/>
                                  </p:stCondLst>
                                  <p:childTnLst>
                                    <p:set>
                                      <p:cBhvr>
                                        <p:cTn id="58" dur="1" fill="hold">
                                          <p:stCondLst>
                                            <p:cond delay="0"/>
                                          </p:stCondLst>
                                        </p:cTn>
                                        <p:tgtEl>
                                          <p:spTgt spid="37">
                                            <p:graphicEl>
                                              <a:chart seriesIdx="-3" categoryIdx="-3" bldStep="gridLegend"/>
                                            </p:graphicEl>
                                          </p:spTgt>
                                        </p:tgtEl>
                                        <p:attrNameLst>
                                          <p:attrName>style.visibility</p:attrName>
                                        </p:attrNameLst>
                                      </p:cBhvr>
                                      <p:to>
                                        <p:strVal val="visible"/>
                                      </p:to>
                                    </p:set>
                                    <p:animEffect transition="in" filter="wipe(down)">
                                      <p:cBhvr>
                                        <p:cTn id="59" dur="1000"/>
                                        <p:tgtEl>
                                          <p:spTgt spid="37">
                                            <p:graphicEl>
                                              <a:chart seriesIdx="-3" categoryIdx="-3" bldStep="gridLegend"/>
                                            </p:graphicEl>
                                          </p:spTgt>
                                        </p:tgtEl>
                                      </p:cBhvr>
                                    </p:animEffect>
                                  </p:childTnLst>
                                </p:cTn>
                              </p:par>
                            </p:childTnLst>
                          </p:cTn>
                        </p:par>
                        <p:par>
                          <p:cTn id="60" fill="hold">
                            <p:stCondLst>
                              <p:cond delay="13000"/>
                            </p:stCondLst>
                            <p:childTnLst>
                              <p:par>
                                <p:cTn id="61" presetID="22" presetClass="entr" presetSubtype="4" fill="hold" grpId="0" nodeType="afterEffect">
                                  <p:stCondLst>
                                    <p:cond delay="0"/>
                                  </p:stCondLst>
                                  <p:childTnLst>
                                    <p:set>
                                      <p:cBhvr>
                                        <p:cTn id="62" dur="1" fill="hold">
                                          <p:stCondLst>
                                            <p:cond delay="0"/>
                                          </p:stCondLst>
                                        </p:cTn>
                                        <p:tgtEl>
                                          <p:spTgt spid="37">
                                            <p:graphicEl>
                                              <a:chart seriesIdx="0" categoryIdx="0" bldStep="ptInCategory"/>
                                            </p:graphicEl>
                                          </p:spTgt>
                                        </p:tgtEl>
                                        <p:attrNameLst>
                                          <p:attrName>style.visibility</p:attrName>
                                        </p:attrNameLst>
                                      </p:cBhvr>
                                      <p:to>
                                        <p:strVal val="visible"/>
                                      </p:to>
                                    </p:set>
                                    <p:animEffect transition="in" filter="wipe(down)">
                                      <p:cBhvr>
                                        <p:cTn id="63" dur="1000"/>
                                        <p:tgtEl>
                                          <p:spTgt spid="37">
                                            <p:graphicEl>
                                              <a:chart seriesIdx="0" categoryIdx="0" bldStep="ptInCategory"/>
                                            </p:graphicEl>
                                          </p:spTgt>
                                        </p:tgtEl>
                                      </p:cBhvr>
                                    </p:animEffect>
                                  </p:childTnLst>
                                </p:cTn>
                              </p:par>
                            </p:childTnLst>
                          </p:cTn>
                        </p:par>
                        <p:par>
                          <p:cTn id="64" fill="hold">
                            <p:stCondLst>
                              <p:cond delay="14000"/>
                            </p:stCondLst>
                            <p:childTnLst>
                              <p:par>
                                <p:cTn id="65" presetID="22" presetClass="entr" presetSubtype="4" fill="hold" grpId="0" nodeType="afterEffect">
                                  <p:stCondLst>
                                    <p:cond delay="0"/>
                                  </p:stCondLst>
                                  <p:childTnLst>
                                    <p:set>
                                      <p:cBhvr>
                                        <p:cTn id="66" dur="1" fill="hold">
                                          <p:stCondLst>
                                            <p:cond delay="0"/>
                                          </p:stCondLst>
                                        </p:cTn>
                                        <p:tgtEl>
                                          <p:spTgt spid="37">
                                            <p:graphicEl>
                                              <a:chart seriesIdx="1" categoryIdx="0" bldStep="ptInCategory"/>
                                            </p:graphicEl>
                                          </p:spTgt>
                                        </p:tgtEl>
                                        <p:attrNameLst>
                                          <p:attrName>style.visibility</p:attrName>
                                        </p:attrNameLst>
                                      </p:cBhvr>
                                      <p:to>
                                        <p:strVal val="visible"/>
                                      </p:to>
                                    </p:set>
                                    <p:animEffect transition="in" filter="wipe(down)">
                                      <p:cBhvr>
                                        <p:cTn id="67" dur="1000"/>
                                        <p:tgtEl>
                                          <p:spTgt spid="37">
                                            <p:graphicEl>
                                              <a:chart seriesIdx="1" categoryIdx="0" bldStep="ptInCategory"/>
                                            </p:graphicEl>
                                          </p:spTgt>
                                        </p:tgtEl>
                                      </p:cBhvr>
                                    </p:animEffect>
                                  </p:childTnLst>
                                </p:cTn>
                              </p:par>
                            </p:childTnLst>
                          </p:cTn>
                        </p:par>
                        <p:par>
                          <p:cTn id="68" fill="hold">
                            <p:stCondLst>
                              <p:cond delay="15000"/>
                            </p:stCondLst>
                            <p:childTnLst>
                              <p:par>
                                <p:cTn id="69" presetID="22" presetClass="entr" presetSubtype="4" fill="hold" grpId="0" nodeType="afterEffect">
                                  <p:stCondLst>
                                    <p:cond delay="0"/>
                                  </p:stCondLst>
                                  <p:childTnLst>
                                    <p:set>
                                      <p:cBhvr>
                                        <p:cTn id="70" dur="1" fill="hold">
                                          <p:stCondLst>
                                            <p:cond delay="0"/>
                                          </p:stCondLst>
                                        </p:cTn>
                                        <p:tgtEl>
                                          <p:spTgt spid="37">
                                            <p:graphicEl>
                                              <a:chart seriesIdx="2" categoryIdx="0" bldStep="ptInCategory"/>
                                            </p:graphicEl>
                                          </p:spTgt>
                                        </p:tgtEl>
                                        <p:attrNameLst>
                                          <p:attrName>style.visibility</p:attrName>
                                        </p:attrNameLst>
                                      </p:cBhvr>
                                      <p:to>
                                        <p:strVal val="visible"/>
                                      </p:to>
                                    </p:set>
                                    <p:animEffect transition="in" filter="wipe(down)">
                                      <p:cBhvr>
                                        <p:cTn id="71" dur="1000"/>
                                        <p:tgtEl>
                                          <p:spTgt spid="37">
                                            <p:graphicEl>
                                              <a:chart seriesIdx="2" categoryIdx="0" bldStep="ptInCategory"/>
                                            </p:graphicEl>
                                          </p:spTgt>
                                        </p:tgtEl>
                                      </p:cBhvr>
                                    </p:animEffect>
                                  </p:childTnLst>
                                </p:cTn>
                              </p:par>
                            </p:childTnLst>
                          </p:cTn>
                        </p:par>
                        <p:par>
                          <p:cTn id="72" fill="hold">
                            <p:stCondLst>
                              <p:cond delay="16000"/>
                            </p:stCondLst>
                            <p:childTnLst>
                              <p:par>
                                <p:cTn id="73" presetID="22" presetClass="entr" presetSubtype="4" fill="hold" grpId="0" nodeType="afterEffect">
                                  <p:stCondLst>
                                    <p:cond delay="0"/>
                                  </p:stCondLst>
                                  <p:childTnLst>
                                    <p:set>
                                      <p:cBhvr>
                                        <p:cTn id="74" dur="1" fill="hold">
                                          <p:stCondLst>
                                            <p:cond delay="0"/>
                                          </p:stCondLst>
                                        </p:cTn>
                                        <p:tgtEl>
                                          <p:spTgt spid="37">
                                            <p:graphicEl>
                                              <a:chart seriesIdx="0" categoryIdx="1" bldStep="ptInCategory"/>
                                            </p:graphicEl>
                                          </p:spTgt>
                                        </p:tgtEl>
                                        <p:attrNameLst>
                                          <p:attrName>style.visibility</p:attrName>
                                        </p:attrNameLst>
                                      </p:cBhvr>
                                      <p:to>
                                        <p:strVal val="visible"/>
                                      </p:to>
                                    </p:set>
                                    <p:animEffect transition="in" filter="wipe(down)">
                                      <p:cBhvr>
                                        <p:cTn id="75" dur="1000"/>
                                        <p:tgtEl>
                                          <p:spTgt spid="37">
                                            <p:graphicEl>
                                              <a:chart seriesIdx="0" categoryIdx="1" bldStep="ptInCategory"/>
                                            </p:graphicEl>
                                          </p:spTgt>
                                        </p:tgtEl>
                                      </p:cBhvr>
                                    </p:animEffect>
                                  </p:childTnLst>
                                </p:cTn>
                              </p:par>
                            </p:childTnLst>
                          </p:cTn>
                        </p:par>
                        <p:par>
                          <p:cTn id="76" fill="hold">
                            <p:stCondLst>
                              <p:cond delay="17000"/>
                            </p:stCondLst>
                            <p:childTnLst>
                              <p:par>
                                <p:cTn id="77" presetID="22" presetClass="entr" presetSubtype="4" fill="hold" grpId="0" nodeType="afterEffect">
                                  <p:stCondLst>
                                    <p:cond delay="0"/>
                                  </p:stCondLst>
                                  <p:childTnLst>
                                    <p:set>
                                      <p:cBhvr>
                                        <p:cTn id="78" dur="1" fill="hold">
                                          <p:stCondLst>
                                            <p:cond delay="0"/>
                                          </p:stCondLst>
                                        </p:cTn>
                                        <p:tgtEl>
                                          <p:spTgt spid="37">
                                            <p:graphicEl>
                                              <a:chart seriesIdx="1" categoryIdx="1" bldStep="ptInCategory"/>
                                            </p:graphicEl>
                                          </p:spTgt>
                                        </p:tgtEl>
                                        <p:attrNameLst>
                                          <p:attrName>style.visibility</p:attrName>
                                        </p:attrNameLst>
                                      </p:cBhvr>
                                      <p:to>
                                        <p:strVal val="visible"/>
                                      </p:to>
                                    </p:set>
                                    <p:animEffect transition="in" filter="wipe(down)">
                                      <p:cBhvr>
                                        <p:cTn id="79" dur="1000"/>
                                        <p:tgtEl>
                                          <p:spTgt spid="37">
                                            <p:graphicEl>
                                              <a:chart seriesIdx="1" categoryIdx="1" bldStep="ptInCategory"/>
                                            </p:graphicEl>
                                          </p:spTgt>
                                        </p:tgtEl>
                                      </p:cBhvr>
                                    </p:animEffect>
                                  </p:childTnLst>
                                </p:cTn>
                              </p:par>
                            </p:childTnLst>
                          </p:cTn>
                        </p:par>
                        <p:par>
                          <p:cTn id="80" fill="hold">
                            <p:stCondLst>
                              <p:cond delay="18000"/>
                            </p:stCondLst>
                            <p:childTnLst>
                              <p:par>
                                <p:cTn id="81" presetID="22" presetClass="entr" presetSubtype="4" fill="hold" grpId="0" nodeType="afterEffect">
                                  <p:stCondLst>
                                    <p:cond delay="0"/>
                                  </p:stCondLst>
                                  <p:childTnLst>
                                    <p:set>
                                      <p:cBhvr>
                                        <p:cTn id="82" dur="1" fill="hold">
                                          <p:stCondLst>
                                            <p:cond delay="0"/>
                                          </p:stCondLst>
                                        </p:cTn>
                                        <p:tgtEl>
                                          <p:spTgt spid="37">
                                            <p:graphicEl>
                                              <a:chart seriesIdx="2" categoryIdx="1" bldStep="ptInCategory"/>
                                            </p:graphicEl>
                                          </p:spTgt>
                                        </p:tgtEl>
                                        <p:attrNameLst>
                                          <p:attrName>style.visibility</p:attrName>
                                        </p:attrNameLst>
                                      </p:cBhvr>
                                      <p:to>
                                        <p:strVal val="visible"/>
                                      </p:to>
                                    </p:set>
                                    <p:animEffect transition="in" filter="wipe(down)">
                                      <p:cBhvr>
                                        <p:cTn id="83" dur="1000"/>
                                        <p:tgtEl>
                                          <p:spTgt spid="37">
                                            <p:graphicEl>
                                              <a:chart seriesIdx="2" categoryIdx="1" bldStep="ptInCategory"/>
                                            </p:graphicEl>
                                          </p:spTgt>
                                        </p:tgtEl>
                                      </p:cBhvr>
                                    </p:animEffect>
                                  </p:childTnLst>
                                </p:cTn>
                              </p:par>
                            </p:childTnLst>
                          </p:cTn>
                        </p:par>
                        <p:par>
                          <p:cTn id="84" fill="hold">
                            <p:stCondLst>
                              <p:cond delay="19000"/>
                            </p:stCondLst>
                            <p:childTnLst>
                              <p:par>
                                <p:cTn id="85" presetID="22" presetClass="entr" presetSubtype="4" fill="hold" grpId="0" nodeType="afterEffect">
                                  <p:stCondLst>
                                    <p:cond delay="0"/>
                                  </p:stCondLst>
                                  <p:childTnLst>
                                    <p:set>
                                      <p:cBhvr>
                                        <p:cTn id="86" dur="1" fill="hold">
                                          <p:stCondLst>
                                            <p:cond delay="0"/>
                                          </p:stCondLst>
                                        </p:cTn>
                                        <p:tgtEl>
                                          <p:spTgt spid="37">
                                            <p:graphicEl>
                                              <a:chart seriesIdx="0" categoryIdx="2" bldStep="ptInCategory"/>
                                            </p:graphicEl>
                                          </p:spTgt>
                                        </p:tgtEl>
                                        <p:attrNameLst>
                                          <p:attrName>style.visibility</p:attrName>
                                        </p:attrNameLst>
                                      </p:cBhvr>
                                      <p:to>
                                        <p:strVal val="visible"/>
                                      </p:to>
                                    </p:set>
                                    <p:animEffect transition="in" filter="wipe(down)">
                                      <p:cBhvr>
                                        <p:cTn id="87" dur="1000"/>
                                        <p:tgtEl>
                                          <p:spTgt spid="37">
                                            <p:graphicEl>
                                              <a:chart seriesIdx="0" categoryIdx="2" bldStep="ptInCategory"/>
                                            </p:graphicEl>
                                          </p:spTgt>
                                        </p:tgtEl>
                                      </p:cBhvr>
                                    </p:animEffect>
                                  </p:childTnLst>
                                </p:cTn>
                              </p:par>
                            </p:childTnLst>
                          </p:cTn>
                        </p:par>
                        <p:par>
                          <p:cTn id="88" fill="hold">
                            <p:stCondLst>
                              <p:cond delay="20000"/>
                            </p:stCondLst>
                            <p:childTnLst>
                              <p:par>
                                <p:cTn id="89" presetID="22" presetClass="entr" presetSubtype="4" fill="hold" grpId="0" nodeType="afterEffect">
                                  <p:stCondLst>
                                    <p:cond delay="0"/>
                                  </p:stCondLst>
                                  <p:childTnLst>
                                    <p:set>
                                      <p:cBhvr>
                                        <p:cTn id="90" dur="1" fill="hold">
                                          <p:stCondLst>
                                            <p:cond delay="0"/>
                                          </p:stCondLst>
                                        </p:cTn>
                                        <p:tgtEl>
                                          <p:spTgt spid="37">
                                            <p:graphicEl>
                                              <a:chart seriesIdx="1" categoryIdx="2" bldStep="ptInCategory"/>
                                            </p:graphicEl>
                                          </p:spTgt>
                                        </p:tgtEl>
                                        <p:attrNameLst>
                                          <p:attrName>style.visibility</p:attrName>
                                        </p:attrNameLst>
                                      </p:cBhvr>
                                      <p:to>
                                        <p:strVal val="visible"/>
                                      </p:to>
                                    </p:set>
                                    <p:animEffect transition="in" filter="wipe(down)">
                                      <p:cBhvr>
                                        <p:cTn id="91" dur="1000"/>
                                        <p:tgtEl>
                                          <p:spTgt spid="37">
                                            <p:graphicEl>
                                              <a:chart seriesIdx="1" categoryIdx="2" bldStep="ptInCategory"/>
                                            </p:graphicEl>
                                          </p:spTgt>
                                        </p:tgtEl>
                                      </p:cBhvr>
                                    </p:animEffect>
                                  </p:childTnLst>
                                </p:cTn>
                              </p:par>
                            </p:childTnLst>
                          </p:cTn>
                        </p:par>
                        <p:par>
                          <p:cTn id="92" fill="hold">
                            <p:stCondLst>
                              <p:cond delay="21000"/>
                            </p:stCondLst>
                            <p:childTnLst>
                              <p:par>
                                <p:cTn id="93" presetID="22" presetClass="entr" presetSubtype="4" fill="hold" grpId="0" nodeType="afterEffect">
                                  <p:stCondLst>
                                    <p:cond delay="0"/>
                                  </p:stCondLst>
                                  <p:childTnLst>
                                    <p:set>
                                      <p:cBhvr>
                                        <p:cTn id="94" dur="1" fill="hold">
                                          <p:stCondLst>
                                            <p:cond delay="0"/>
                                          </p:stCondLst>
                                        </p:cTn>
                                        <p:tgtEl>
                                          <p:spTgt spid="37">
                                            <p:graphicEl>
                                              <a:chart seriesIdx="2" categoryIdx="2" bldStep="ptInCategory"/>
                                            </p:graphicEl>
                                          </p:spTgt>
                                        </p:tgtEl>
                                        <p:attrNameLst>
                                          <p:attrName>style.visibility</p:attrName>
                                        </p:attrNameLst>
                                      </p:cBhvr>
                                      <p:to>
                                        <p:strVal val="visible"/>
                                      </p:to>
                                    </p:set>
                                    <p:animEffect transition="in" filter="wipe(down)">
                                      <p:cBhvr>
                                        <p:cTn id="95" dur="1000"/>
                                        <p:tgtEl>
                                          <p:spTgt spid="37">
                                            <p:graphicEl>
                                              <a:chart seriesIdx="2" categoryIdx="2" bldStep="ptInCategory"/>
                                            </p:graphicEl>
                                          </p:spTgt>
                                        </p:tgtEl>
                                      </p:cBhvr>
                                    </p:animEffect>
                                  </p:childTnLst>
                                </p:cTn>
                              </p:par>
                            </p:childTnLst>
                          </p:cTn>
                        </p:par>
                        <p:par>
                          <p:cTn id="96" fill="hold">
                            <p:stCondLst>
                              <p:cond delay="22000"/>
                            </p:stCondLst>
                            <p:childTnLst>
                              <p:par>
                                <p:cTn id="97" presetID="42" presetClass="entr" presetSubtype="0" fill="hold" nodeType="afterEffect">
                                  <p:stCondLst>
                                    <p:cond delay="0"/>
                                  </p:stCondLst>
                                  <p:childTnLst>
                                    <p:set>
                                      <p:cBhvr>
                                        <p:cTn id="98" dur="1" fill="hold">
                                          <p:stCondLst>
                                            <p:cond delay="0"/>
                                          </p:stCondLst>
                                        </p:cTn>
                                        <p:tgtEl>
                                          <p:spTgt spid="30"/>
                                        </p:tgtEl>
                                        <p:attrNameLst>
                                          <p:attrName>style.visibility</p:attrName>
                                        </p:attrNameLst>
                                      </p:cBhvr>
                                      <p:to>
                                        <p:strVal val="visible"/>
                                      </p:to>
                                    </p:set>
                                    <p:animEffect transition="in" filter="fade">
                                      <p:cBhvr>
                                        <p:cTn id="99" dur="1000"/>
                                        <p:tgtEl>
                                          <p:spTgt spid="30"/>
                                        </p:tgtEl>
                                      </p:cBhvr>
                                    </p:animEffect>
                                    <p:anim calcmode="lin" valueType="num">
                                      <p:cBhvr>
                                        <p:cTn id="100" dur="1000" fill="hold"/>
                                        <p:tgtEl>
                                          <p:spTgt spid="30"/>
                                        </p:tgtEl>
                                        <p:attrNameLst>
                                          <p:attrName>ppt_x</p:attrName>
                                        </p:attrNameLst>
                                      </p:cBhvr>
                                      <p:tavLst>
                                        <p:tav tm="0">
                                          <p:val>
                                            <p:strVal val="#ppt_x"/>
                                          </p:val>
                                        </p:tav>
                                        <p:tav tm="100000">
                                          <p:val>
                                            <p:strVal val="#ppt_x"/>
                                          </p:val>
                                        </p:tav>
                                      </p:tavLst>
                                    </p:anim>
                                    <p:anim calcmode="lin" valueType="num">
                                      <p:cBhvr>
                                        <p:cTn id="101" dur="1000" fill="hold"/>
                                        <p:tgtEl>
                                          <p:spTgt spid="30"/>
                                        </p:tgtEl>
                                        <p:attrNameLst>
                                          <p:attrName>ppt_y</p:attrName>
                                        </p:attrNameLst>
                                      </p:cBhvr>
                                      <p:tavLst>
                                        <p:tav tm="0">
                                          <p:val>
                                            <p:strVal val="#ppt_y+.1"/>
                                          </p:val>
                                        </p:tav>
                                        <p:tav tm="100000">
                                          <p:val>
                                            <p:strVal val="#ppt_y"/>
                                          </p:val>
                                        </p:tav>
                                      </p:tavLst>
                                    </p:anim>
                                  </p:childTnLst>
                                </p:cTn>
                              </p:par>
                            </p:childTnLst>
                          </p:cTn>
                        </p:par>
                        <p:par>
                          <p:cTn id="102" fill="hold">
                            <p:stCondLst>
                              <p:cond delay="23000"/>
                            </p:stCondLst>
                            <p:childTnLst>
                              <p:par>
                                <p:cTn id="103" presetID="22" presetClass="entr" presetSubtype="4" fill="hold" grpId="0" nodeType="afterEffect">
                                  <p:stCondLst>
                                    <p:cond delay="0"/>
                                  </p:stCondLst>
                                  <p:childTnLst>
                                    <p:set>
                                      <p:cBhvr>
                                        <p:cTn id="104" dur="1" fill="hold">
                                          <p:stCondLst>
                                            <p:cond delay="0"/>
                                          </p:stCondLst>
                                        </p:cTn>
                                        <p:tgtEl>
                                          <p:spTgt spid="33">
                                            <p:graphicEl>
                                              <a:chart seriesIdx="-3" categoryIdx="-3" bldStep="gridLegend"/>
                                            </p:graphicEl>
                                          </p:spTgt>
                                        </p:tgtEl>
                                        <p:attrNameLst>
                                          <p:attrName>style.visibility</p:attrName>
                                        </p:attrNameLst>
                                      </p:cBhvr>
                                      <p:to>
                                        <p:strVal val="visible"/>
                                      </p:to>
                                    </p:set>
                                    <p:animEffect transition="in" filter="wipe(down)">
                                      <p:cBhvr>
                                        <p:cTn id="105" dur="1000"/>
                                        <p:tgtEl>
                                          <p:spTgt spid="33">
                                            <p:graphicEl>
                                              <a:chart seriesIdx="-3" categoryIdx="-3" bldStep="gridLegend"/>
                                            </p:graphicEl>
                                          </p:spTgt>
                                        </p:tgtEl>
                                      </p:cBhvr>
                                    </p:animEffect>
                                  </p:childTnLst>
                                </p:cTn>
                              </p:par>
                            </p:childTnLst>
                          </p:cTn>
                        </p:par>
                        <p:par>
                          <p:cTn id="106" fill="hold">
                            <p:stCondLst>
                              <p:cond delay="24000"/>
                            </p:stCondLst>
                            <p:childTnLst>
                              <p:par>
                                <p:cTn id="107" presetID="22" presetClass="entr" presetSubtype="4" fill="hold" grpId="0" nodeType="afterEffect">
                                  <p:stCondLst>
                                    <p:cond delay="0"/>
                                  </p:stCondLst>
                                  <p:childTnLst>
                                    <p:set>
                                      <p:cBhvr>
                                        <p:cTn id="108" dur="1" fill="hold">
                                          <p:stCondLst>
                                            <p:cond delay="0"/>
                                          </p:stCondLst>
                                        </p:cTn>
                                        <p:tgtEl>
                                          <p:spTgt spid="33">
                                            <p:graphicEl>
                                              <a:chart seriesIdx="0" categoryIdx="0" bldStep="ptInCategory"/>
                                            </p:graphicEl>
                                          </p:spTgt>
                                        </p:tgtEl>
                                        <p:attrNameLst>
                                          <p:attrName>style.visibility</p:attrName>
                                        </p:attrNameLst>
                                      </p:cBhvr>
                                      <p:to>
                                        <p:strVal val="visible"/>
                                      </p:to>
                                    </p:set>
                                    <p:animEffect transition="in" filter="wipe(down)">
                                      <p:cBhvr>
                                        <p:cTn id="109" dur="1000"/>
                                        <p:tgtEl>
                                          <p:spTgt spid="33">
                                            <p:graphicEl>
                                              <a:chart seriesIdx="0" categoryIdx="0" bldStep="ptInCategory"/>
                                            </p:graphicEl>
                                          </p:spTgt>
                                        </p:tgtEl>
                                      </p:cBhvr>
                                    </p:animEffect>
                                  </p:childTnLst>
                                </p:cTn>
                              </p:par>
                            </p:childTnLst>
                          </p:cTn>
                        </p:par>
                        <p:par>
                          <p:cTn id="110" fill="hold">
                            <p:stCondLst>
                              <p:cond delay="25000"/>
                            </p:stCondLst>
                            <p:childTnLst>
                              <p:par>
                                <p:cTn id="111" presetID="22" presetClass="entr" presetSubtype="4" fill="hold" grpId="0" nodeType="afterEffect">
                                  <p:stCondLst>
                                    <p:cond delay="0"/>
                                  </p:stCondLst>
                                  <p:childTnLst>
                                    <p:set>
                                      <p:cBhvr>
                                        <p:cTn id="112" dur="1" fill="hold">
                                          <p:stCondLst>
                                            <p:cond delay="0"/>
                                          </p:stCondLst>
                                        </p:cTn>
                                        <p:tgtEl>
                                          <p:spTgt spid="33">
                                            <p:graphicEl>
                                              <a:chart seriesIdx="1" categoryIdx="0" bldStep="ptInCategory"/>
                                            </p:graphicEl>
                                          </p:spTgt>
                                        </p:tgtEl>
                                        <p:attrNameLst>
                                          <p:attrName>style.visibility</p:attrName>
                                        </p:attrNameLst>
                                      </p:cBhvr>
                                      <p:to>
                                        <p:strVal val="visible"/>
                                      </p:to>
                                    </p:set>
                                    <p:animEffect transition="in" filter="wipe(down)">
                                      <p:cBhvr>
                                        <p:cTn id="113" dur="1000"/>
                                        <p:tgtEl>
                                          <p:spTgt spid="33">
                                            <p:graphicEl>
                                              <a:chart seriesIdx="1" categoryIdx="0" bldStep="ptInCategory"/>
                                            </p:graphicEl>
                                          </p:spTgt>
                                        </p:tgtEl>
                                      </p:cBhvr>
                                    </p:animEffect>
                                  </p:childTnLst>
                                </p:cTn>
                              </p:par>
                            </p:childTnLst>
                          </p:cTn>
                        </p:par>
                        <p:par>
                          <p:cTn id="114" fill="hold">
                            <p:stCondLst>
                              <p:cond delay="26000"/>
                            </p:stCondLst>
                            <p:childTnLst>
                              <p:par>
                                <p:cTn id="115" presetID="22" presetClass="entr" presetSubtype="4" fill="hold" grpId="0" nodeType="afterEffect">
                                  <p:stCondLst>
                                    <p:cond delay="0"/>
                                  </p:stCondLst>
                                  <p:childTnLst>
                                    <p:set>
                                      <p:cBhvr>
                                        <p:cTn id="116" dur="1" fill="hold">
                                          <p:stCondLst>
                                            <p:cond delay="0"/>
                                          </p:stCondLst>
                                        </p:cTn>
                                        <p:tgtEl>
                                          <p:spTgt spid="33">
                                            <p:graphicEl>
                                              <a:chart seriesIdx="2" categoryIdx="0" bldStep="ptInCategory"/>
                                            </p:graphicEl>
                                          </p:spTgt>
                                        </p:tgtEl>
                                        <p:attrNameLst>
                                          <p:attrName>style.visibility</p:attrName>
                                        </p:attrNameLst>
                                      </p:cBhvr>
                                      <p:to>
                                        <p:strVal val="visible"/>
                                      </p:to>
                                    </p:set>
                                    <p:animEffect transition="in" filter="wipe(down)">
                                      <p:cBhvr>
                                        <p:cTn id="117" dur="1000"/>
                                        <p:tgtEl>
                                          <p:spTgt spid="33">
                                            <p:graphicEl>
                                              <a:chart seriesIdx="2" categoryIdx="0" bldStep="ptInCategory"/>
                                            </p:graphicEl>
                                          </p:spTgt>
                                        </p:tgtEl>
                                      </p:cBhvr>
                                    </p:animEffect>
                                  </p:childTnLst>
                                </p:cTn>
                              </p:par>
                            </p:childTnLst>
                          </p:cTn>
                        </p:par>
                        <p:par>
                          <p:cTn id="118" fill="hold">
                            <p:stCondLst>
                              <p:cond delay="27000"/>
                            </p:stCondLst>
                            <p:childTnLst>
                              <p:par>
                                <p:cTn id="119" presetID="22" presetClass="entr" presetSubtype="4" fill="hold" grpId="0" nodeType="afterEffect">
                                  <p:stCondLst>
                                    <p:cond delay="0"/>
                                  </p:stCondLst>
                                  <p:childTnLst>
                                    <p:set>
                                      <p:cBhvr>
                                        <p:cTn id="120" dur="1" fill="hold">
                                          <p:stCondLst>
                                            <p:cond delay="0"/>
                                          </p:stCondLst>
                                        </p:cTn>
                                        <p:tgtEl>
                                          <p:spTgt spid="33">
                                            <p:graphicEl>
                                              <a:chart seriesIdx="0" categoryIdx="1" bldStep="ptInCategory"/>
                                            </p:graphicEl>
                                          </p:spTgt>
                                        </p:tgtEl>
                                        <p:attrNameLst>
                                          <p:attrName>style.visibility</p:attrName>
                                        </p:attrNameLst>
                                      </p:cBhvr>
                                      <p:to>
                                        <p:strVal val="visible"/>
                                      </p:to>
                                    </p:set>
                                    <p:animEffect transition="in" filter="wipe(down)">
                                      <p:cBhvr>
                                        <p:cTn id="121" dur="1000"/>
                                        <p:tgtEl>
                                          <p:spTgt spid="33">
                                            <p:graphicEl>
                                              <a:chart seriesIdx="0" categoryIdx="1" bldStep="ptInCategory"/>
                                            </p:graphicEl>
                                          </p:spTgt>
                                        </p:tgtEl>
                                      </p:cBhvr>
                                    </p:animEffect>
                                  </p:childTnLst>
                                </p:cTn>
                              </p:par>
                            </p:childTnLst>
                          </p:cTn>
                        </p:par>
                        <p:par>
                          <p:cTn id="122" fill="hold">
                            <p:stCondLst>
                              <p:cond delay="28000"/>
                            </p:stCondLst>
                            <p:childTnLst>
                              <p:par>
                                <p:cTn id="123" presetID="22" presetClass="entr" presetSubtype="4" fill="hold" grpId="0" nodeType="afterEffect">
                                  <p:stCondLst>
                                    <p:cond delay="0"/>
                                  </p:stCondLst>
                                  <p:childTnLst>
                                    <p:set>
                                      <p:cBhvr>
                                        <p:cTn id="124" dur="1" fill="hold">
                                          <p:stCondLst>
                                            <p:cond delay="0"/>
                                          </p:stCondLst>
                                        </p:cTn>
                                        <p:tgtEl>
                                          <p:spTgt spid="33">
                                            <p:graphicEl>
                                              <a:chart seriesIdx="1" categoryIdx="1" bldStep="ptInCategory"/>
                                            </p:graphicEl>
                                          </p:spTgt>
                                        </p:tgtEl>
                                        <p:attrNameLst>
                                          <p:attrName>style.visibility</p:attrName>
                                        </p:attrNameLst>
                                      </p:cBhvr>
                                      <p:to>
                                        <p:strVal val="visible"/>
                                      </p:to>
                                    </p:set>
                                    <p:animEffect transition="in" filter="wipe(down)">
                                      <p:cBhvr>
                                        <p:cTn id="125" dur="1000"/>
                                        <p:tgtEl>
                                          <p:spTgt spid="33">
                                            <p:graphicEl>
                                              <a:chart seriesIdx="1" categoryIdx="1" bldStep="ptInCategory"/>
                                            </p:graphicEl>
                                          </p:spTgt>
                                        </p:tgtEl>
                                      </p:cBhvr>
                                    </p:animEffect>
                                  </p:childTnLst>
                                </p:cTn>
                              </p:par>
                            </p:childTnLst>
                          </p:cTn>
                        </p:par>
                        <p:par>
                          <p:cTn id="126" fill="hold">
                            <p:stCondLst>
                              <p:cond delay="29000"/>
                            </p:stCondLst>
                            <p:childTnLst>
                              <p:par>
                                <p:cTn id="127" presetID="22" presetClass="entr" presetSubtype="4" fill="hold" grpId="0" nodeType="afterEffect">
                                  <p:stCondLst>
                                    <p:cond delay="0"/>
                                  </p:stCondLst>
                                  <p:childTnLst>
                                    <p:set>
                                      <p:cBhvr>
                                        <p:cTn id="128" dur="1" fill="hold">
                                          <p:stCondLst>
                                            <p:cond delay="0"/>
                                          </p:stCondLst>
                                        </p:cTn>
                                        <p:tgtEl>
                                          <p:spTgt spid="33">
                                            <p:graphicEl>
                                              <a:chart seriesIdx="2" categoryIdx="1" bldStep="ptInCategory"/>
                                            </p:graphicEl>
                                          </p:spTgt>
                                        </p:tgtEl>
                                        <p:attrNameLst>
                                          <p:attrName>style.visibility</p:attrName>
                                        </p:attrNameLst>
                                      </p:cBhvr>
                                      <p:to>
                                        <p:strVal val="visible"/>
                                      </p:to>
                                    </p:set>
                                    <p:animEffect transition="in" filter="wipe(down)">
                                      <p:cBhvr>
                                        <p:cTn id="129" dur="1000"/>
                                        <p:tgtEl>
                                          <p:spTgt spid="33">
                                            <p:graphicEl>
                                              <a:chart seriesIdx="2" categoryIdx="1" bldStep="ptInCategory"/>
                                            </p:graphicEl>
                                          </p:spTgt>
                                        </p:tgtEl>
                                      </p:cBhvr>
                                    </p:animEffect>
                                  </p:childTnLst>
                                </p:cTn>
                              </p:par>
                            </p:childTnLst>
                          </p:cTn>
                        </p:par>
                        <p:par>
                          <p:cTn id="130" fill="hold">
                            <p:stCondLst>
                              <p:cond delay="30000"/>
                            </p:stCondLst>
                            <p:childTnLst>
                              <p:par>
                                <p:cTn id="131" presetID="22" presetClass="entr" presetSubtype="4" fill="hold" grpId="0" nodeType="afterEffect">
                                  <p:stCondLst>
                                    <p:cond delay="0"/>
                                  </p:stCondLst>
                                  <p:childTnLst>
                                    <p:set>
                                      <p:cBhvr>
                                        <p:cTn id="132" dur="1" fill="hold">
                                          <p:stCondLst>
                                            <p:cond delay="0"/>
                                          </p:stCondLst>
                                        </p:cTn>
                                        <p:tgtEl>
                                          <p:spTgt spid="33">
                                            <p:graphicEl>
                                              <a:chart seriesIdx="0" categoryIdx="2" bldStep="ptInCategory"/>
                                            </p:graphicEl>
                                          </p:spTgt>
                                        </p:tgtEl>
                                        <p:attrNameLst>
                                          <p:attrName>style.visibility</p:attrName>
                                        </p:attrNameLst>
                                      </p:cBhvr>
                                      <p:to>
                                        <p:strVal val="visible"/>
                                      </p:to>
                                    </p:set>
                                    <p:animEffect transition="in" filter="wipe(down)">
                                      <p:cBhvr>
                                        <p:cTn id="133" dur="1000"/>
                                        <p:tgtEl>
                                          <p:spTgt spid="33">
                                            <p:graphicEl>
                                              <a:chart seriesIdx="0" categoryIdx="2" bldStep="ptInCategory"/>
                                            </p:graphicEl>
                                          </p:spTgt>
                                        </p:tgtEl>
                                      </p:cBhvr>
                                    </p:animEffect>
                                  </p:childTnLst>
                                </p:cTn>
                              </p:par>
                            </p:childTnLst>
                          </p:cTn>
                        </p:par>
                        <p:par>
                          <p:cTn id="134" fill="hold">
                            <p:stCondLst>
                              <p:cond delay="31000"/>
                            </p:stCondLst>
                            <p:childTnLst>
                              <p:par>
                                <p:cTn id="135" presetID="22" presetClass="entr" presetSubtype="4" fill="hold" grpId="0" nodeType="afterEffect">
                                  <p:stCondLst>
                                    <p:cond delay="0"/>
                                  </p:stCondLst>
                                  <p:childTnLst>
                                    <p:set>
                                      <p:cBhvr>
                                        <p:cTn id="136" dur="1" fill="hold">
                                          <p:stCondLst>
                                            <p:cond delay="0"/>
                                          </p:stCondLst>
                                        </p:cTn>
                                        <p:tgtEl>
                                          <p:spTgt spid="33">
                                            <p:graphicEl>
                                              <a:chart seriesIdx="1" categoryIdx="2" bldStep="ptInCategory"/>
                                            </p:graphicEl>
                                          </p:spTgt>
                                        </p:tgtEl>
                                        <p:attrNameLst>
                                          <p:attrName>style.visibility</p:attrName>
                                        </p:attrNameLst>
                                      </p:cBhvr>
                                      <p:to>
                                        <p:strVal val="visible"/>
                                      </p:to>
                                    </p:set>
                                    <p:animEffect transition="in" filter="wipe(down)">
                                      <p:cBhvr>
                                        <p:cTn id="137" dur="1000"/>
                                        <p:tgtEl>
                                          <p:spTgt spid="33">
                                            <p:graphicEl>
                                              <a:chart seriesIdx="1" categoryIdx="2" bldStep="ptInCategory"/>
                                            </p:graphicEl>
                                          </p:spTgt>
                                        </p:tgtEl>
                                      </p:cBhvr>
                                    </p:animEffect>
                                  </p:childTnLst>
                                </p:cTn>
                              </p:par>
                            </p:childTnLst>
                          </p:cTn>
                        </p:par>
                        <p:par>
                          <p:cTn id="138" fill="hold">
                            <p:stCondLst>
                              <p:cond delay="32000"/>
                            </p:stCondLst>
                            <p:childTnLst>
                              <p:par>
                                <p:cTn id="139" presetID="22" presetClass="entr" presetSubtype="4" fill="hold" grpId="0" nodeType="afterEffect">
                                  <p:stCondLst>
                                    <p:cond delay="0"/>
                                  </p:stCondLst>
                                  <p:childTnLst>
                                    <p:set>
                                      <p:cBhvr>
                                        <p:cTn id="140" dur="1" fill="hold">
                                          <p:stCondLst>
                                            <p:cond delay="0"/>
                                          </p:stCondLst>
                                        </p:cTn>
                                        <p:tgtEl>
                                          <p:spTgt spid="33">
                                            <p:graphicEl>
                                              <a:chart seriesIdx="2" categoryIdx="2" bldStep="ptInCategory"/>
                                            </p:graphicEl>
                                          </p:spTgt>
                                        </p:tgtEl>
                                        <p:attrNameLst>
                                          <p:attrName>style.visibility</p:attrName>
                                        </p:attrNameLst>
                                      </p:cBhvr>
                                      <p:to>
                                        <p:strVal val="visible"/>
                                      </p:to>
                                    </p:set>
                                    <p:animEffect transition="in" filter="wipe(down)">
                                      <p:cBhvr>
                                        <p:cTn id="141" dur="1000"/>
                                        <p:tgtEl>
                                          <p:spTgt spid="33">
                                            <p:graphicEl>
                                              <a:chart seriesIdx="2" categoryIdx="2" bldStep="ptInCategory"/>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uiExpand="1">
        <p:bldSub>
          <a:bldChart bld="categoryEl"/>
        </p:bldSub>
      </p:bldGraphic>
      <p:bldGraphic spid="33" grpId="0">
        <p:bldSub>
          <a:bldChart bld="categoryEl"/>
        </p:bldSub>
      </p:bldGraphic>
      <p:bldGraphic spid="37" grpId="0">
        <p:bldSub>
          <a:bldChart bld="categoryEl"/>
        </p:bldSub>
      </p:bldGraphic>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2787</TotalTime>
  <Words>1224</Words>
  <Application>Microsoft Office PowerPoint</Application>
  <PresentationFormat>Widescreen</PresentationFormat>
  <Paragraphs>50</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539</cp:revision>
  <dcterms:created xsi:type="dcterms:W3CDTF">2015-12-31T02:20:12Z</dcterms:created>
  <dcterms:modified xsi:type="dcterms:W3CDTF">2016-09-22T20:51:18Z</dcterms:modified>
</cp:coreProperties>
</file>