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87"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dirty="0">
                <a:latin typeface="Candara" panose="020E0502030303020204" pitchFamily="34" charset="0"/>
              </a:rPr>
              <a:t>Lorem Ipsum</a:t>
            </a:r>
          </a:p>
        </c:rich>
      </c:tx>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gradFill rotWithShape="1">
              <a:gsLst>
                <a:gs pos="0">
                  <a:schemeClr val="accent5">
                    <a:tint val="65000"/>
                    <a:satMod val="103000"/>
                    <a:lumMod val="102000"/>
                    <a:tint val="94000"/>
                  </a:schemeClr>
                </a:gs>
                <a:gs pos="50000">
                  <a:schemeClr val="accent5">
                    <a:tint val="65000"/>
                    <a:satMod val="110000"/>
                    <a:lumMod val="100000"/>
                    <a:shade val="100000"/>
                  </a:schemeClr>
                </a:gs>
                <a:gs pos="100000">
                  <a:schemeClr val="accent5">
                    <a:tint val="65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Sheet1!$B$2:$B$4</c:f>
              <c:numCache>
                <c:formatCode>General</c:formatCode>
                <c:ptCount val="3"/>
                <c:pt idx="0">
                  <c:v>125</c:v>
                </c:pt>
                <c:pt idx="1">
                  <c:v>227</c:v>
                </c:pt>
                <c:pt idx="2">
                  <c:v>84</c:v>
                </c:pt>
              </c:numCache>
            </c:numRef>
          </c:val>
          <c:extLst>
            <c:ext xmlns:c16="http://schemas.microsoft.com/office/drawing/2014/chart" uri="{C3380CC4-5D6E-409C-BE32-E72D297353CC}">
              <c16:uniqueId val="{00000000-7104-4FB0-A533-B892A6585C4B}"/>
            </c:ext>
          </c:extLst>
        </c:ser>
        <c:ser>
          <c:idx val="1"/>
          <c:order val="1"/>
          <c:tx>
            <c:strRef>
              <c:f>Sheet1!$C$1</c:f>
              <c:strCache>
                <c:ptCount val="1"/>
                <c:pt idx="0">
                  <c:v>Series 2</c:v>
                </c:pt>
              </c:strCache>
            </c:strRef>
          </c:tx>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Sheet1!$C$2:$C$4</c:f>
              <c:numCache>
                <c:formatCode>General</c:formatCode>
                <c:ptCount val="3"/>
                <c:pt idx="0">
                  <c:v>177</c:v>
                </c:pt>
                <c:pt idx="1">
                  <c:v>85</c:v>
                </c:pt>
                <c:pt idx="2">
                  <c:v>197</c:v>
                </c:pt>
              </c:numCache>
            </c:numRef>
          </c:val>
          <c:extLst>
            <c:ext xmlns:c16="http://schemas.microsoft.com/office/drawing/2014/chart" uri="{C3380CC4-5D6E-409C-BE32-E72D297353CC}">
              <c16:uniqueId val="{00000001-7104-4FB0-A533-B892A6585C4B}"/>
            </c:ext>
          </c:extLst>
        </c:ser>
        <c:ser>
          <c:idx val="2"/>
          <c:order val="2"/>
          <c:tx>
            <c:strRef>
              <c:f>Sheet1!$D$1</c:f>
              <c:strCache>
                <c:ptCount val="1"/>
                <c:pt idx="0">
                  <c:v>Series 3</c:v>
                </c:pt>
              </c:strCache>
            </c:strRef>
          </c:tx>
          <c:spPr>
            <a:gradFill rotWithShape="1">
              <a:gsLst>
                <a:gs pos="0">
                  <a:schemeClr val="accent5">
                    <a:shade val="65000"/>
                    <a:satMod val="103000"/>
                    <a:lumMod val="102000"/>
                    <a:tint val="94000"/>
                  </a:schemeClr>
                </a:gs>
                <a:gs pos="50000">
                  <a:schemeClr val="accent5">
                    <a:shade val="65000"/>
                    <a:satMod val="110000"/>
                    <a:lumMod val="100000"/>
                    <a:shade val="100000"/>
                  </a:schemeClr>
                </a:gs>
                <a:gs pos="100000">
                  <a:schemeClr val="accent5">
                    <a:shade val="65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Sheet1!$D$2:$D$4</c:f>
              <c:numCache>
                <c:formatCode>General</c:formatCode>
                <c:ptCount val="3"/>
                <c:pt idx="0">
                  <c:v>155</c:v>
                </c:pt>
                <c:pt idx="1">
                  <c:v>169</c:v>
                </c:pt>
                <c:pt idx="2">
                  <c:v>128</c:v>
                </c:pt>
              </c:numCache>
            </c:numRef>
          </c:val>
          <c:extLst>
            <c:ext xmlns:c16="http://schemas.microsoft.com/office/drawing/2014/chart" uri="{C3380CC4-5D6E-409C-BE32-E72D297353CC}">
              <c16:uniqueId val="{00000002-7104-4FB0-A533-B892A6585C4B}"/>
            </c:ext>
          </c:extLst>
        </c:ser>
        <c:dLbls>
          <c:showLegendKey val="0"/>
          <c:showVal val="0"/>
          <c:showCatName val="0"/>
          <c:showSerName val="0"/>
          <c:showPercent val="0"/>
          <c:showBubbleSize val="0"/>
        </c:dLbls>
        <c:gapWidth val="100"/>
        <c:overlap val="-24"/>
        <c:axId val="1114757320"/>
        <c:axId val="1114754696"/>
      </c:barChart>
      <c:catAx>
        <c:axId val="1114757320"/>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114754696"/>
        <c:crosses val="autoZero"/>
        <c:auto val="1"/>
        <c:lblAlgn val="ctr"/>
        <c:lblOffset val="100"/>
        <c:noMultiLvlLbl val="0"/>
      </c:catAx>
      <c:valAx>
        <c:axId val="1114754696"/>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11475732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w="6350">
      <a:solidFill>
        <a:schemeClr val="bg1"/>
      </a:solidFill>
    </a:ln>
    <a:effectLst>
      <a:outerShdw blurRad="50800" dist="38100" dir="5400000" algn="t" rotWithShape="0">
        <a:prstClr val="black">
          <a:alpha val="40000"/>
        </a:prstClr>
      </a:outerShdw>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dirty="0">
                <a:latin typeface="Candara" panose="020E0502030303020204" pitchFamily="34" charset="0"/>
              </a:rPr>
              <a:t>Lorem Ipsum</a:t>
            </a:r>
          </a:p>
        </c:rich>
      </c:tx>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gradFill rotWithShape="1">
              <a:gsLst>
                <a:gs pos="0">
                  <a:schemeClr val="accent5">
                    <a:tint val="65000"/>
                    <a:satMod val="103000"/>
                    <a:lumMod val="102000"/>
                    <a:tint val="94000"/>
                  </a:schemeClr>
                </a:gs>
                <a:gs pos="50000">
                  <a:schemeClr val="accent5">
                    <a:tint val="65000"/>
                    <a:satMod val="110000"/>
                    <a:lumMod val="100000"/>
                    <a:shade val="100000"/>
                  </a:schemeClr>
                </a:gs>
                <a:gs pos="100000">
                  <a:schemeClr val="accent5">
                    <a:tint val="65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Sheet1!$B$2:$B$4</c:f>
              <c:numCache>
                <c:formatCode>General</c:formatCode>
                <c:ptCount val="3"/>
                <c:pt idx="0">
                  <c:v>491</c:v>
                </c:pt>
                <c:pt idx="1">
                  <c:v>354</c:v>
                </c:pt>
                <c:pt idx="2">
                  <c:v>476</c:v>
                </c:pt>
              </c:numCache>
            </c:numRef>
          </c:val>
          <c:extLst>
            <c:ext xmlns:c16="http://schemas.microsoft.com/office/drawing/2014/chart" uri="{C3380CC4-5D6E-409C-BE32-E72D297353CC}">
              <c16:uniqueId val="{00000000-BEFB-4AFE-86F5-7A0A332D713B}"/>
            </c:ext>
          </c:extLst>
        </c:ser>
        <c:ser>
          <c:idx val="1"/>
          <c:order val="1"/>
          <c:tx>
            <c:strRef>
              <c:f>Sheet1!$C$1</c:f>
              <c:strCache>
                <c:ptCount val="1"/>
                <c:pt idx="0">
                  <c:v>Series 2</c:v>
                </c:pt>
              </c:strCache>
            </c:strRef>
          </c:tx>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Sheet1!$C$2:$C$4</c:f>
              <c:numCache>
                <c:formatCode>General</c:formatCode>
                <c:ptCount val="3"/>
                <c:pt idx="0">
                  <c:v>352</c:v>
                </c:pt>
                <c:pt idx="1">
                  <c:v>394</c:v>
                </c:pt>
                <c:pt idx="2">
                  <c:v>205</c:v>
                </c:pt>
              </c:numCache>
            </c:numRef>
          </c:val>
          <c:extLst>
            <c:ext xmlns:c16="http://schemas.microsoft.com/office/drawing/2014/chart" uri="{C3380CC4-5D6E-409C-BE32-E72D297353CC}">
              <c16:uniqueId val="{00000001-BEFB-4AFE-86F5-7A0A332D713B}"/>
            </c:ext>
          </c:extLst>
        </c:ser>
        <c:ser>
          <c:idx val="2"/>
          <c:order val="2"/>
          <c:tx>
            <c:strRef>
              <c:f>Sheet1!$D$1</c:f>
              <c:strCache>
                <c:ptCount val="1"/>
                <c:pt idx="0">
                  <c:v>Series 3</c:v>
                </c:pt>
              </c:strCache>
            </c:strRef>
          </c:tx>
          <c:spPr>
            <a:gradFill rotWithShape="1">
              <a:gsLst>
                <a:gs pos="0">
                  <a:schemeClr val="accent5">
                    <a:shade val="65000"/>
                    <a:satMod val="103000"/>
                    <a:lumMod val="102000"/>
                    <a:tint val="94000"/>
                  </a:schemeClr>
                </a:gs>
                <a:gs pos="50000">
                  <a:schemeClr val="accent5">
                    <a:shade val="65000"/>
                    <a:satMod val="110000"/>
                    <a:lumMod val="100000"/>
                    <a:shade val="100000"/>
                  </a:schemeClr>
                </a:gs>
                <a:gs pos="100000">
                  <a:schemeClr val="accent5">
                    <a:shade val="65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Sheet1!$D$2:$D$4</c:f>
              <c:numCache>
                <c:formatCode>General</c:formatCode>
                <c:ptCount val="3"/>
                <c:pt idx="0">
                  <c:v>155</c:v>
                </c:pt>
                <c:pt idx="1">
                  <c:v>451</c:v>
                </c:pt>
                <c:pt idx="2">
                  <c:v>301</c:v>
                </c:pt>
              </c:numCache>
            </c:numRef>
          </c:val>
          <c:extLst>
            <c:ext xmlns:c16="http://schemas.microsoft.com/office/drawing/2014/chart" uri="{C3380CC4-5D6E-409C-BE32-E72D297353CC}">
              <c16:uniqueId val="{00000002-BEFB-4AFE-86F5-7A0A332D713B}"/>
            </c:ext>
          </c:extLst>
        </c:ser>
        <c:dLbls>
          <c:showLegendKey val="0"/>
          <c:showVal val="0"/>
          <c:showCatName val="0"/>
          <c:showSerName val="0"/>
          <c:showPercent val="0"/>
          <c:showBubbleSize val="0"/>
        </c:dLbls>
        <c:gapWidth val="100"/>
        <c:overlap val="-24"/>
        <c:axId val="1114757320"/>
        <c:axId val="1114754696"/>
      </c:barChart>
      <c:catAx>
        <c:axId val="1114757320"/>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114754696"/>
        <c:crosses val="autoZero"/>
        <c:auto val="1"/>
        <c:lblAlgn val="ctr"/>
        <c:lblOffset val="100"/>
        <c:noMultiLvlLbl val="0"/>
      </c:catAx>
      <c:valAx>
        <c:axId val="1114754696"/>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11475732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w="6350">
      <a:solidFill>
        <a:schemeClr val="bg1"/>
      </a:solidFill>
    </a:ln>
    <a:effectLst>
      <a:outerShdw blurRad="50800" dist="38100" dir="5400000" algn="t" rotWithShape="0">
        <a:prstClr val="black">
          <a:alpha val="40000"/>
        </a:prstClr>
      </a:outerShdw>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dirty="0">
                <a:latin typeface="Candara" panose="020E0502030303020204" pitchFamily="34" charset="0"/>
              </a:rPr>
              <a:t>Lorem Ipsum</a:t>
            </a:r>
          </a:p>
        </c:rich>
      </c:tx>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gradFill rotWithShape="1">
              <a:gsLst>
                <a:gs pos="0">
                  <a:schemeClr val="accent5">
                    <a:tint val="65000"/>
                    <a:satMod val="103000"/>
                    <a:lumMod val="102000"/>
                    <a:tint val="94000"/>
                  </a:schemeClr>
                </a:gs>
                <a:gs pos="50000">
                  <a:schemeClr val="accent5">
                    <a:tint val="65000"/>
                    <a:satMod val="110000"/>
                    <a:lumMod val="100000"/>
                    <a:shade val="100000"/>
                  </a:schemeClr>
                </a:gs>
                <a:gs pos="100000">
                  <a:schemeClr val="accent5">
                    <a:tint val="65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Sheet1!$B$2:$B$4</c:f>
              <c:numCache>
                <c:formatCode>General</c:formatCode>
                <c:ptCount val="3"/>
                <c:pt idx="0">
                  <c:v>145</c:v>
                </c:pt>
                <c:pt idx="1">
                  <c:v>273</c:v>
                </c:pt>
                <c:pt idx="2">
                  <c:v>184</c:v>
                </c:pt>
              </c:numCache>
            </c:numRef>
          </c:val>
          <c:extLst>
            <c:ext xmlns:c16="http://schemas.microsoft.com/office/drawing/2014/chart" uri="{C3380CC4-5D6E-409C-BE32-E72D297353CC}">
              <c16:uniqueId val="{00000000-8116-4419-B635-5803847E1CBF}"/>
            </c:ext>
          </c:extLst>
        </c:ser>
        <c:ser>
          <c:idx val="1"/>
          <c:order val="1"/>
          <c:tx>
            <c:strRef>
              <c:f>Sheet1!$C$1</c:f>
              <c:strCache>
                <c:ptCount val="1"/>
                <c:pt idx="0">
                  <c:v>Series 2</c:v>
                </c:pt>
              </c:strCache>
            </c:strRef>
          </c:tx>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Sheet1!$C$2:$C$4</c:f>
              <c:numCache>
                <c:formatCode>General</c:formatCode>
                <c:ptCount val="3"/>
                <c:pt idx="0">
                  <c:v>314</c:v>
                </c:pt>
                <c:pt idx="1">
                  <c:v>185</c:v>
                </c:pt>
                <c:pt idx="2">
                  <c:v>281</c:v>
                </c:pt>
              </c:numCache>
            </c:numRef>
          </c:val>
          <c:extLst>
            <c:ext xmlns:c16="http://schemas.microsoft.com/office/drawing/2014/chart" uri="{C3380CC4-5D6E-409C-BE32-E72D297353CC}">
              <c16:uniqueId val="{00000001-8116-4419-B635-5803847E1CBF}"/>
            </c:ext>
          </c:extLst>
        </c:ser>
        <c:ser>
          <c:idx val="2"/>
          <c:order val="2"/>
          <c:tx>
            <c:strRef>
              <c:f>Sheet1!$D$1</c:f>
              <c:strCache>
                <c:ptCount val="1"/>
                <c:pt idx="0">
                  <c:v>Series 3</c:v>
                </c:pt>
              </c:strCache>
            </c:strRef>
          </c:tx>
          <c:spPr>
            <a:gradFill rotWithShape="1">
              <a:gsLst>
                <a:gs pos="0">
                  <a:schemeClr val="accent5">
                    <a:shade val="65000"/>
                    <a:satMod val="103000"/>
                    <a:lumMod val="102000"/>
                    <a:tint val="94000"/>
                  </a:schemeClr>
                </a:gs>
                <a:gs pos="50000">
                  <a:schemeClr val="accent5">
                    <a:shade val="65000"/>
                    <a:satMod val="110000"/>
                    <a:lumMod val="100000"/>
                    <a:shade val="100000"/>
                  </a:schemeClr>
                </a:gs>
                <a:gs pos="100000">
                  <a:schemeClr val="accent5">
                    <a:shade val="65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Sheet1!$D$2:$D$4</c:f>
              <c:numCache>
                <c:formatCode>General</c:formatCode>
                <c:ptCount val="3"/>
                <c:pt idx="0">
                  <c:v>224</c:v>
                </c:pt>
                <c:pt idx="1">
                  <c:v>321</c:v>
                </c:pt>
                <c:pt idx="2">
                  <c:v>214</c:v>
                </c:pt>
              </c:numCache>
            </c:numRef>
          </c:val>
          <c:extLst>
            <c:ext xmlns:c16="http://schemas.microsoft.com/office/drawing/2014/chart" uri="{C3380CC4-5D6E-409C-BE32-E72D297353CC}">
              <c16:uniqueId val="{00000002-8116-4419-B635-5803847E1CBF}"/>
            </c:ext>
          </c:extLst>
        </c:ser>
        <c:dLbls>
          <c:showLegendKey val="0"/>
          <c:showVal val="0"/>
          <c:showCatName val="0"/>
          <c:showSerName val="0"/>
          <c:showPercent val="0"/>
          <c:showBubbleSize val="0"/>
        </c:dLbls>
        <c:gapWidth val="100"/>
        <c:overlap val="-24"/>
        <c:axId val="1114757320"/>
        <c:axId val="1114754696"/>
      </c:barChart>
      <c:catAx>
        <c:axId val="1114757320"/>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114754696"/>
        <c:crosses val="autoZero"/>
        <c:auto val="1"/>
        <c:lblAlgn val="ctr"/>
        <c:lblOffset val="100"/>
        <c:noMultiLvlLbl val="0"/>
      </c:catAx>
      <c:valAx>
        <c:axId val="1114754696"/>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11475732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w="6350">
      <a:solidFill>
        <a:schemeClr val="bg1"/>
      </a:solidFill>
    </a:ln>
    <a:effectLst>
      <a:outerShdw blurRad="50800" dist="38100" dir="5400000" algn="t" rotWithShape="0">
        <a:prstClr val="black">
          <a:alpha val="40000"/>
        </a:prstClr>
      </a:outerShdw>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Reversed" id="25">
  <a:schemeClr val="accent5"/>
</cs:colorStyle>
</file>

<file path=ppt/charts/colors2.xml><?xml version="1.0" encoding="utf-8"?>
<cs:colorStyle xmlns:cs="http://schemas.microsoft.com/office/drawing/2012/chartStyle" xmlns:a="http://schemas.openxmlformats.org/drawingml/2006/main" meth="withinLinearReversed" id="25">
  <a:schemeClr val="accent5"/>
</cs:colorStyle>
</file>

<file path=ppt/charts/colors3.xml><?xml version="1.0" encoding="utf-8"?>
<cs:colorStyle xmlns:cs="http://schemas.microsoft.com/office/drawing/2012/chartStyle" xmlns:a="http://schemas.openxmlformats.org/drawingml/2006/main" meth="withinLinearReversed" id="25">
  <a:schemeClr val="accent5"/>
</cs:colorStyle>
</file>

<file path=ppt/charts/style1.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lt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6.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chart" Target="../charts/char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908180" y="3859626"/>
            <a:ext cx="3238579" cy="2809281"/>
            <a:chOff x="908180" y="3689498"/>
            <a:chExt cx="3238579" cy="2809281"/>
          </a:xfrm>
        </p:grpSpPr>
        <p:sp>
          <p:nvSpPr>
            <p:cNvPr id="24" name="Down Arrow 23"/>
            <p:cNvSpPr/>
            <p:nvPr/>
          </p:nvSpPr>
          <p:spPr>
            <a:xfrm>
              <a:off x="908180" y="3689498"/>
              <a:ext cx="3238579" cy="2809281"/>
            </a:xfrm>
            <a:prstGeom prst="downArrow">
              <a:avLst>
                <a:gd name="adj1" fmla="val 100000"/>
                <a:gd name="adj2" fmla="val 34128"/>
              </a:avLst>
            </a:prstGeom>
            <a:solidFill>
              <a:srgbClr val="44D7FB"/>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5" name="TextBox 24"/>
            <p:cNvSpPr txBox="1"/>
            <p:nvPr/>
          </p:nvSpPr>
          <p:spPr>
            <a:xfrm>
              <a:off x="1108021" y="3990990"/>
              <a:ext cx="2838893" cy="1712777"/>
            </a:xfrm>
            <a:prstGeom prst="rect">
              <a:avLst/>
            </a:prstGeom>
            <a:noFill/>
          </p:spPr>
          <p:txBody>
            <a:bodyPr wrap="square" rtlCol="0">
              <a:spAutoFit/>
            </a:bodyPr>
            <a:lstStyle/>
            <a:p>
              <a:pPr algn="ctr" defTabSz="1219170">
                <a:spcBef>
                  <a:spcPct val="20000"/>
                </a:spcBef>
                <a:defRPr/>
              </a:pPr>
              <a:r>
                <a:rPr lang="en-US" sz="185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a:t>
              </a:r>
            </a:p>
          </p:txBody>
        </p:sp>
      </p:grpSp>
      <p:graphicFrame>
        <p:nvGraphicFramePr>
          <p:cNvPr id="7" name="Chart 6"/>
          <p:cNvGraphicFramePr/>
          <p:nvPr>
            <p:extLst/>
          </p:nvPr>
        </p:nvGraphicFramePr>
        <p:xfrm>
          <a:off x="908180" y="1137684"/>
          <a:ext cx="3238579" cy="2872689"/>
        </p:xfrm>
        <a:graphic>
          <a:graphicData uri="http://schemas.openxmlformats.org/drawingml/2006/chart">
            <c:chart xmlns:c="http://schemas.openxmlformats.org/drawingml/2006/chart" xmlns:r="http://schemas.openxmlformats.org/officeDocument/2006/relationships" r:id="rId2"/>
          </a:graphicData>
        </a:graphic>
      </p:graphicFrame>
      <p:grpSp>
        <p:nvGrpSpPr>
          <p:cNvPr id="30" name="Group 29"/>
          <p:cNvGrpSpPr/>
          <p:nvPr/>
        </p:nvGrpSpPr>
        <p:grpSpPr>
          <a:xfrm>
            <a:off x="8035538" y="3859626"/>
            <a:ext cx="3238579" cy="2809281"/>
            <a:chOff x="908180" y="3689498"/>
            <a:chExt cx="3238579" cy="2809281"/>
          </a:xfrm>
        </p:grpSpPr>
        <p:sp>
          <p:nvSpPr>
            <p:cNvPr id="31" name="Down Arrow 30"/>
            <p:cNvSpPr/>
            <p:nvPr/>
          </p:nvSpPr>
          <p:spPr>
            <a:xfrm>
              <a:off x="908180" y="3689498"/>
              <a:ext cx="3238579" cy="2809281"/>
            </a:xfrm>
            <a:prstGeom prst="downArrow">
              <a:avLst>
                <a:gd name="adj1" fmla="val 100000"/>
                <a:gd name="adj2" fmla="val 34128"/>
              </a:avLst>
            </a:prstGeom>
            <a:solidFill>
              <a:srgbClr val="239BD3"/>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2" name="TextBox 31"/>
            <p:cNvSpPr txBox="1"/>
            <p:nvPr/>
          </p:nvSpPr>
          <p:spPr>
            <a:xfrm>
              <a:off x="1108021" y="3990990"/>
              <a:ext cx="2838893" cy="1712777"/>
            </a:xfrm>
            <a:prstGeom prst="rect">
              <a:avLst/>
            </a:prstGeom>
            <a:noFill/>
          </p:spPr>
          <p:txBody>
            <a:bodyPr wrap="square" rtlCol="0">
              <a:spAutoFit/>
            </a:bodyPr>
            <a:lstStyle/>
            <a:p>
              <a:pPr algn="ctr" defTabSz="1219170">
                <a:spcBef>
                  <a:spcPct val="20000"/>
                </a:spcBef>
                <a:defRPr/>
              </a:pPr>
              <a:r>
                <a:rPr lang="en-US" sz="185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a:t>
              </a:r>
            </a:p>
          </p:txBody>
        </p:sp>
      </p:grpSp>
      <p:graphicFrame>
        <p:nvGraphicFramePr>
          <p:cNvPr id="33" name="Chart 32"/>
          <p:cNvGraphicFramePr/>
          <p:nvPr>
            <p:extLst/>
          </p:nvPr>
        </p:nvGraphicFramePr>
        <p:xfrm>
          <a:off x="8035538" y="1137684"/>
          <a:ext cx="3238579" cy="2872689"/>
        </p:xfrm>
        <a:graphic>
          <a:graphicData uri="http://schemas.openxmlformats.org/drawingml/2006/chart">
            <c:chart xmlns:c="http://schemas.openxmlformats.org/drawingml/2006/chart" xmlns:r="http://schemas.openxmlformats.org/officeDocument/2006/relationships" r:id="rId3"/>
          </a:graphicData>
        </a:graphic>
      </p:graphicFrame>
      <p:grpSp>
        <p:nvGrpSpPr>
          <p:cNvPr id="34" name="Group 33"/>
          <p:cNvGrpSpPr/>
          <p:nvPr/>
        </p:nvGrpSpPr>
        <p:grpSpPr>
          <a:xfrm>
            <a:off x="4471859" y="3859626"/>
            <a:ext cx="3238579" cy="2809281"/>
            <a:chOff x="908180" y="3689498"/>
            <a:chExt cx="3238579" cy="2809281"/>
          </a:xfrm>
        </p:grpSpPr>
        <p:sp>
          <p:nvSpPr>
            <p:cNvPr id="35" name="Down Arrow 34"/>
            <p:cNvSpPr/>
            <p:nvPr/>
          </p:nvSpPr>
          <p:spPr>
            <a:xfrm>
              <a:off x="908180" y="3689498"/>
              <a:ext cx="3238579" cy="2809281"/>
            </a:xfrm>
            <a:prstGeom prst="downArrow">
              <a:avLst>
                <a:gd name="adj1" fmla="val 100000"/>
                <a:gd name="adj2" fmla="val 34128"/>
              </a:avLst>
            </a:prstGeom>
            <a:solidFill>
              <a:srgbClr val="36B8E3"/>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6" name="TextBox 35"/>
            <p:cNvSpPr txBox="1"/>
            <p:nvPr/>
          </p:nvSpPr>
          <p:spPr>
            <a:xfrm>
              <a:off x="1108021" y="3990990"/>
              <a:ext cx="2838893" cy="1712777"/>
            </a:xfrm>
            <a:prstGeom prst="rect">
              <a:avLst/>
            </a:prstGeom>
            <a:noFill/>
          </p:spPr>
          <p:txBody>
            <a:bodyPr wrap="square" rtlCol="0">
              <a:spAutoFit/>
            </a:bodyPr>
            <a:lstStyle/>
            <a:p>
              <a:pPr algn="ctr" defTabSz="1219170">
                <a:spcBef>
                  <a:spcPct val="20000"/>
                </a:spcBef>
                <a:defRPr/>
              </a:pPr>
              <a:r>
                <a:rPr lang="en-US" sz="185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a:t>
              </a:r>
            </a:p>
          </p:txBody>
        </p:sp>
      </p:grpSp>
      <p:graphicFrame>
        <p:nvGraphicFramePr>
          <p:cNvPr id="37" name="Chart 36"/>
          <p:cNvGraphicFramePr/>
          <p:nvPr>
            <p:extLst/>
          </p:nvPr>
        </p:nvGraphicFramePr>
        <p:xfrm>
          <a:off x="4471859" y="1137684"/>
          <a:ext cx="3238579" cy="2872689"/>
        </p:xfrm>
        <a:graphic>
          <a:graphicData uri="http://schemas.openxmlformats.org/drawingml/2006/chart">
            <c:chart xmlns:c="http://schemas.openxmlformats.org/drawingml/2006/chart" xmlns:r="http://schemas.openxmlformats.org/officeDocument/2006/relationships" r:id="rId4"/>
          </a:graphicData>
        </a:graphic>
      </p:graphicFrame>
      <p:sp>
        <p:nvSpPr>
          <p:cNvPr id="16" name="TextBox 15"/>
          <p:cNvSpPr txBox="1"/>
          <p:nvPr/>
        </p:nvSpPr>
        <p:spPr>
          <a:xfrm>
            <a:off x="370046" y="304456"/>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pic>
        <p:nvPicPr>
          <p:cNvPr id="15" name="Picture 14">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42690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anim calcmode="lin" valueType="num">
                                      <p:cBhvr>
                                        <p:cTn id="12" dur="1000" fill="hold"/>
                                        <p:tgtEl>
                                          <p:spTgt spid="8"/>
                                        </p:tgtEl>
                                        <p:attrNameLst>
                                          <p:attrName>ppt_x</p:attrName>
                                        </p:attrNameLst>
                                      </p:cBhvr>
                                      <p:tavLst>
                                        <p:tav tm="0">
                                          <p:val>
                                            <p:strVal val="#ppt_x"/>
                                          </p:val>
                                        </p:tav>
                                        <p:tav tm="100000">
                                          <p:val>
                                            <p:strVal val="#ppt_x"/>
                                          </p:val>
                                        </p:tav>
                                      </p:tavLst>
                                    </p:anim>
                                    <p:anim calcmode="lin" valueType="num">
                                      <p:cBhvr>
                                        <p:cTn id="13" dur="1000" fill="hold"/>
                                        <p:tgtEl>
                                          <p:spTgt spid="8"/>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7">
                                            <p:graphicEl>
                                              <a:chart seriesIdx="-3" categoryIdx="-3" bldStep="gridLegend"/>
                                            </p:graphicEl>
                                          </p:spTgt>
                                        </p:tgtEl>
                                        <p:attrNameLst>
                                          <p:attrName>style.visibility</p:attrName>
                                        </p:attrNameLst>
                                      </p:cBhvr>
                                      <p:to>
                                        <p:strVal val="visible"/>
                                      </p:to>
                                    </p:set>
                                    <p:animEffect transition="in" filter="wipe(down)">
                                      <p:cBhvr>
                                        <p:cTn id="17" dur="1000"/>
                                        <p:tgtEl>
                                          <p:spTgt spid="7">
                                            <p:graphicEl>
                                              <a:chart seriesIdx="-3" categoryIdx="-3" bldStep="gridLegend"/>
                                            </p:graphicEl>
                                          </p:spTgt>
                                        </p:tgtEl>
                                      </p:cBhvr>
                                    </p:animEffect>
                                  </p:childTnLst>
                                </p:cTn>
                              </p:par>
                            </p:childTnLst>
                          </p:cTn>
                        </p:par>
                        <p:par>
                          <p:cTn id="18" fill="hold">
                            <p:stCondLst>
                              <p:cond delay="2500"/>
                            </p:stCondLst>
                            <p:childTnLst>
                              <p:par>
                                <p:cTn id="19" presetID="22" presetClass="entr" presetSubtype="4" fill="hold" grpId="0" nodeType="afterEffect">
                                  <p:stCondLst>
                                    <p:cond delay="0"/>
                                  </p:stCondLst>
                                  <p:childTnLst>
                                    <p:set>
                                      <p:cBhvr>
                                        <p:cTn id="20" dur="1" fill="hold">
                                          <p:stCondLst>
                                            <p:cond delay="0"/>
                                          </p:stCondLst>
                                        </p:cTn>
                                        <p:tgtEl>
                                          <p:spTgt spid="7">
                                            <p:graphicEl>
                                              <a:chart seriesIdx="0" categoryIdx="0" bldStep="ptInCategory"/>
                                            </p:graphicEl>
                                          </p:spTgt>
                                        </p:tgtEl>
                                        <p:attrNameLst>
                                          <p:attrName>style.visibility</p:attrName>
                                        </p:attrNameLst>
                                      </p:cBhvr>
                                      <p:to>
                                        <p:strVal val="visible"/>
                                      </p:to>
                                    </p:set>
                                    <p:animEffect transition="in" filter="wipe(down)">
                                      <p:cBhvr>
                                        <p:cTn id="21" dur="1000"/>
                                        <p:tgtEl>
                                          <p:spTgt spid="7">
                                            <p:graphicEl>
                                              <a:chart seriesIdx="0" categoryIdx="0" bldStep="ptInCategory"/>
                                            </p:graphicEl>
                                          </p:spTgt>
                                        </p:tgtEl>
                                      </p:cBhvr>
                                    </p:animEffect>
                                  </p:childTnLst>
                                </p:cTn>
                              </p:par>
                            </p:childTnLst>
                          </p:cTn>
                        </p:par>
                        <p:par>
                          <p:cTn id="22" fill="hold">
                            <p:stCondLst>
                              <p:cond delay="3500"/>
                            </p:stCondLst>
                            <p:childTnLst>
                              <p:par>
                                <p:cTn id="23" presetID="22" presetClass="entr" presetSubtype="4" fill="hold" grpId="0" nodeType="afterEffect">
                                  <p:stCondLst>
                                    <p:cond delay="0"/>
                                  </p:stCondLst>
                                  <p:childTnLst>
                                    <p:set>
                                      <p:cBhvr>
                                        <p:cTn id="24" dur="1" fill="hold">
                                          <p:stCondLst>
                                            <p:cond delay="0"/>
                                          </p:stCondLst>
                                        </p:cTn>
                                        <p:tgtEl>
                                          <p:spTgt spid="7">
                                            <p:graphicEl>
                                              <a:chart seriesIdx="1" categoryIdx="0" bldStep="ptInCategory"/>
                                            </p:graphicEl>
                                          </p:spTgt>
                                        </p:tgtEl>
                                        <p:attrNameLst>
                                          <p:attrName>style.visibility</p:attrName>
                                        </p:attrNameLst>
                                      </p:cBhvr>
                                      <p:to>
                                        <p:strVal val="visible"/>
                                      </p:to>
                                    </p:set>
                                    <p:animEffect transition="in" filter="wipe(down)">
                                      <p:cBhvr>
                                        <p:cTn id="25" dur="1000"/>
                                        <p:tgtEl>
                                          <p:spTgt spid="7">
                                            <p:graphicEl>
                                              <a:chart seriesIdx="1" categoryIdx="0" bldStep="ptInCategory"/>
                                            </p:graphicEl>
                                          </p:spTgt>
                                        </p:tgtEl>
                                      </p:cBhvr>
                                    </p:animEffect>
                                  </p:childTnLst>
                                </p:cTn>
                              </p:par>
                            </p:childTnLst>
                          </p:cTn>
                        </p:par>
                        <p:par>
                          <p:cTn id="26" fill="hold">
                            <p:stCondLst>
                              <p:cond delay="4500"/>
                            </p:stCondLst>
                            <p:childTnLst>
                              <p:par>
                                <p:cTn id="27" presetID="22" presetClass="entr" presetSubtype="4" fill="hold" grpId="0" nodeType="afterEffect">
                                  <p:stCondLst>
                                    <p:cond delay="0"/>
                                  </p:stCondLst>
                                  <p:childTnLst>
                                    <p:set>
                                      <p:cBhvr>
                                        <p:cTn id="28" dur="1" fill="hold">
                                          <p:stCondLst>
                                            <p:cond delay="0"/>
                                          </p:stCondLst>
                                        </p:cTn>
                                        <p:tgtEl>
                                          <p:spTgt spid="7">
                                            <p:graphicEl>
                                              <a:chart seriesIdx="2" categoryIdx="0" bldStep="ptInCategory"/>
                                            </p:graphicEl>
                                          </p:spTgt>
                                        </p:tgtEl>
                                        <p:attrNameLst>
                                          <p:attrName>style.visibility</p:attrName>
                                        </p:attrNameLst>
                                      </p:cBhvr>
                                      <p:to>
                                        <p:strVal val="visible"/>
                                      </p:to>
                                    </p:set>
                                    <p:animEffect transition="in" filter="wipe(down)">
                                      <p:cBhvr>
                                        <p:cTn id="29" dur="1000"/>
                                        <p:tgtEl>
                                          <p:spTgt spid="7">
                                            <p:graphicEl>
                                              <a:chart seriesIdx="2" categoryIdx="0" bldStep="ptInCategory"/>
                                            </p:graphicEl>
                                          </p:spTgt>
                                        </p:tgtEl>
                                      </p:cBhvr>
                                    </p:animEffect>
                                  </p:childTnLst>
                                </p:cTn>
                              </p:par>
                            </p:childTnLst>
                          </p:cTn>
                        </p:par>
                        <p:par>
                          <p:cTn id="30" fill="hold">
                            <p:stCondLst>
                              <p:cond delay="5500"/>
                            </p:stCondLst>
                            <p:childTnLst>
                              <p:par>
                                <p:cTn id="31" presetID="22" presetClass="entr" presetSubtype="4" fill="hold" grpId="0" nodeType="afterEffect">
                                  <p:stCondLst>
                                    <p:cond delay="0"/>
                                  </p:stCondLst>
                                  <p:childTnLst>
                                    <p:set>
                                      <p:cBhvr>
                                        <p:cTn id="32" dur="1" fill="hold">
                                          <p:stCondLst>
                                            <p:cond delay="0"/>
                                          </p:stCondLst>
                                        </p:cTn>
                                        <p:tgtEl>
                                          <p:spTgt spid="7">
                                            <p:graphicEl>
                                              <a:chart seriesIdx="0" categoryIdx="1" bldStep="ptInCategory"/>
                                            </p:graphicEl>
                                          </p:spTgt>
                                        </p:tgtEl>
                                        <p:attrNameLst>
                                          <p:attrName>style.visibility</p:attrName>
                                        </p:attrNameLst>
                                      </p:cBhvr>
                                      <p:to>
                                        <p:strVal val="visible"/>
                                      </p:to>
                                    </p:set>
                                    <p:animEffect transition="in" filter="wipe(down)">
                                      <p:cBhvr>
                                        <p:cTn id="33" dur="1000"/>
                                        <p:tgtEl>
                                          <p:spTgt spid="7">
                                            <p:graphicEl>
                                              <a:chart seriesIdx="0" categoryIdx="1" bldStep="ptInCategory"/>
                                            </p:graphicEl>
                                          </p:spTgt>
                                        </p:tgtEl>
                                      </p:cBhvr>
                                    </p:animEffect>
                                  </p:childTnLst>
                                </p:cTn>
                              </p:par>
                            </p:childTnLst>
                          </p:cTn>
                        </p:par>
                        <p:par>
                          <p:cTn id="34" fill="hold">
                            <p:stCondLst>
                              <p:cond delay="6500"/>
                            </p:stCondLst>
                            <p:childTnLst>
                              <p:par>
                                <p:cTn id="35" presetID="22" presetClass="entr" presetSubtype="4" fill="hold" grpId="0" nodeType="afterEffect">
                                  <p:stCondLst>
                                    <p:cond delay="0"/>
                                  </p:stCondLst>
                                  <p:childTnLst>
                                    <p:set>
                                      <p:cBhvr>
                                        <p:cTn id="36" dur="1" fill="hold">
                                          <p:stCondLst>
                                            <p:cond delay="0"/>
                                          </p:stCondLst>
                                        </p:cTn>
                                        <p:tgtEl>
                                          <p:spTgt spid="7">
                                            <p:graphicEl>
                                              <a:chart seriesIdx="1" categoryIdx="1" bldStep="ptInCategory"/>
                                            </p:graphicEl>
                                          </p:spTgt>
                                        </p:tgtEl>
                                        <p:attrNameLst>
                                          <p:attrName>style.visibility</p:attrName>
                                        </p:attrNameLst>
                                      </p:cBhvr>
                                      <p:to>
                                        <p:strVal val="visible"/>
                                      </p:to>
                                    </p:set>
                                    <p:animEffect transition="in" filter="wipe(down)">
                                      <p:cBhvr>
                                        <p:cTn id="37" dur="1000"/>
                                        <p:tgtEl>
                                          <p:spTgt spid="7">
                                            <p:graphicEl>
                                              <a:chart seriesIdx="1" categoryIdx="1" bldStep="ptInCategory"/>
                                            </p:graphicEl>
                                          </p:spTgt>
                                        </p:tgtEl>
                                      </p:cBhvr>
                                    </p:animEffect>
                                  </p:childTnLst>
                                </p:cTn>
                              </p:par>
                            </p:childTnLst>
                          </p:cTn>
                        </p:par>
                        <p:par>
                          <p:cTn id="38" fill="hold">
                            <p:stCondLst>
                              <p:cond delay="7500"/>
                            </p:stCondLst>
                            <p:childTnLst>
                              <p:par>
                                <p:cTn id="39" presetID="22" presetClass="entr" presetSubtype="4" fill="hold" grpId="0" nodeType="afterEffect">
                                  <p:stCondLst>
                                    <p:cond delay="0"/>
                                  </p:stCondLst>
                                  <p:childTnLst>
                                    <p:set>
                                      <p:cBhvr>
                                        <p:cTn id="40" dur="1" fill="hold">
                                          <p:stCondLst>
                                            <p:cond delay="0"/>
                                          </p:stCondLst>
                                        </p:cTn>
                                        <p:tgtEl>
                                          <p:spTgt spid="7">
                                            <p:graphicEl>
                                              <a:chart seriesIdx="2" categoryIdx="1" bldStep="ptInCategory"/>
                                            </p:graphicEl>
                                          </p:spTgt>
                                        </p:tgtEl>
                                        <p:attrNameLst>
                                          <p:attrName>style.visibility</p:attrName>
                                        </p:attrNameLst>
                                      </p:cBhvr>
                                      <p:to>
                                        <p:strVal val="visible"/>
                                      </p:to>
                                    </p:set>
                                    <p:animEffect transition="in" filter="wipe(down)">
                                      <p:cBhvr>
                                        <p:cTn id="41" dur="1000"/>
                                        <p:tgtEl>
                                          <p:spTgt spid="7">
                                            <p:graphicEl>
                                              <a:chart seriesIdx="2" categoryIdx="1" bldStep="ptInCategory"/>
                                            </p:graphicEl>
                                          </p:spTgt>
                                        </p:tgtEl>
                                      </p:cBhvr>
                                    </p:animEffect>
                                  </p:childTnLst>
                                </p:cTn>
                              </p:par>
                            </p:childTnLst>
                          </p:cTn>
                        </p:par>
                        <p:par>
                          <p:cTn id="42" fill="hold">
                            <p:stCondLst>
                              <p:cond delay="8500"/>
                            </p:stCondLst>
                            <p:childTnLst>
                              <p:par>
                                <p:cTn id="43" presetID="22" presetClass="entr" presetSubtype="4" fill="hold" grpId="0" nodeType="afterEffect">
                                  <p:stCondLst>
                                    <p:cond delay="0"/>
                                  </p:stCondLst>
                                  <p:childTnLst>
                                    <p:set>
                                      <p:cBhvr>
                                        <p:cTn id="44" dur="1" fill="hold">
                                          <p:stCondLst>
                                            <p:cond delay="0"/>
                                          </p:stCondLst>
                                        </p:cTn>
                                        <p:tgtEl>
                                          <p:spTgt spid="7">
                                            <p:graphicEl>
                                              <a:chart seriesIdx="0" categoryIdx="2" bldStep="ptInCategory"/>
                                            </p:graphicEl>
                                          </p:spTgt>
                                        </p:tgtEl>
                                        <p:attrNameLst>
                                          <p:attrName>style.visibility</p:attrName>
                                        </p:attrNameLst>
                                      </p:cBhvr>
                                      <p:to>
                                        <p:strVal val="visible"/>
                                      </p:to>
                                    </p:set>
                                    <p:animEffect transition="in" filter="wipe(down)">
                                      <p:cBhvr>
                                        <p:cTn id="45" dur="1000"/>
                                        <p:tgtEl>
                                          <p:spTgt spid="7">
                                            <p:graphicEl>
                                              <a:chart seriesIdx="0" categoryIdx="2" bldStep="ptInCategory"/>
                                            </p:graphicEl>
                                          </p:spTgt>
                                        </p:tgtEl>
                                      </p:cBhvr>
                                    </p:animEffect>
                                  </p:childTnLst>
                                </p:cTn>
                              </p:par>
                            </p:childTnLst>
                          </p:cTn>
                        </p:par>
                        <p:par>
                          <p:cTn id="46" fill="hold">
                            <p:stCondLst>
                              <p:cond delay="9500"/>
                            </p:stCondLst>
                            <p:childTnLst>
                              <p:par>
                                <p:cTn id="47" presetID="22" presetClass="entr" presetSubtype="4" fill="hold" grpId="0" nodeType="afterEffect">
                                  <p:stCondLst>
                                    <p:cond delay="0"/>
                                  </p:stCondLst>
                                  <p:childTnLst>
                                    <p:set>
                                      <p:cBhvr>
                                        <p:cTn id="48" dur="1" fill="hold">
                                          <p:stCondLst>
                                            <p:cond delay="0"/>
                                          </p:stCondLst>
                                        </p:cTn>
                                        <p:tgtEl>
                                          <p:spTgt spid="7">
                                            <p:graphicEl>
                                              <a:chart seriesIdx="1" categoryIdx="2" bldStep="ptInCategory"/>
                                            </p:graphicEl>
                                          </p:spTgt>
                                        </p:tgtEl>
                                        <p:attrNameLst>
                                          <p:attrName>style.visibility</p:attrName>
                                        </p:attrNameLst>
                                      </p:cBhvr>
                                      <p:to>
                                        <p:strVal val="visible"/>
                                      </p:to>
                                    </p:set>
                                    <p:animEffect transition="in" filter="wipe(down)">
                                      <p:cBhvr>
                                        <p:cTn id="49" dur="1000"/>
                                        <p:tgtEl>
                                          <p:spTgt spid="7">
                                            <p:graphicEl>
                                              <a:chart seriesIdx="1" categoryIdx="2" bldStep="ptInCategory"/>
                                            </p:graphicEl>
                                          </p:spTgt>
                                        </p:tgtEl>
                                      </p:cBhvr>
                                    </p:animEffect>
                                  </p:childTnLst>
                                </p:cTn>
                              </p:par>
                            </p:childTnLst>
                          </p:cTn>
                        </p:par>
                        <p:par>
                          <p:cTn id="50" fill="hold">
                            <p:stCondLst>
                              <p:cond delay="10500"/>
                            </p:stCondLst>
                            <p:childTnLst>
                              <p:par>
                                <p:cTn id="51" presetID="22" presetClass="entr" presetSubtype="4" fill="hold" grpId="0" nodeType="afterEffect">
                                  <p:stCondLst>
                                    <p:cond delay="0"/>
                                  </p:stCondLst>
                                  <p:childTnLst>
                                    <p:set>
                                      <p:cBhvr>
                                        <p:cTn id="52" dur="1" fill="hold">
                                          <p:stCondLst>
                                            <p:cond delay="0"/>
                                          </p:stCondLst>
                                        </p:cTn>
                                        <p:tgtEl>
                                          <p:spTgt spid="7">
                                            <p:graphicEl>
                                              <a:chart seriesIdx="2" categoryIdx="2" bldStep="ptInCategory"/>
                                            </p:graphicEl>
                                          </p:spTgt>
                                        </p:tgtEl>
                                        <p:attrNameLst>
                                          <p:attrName>style.visibility</p:attrName>
                                        </p:attrNameLst>
                                      </p:cBhvr>
                                      <p:to>
                                        <p:strVal val="visible"/>
                                      </p:to>
                                    </p:set>
                                    <p:animEffect transition="in" filter="wipe(down)">
                                      <p:cBhvr>
                                        <p:cTn id="53" dur="1000"/>
                                        <p:tgtEl>
                                          <p:spTgt spid="7">
                                            <p:graphicEl>
                                              <a:chart seriesIdx="2" categoryIdx="2" bldStep="ptInCategory"/>
                                            </p:graphicEl>
                                          </p:spTgt>
                                        </p:tgtEl>
                                      </p:cBhvr>
                                    </p:animEffect>
                                  </p:childTnLst>
                                </p:cTn>
                              </p:par>
                            </p:childTnLst>
                          </p:cTn>
                        </p:par>
                        <p:par>
                          <p:cTn id="54" fill="hold">
                            <p:stCondLst>
                              <p:cond delay="11500"/>
                            </p:stCondLst>
                            <p:childTnLst>
                              <p:par>
                                <p:cTn id="55" presetID="42" presetClass="entr" presetSubtype="0" fill="hold" nodeType="afterEffect">
                                  <p:stCondLst>
                                    <p:cond delay="0"/>
                                  </p:stCondLst>
                                  <p:childTnLst>
                                    <p:set>
                                      <p:cBhvr>
                                        <p:cTn id="56" dur="1" fill="hold">
                                          <p:stCondLst>
                                            <p:cond delay="0"/>
                                          </p:stCondLst>
                                        </p:cTn>
                                        <p:tgtEl>
                                          <p:spTgt spid="34"/>
                                        </p:tgtEl>
                                        <p:attrNameLst>
                                          <p:attrName>style.visibility</p:attrName>
                                        </p:attrNameLst>
                                      </p:cBhvr>
                                      <p:to>
                                        <p:strVal val="visible"/>
                                      </p:to>
                                    </p:set>
                                    <p:animEffect transition="in" filter="fade">
                                      <p:cBhvr>
                                        <p:cTn id="57" dur="1000"/>
                                        <p:tgtEl>
                                          <p:spTgt spid="34"/>
                                        </p:tgtEl>
                                      </p:cBhvr>
                                    </p:animEffect>
                                    <p:anim calcmode="lin" valueType="num">
                                      <p:cBhvr>
                                        <p:cTn id="58" dur="1000" fill="hold"/>
                                        <p:tgtEl>
                                          <p:spTgt spid="34"/>
                                        </p:tgtEl>
                                        <p:attrNameLst>
                                          <p:attrName>ppt_x</p:attrName>
                                        </p:attrNameLst>
                                      </p:cBhvr>
                                      <p:tavLst>
                                        <p:tav tm="0">
                                          <p:val>
                                            <p:strVal val="#ppt_x"/>
                                          </p:val>
                                        </p:tav>
                                        <p:tav tm="100000">
                                          <p:val>
                                            <p:strVal val="#ppt_x"/>
                                          </p:val>
                                        </p:tav>
                                      </p:tavLst>
                                    </p:anim>
                                    <p:anim calcmode="lin" valueType="num">
                                      <p:cBhvr>
                                        <p:cTn id="59" dur="1000" fill="hold"/>
                                        <p:tgtEl>
                                          <p:spTgt spid="34"/>
                                        </p:tgtEl>
                                        <p:attrNameLst>
                                          <p:attrName>ppt_y</p:attrName>
                                        </p:attrNameLst>
                                      </p:cBhvr>
                                      <p:tavLst>
                                        <p:tav tm="0">
                                          <p:val>
                                            <p:strVal val="#ppt_y+.1"/>
                                          </p:val>
                                        </p:tav>
                                        <p:tav tm="100000">
                                          <p:val>
                                            <p:strVal val="#ppt_y"/>
                                          </p:val>
                                        </p:tav>
                                      </p:tavLst>
                                    </p:anim>
                                  </p:childTnLst>
                                </p:cTn>
                              </p:par>
                            </p:childTnLst>
                          </p:cTn>
                        </p:par>
                        <p:par>
                          <p:cTn id="60" fill="hold">
                            <p:stCondLst>
                              <p:cond delay="12500"/>
                            </p:stCondLst>
                            <p:childTnLst>
                              <p:par>
                                <p:cTn id="61" presetID="22" presetClass="entr" presetSubtype="4" fill="hold" grpId="0" nodeType="afterEffect">
                                  <p:stCondLst>
                                    <p:cond delay="0"/>
                                  </p:stCondLst>
                                  <p:childTnLst>
                                    <p:set>
                                      <p:cBhvr>
                                        <p:cTn id="62" dur="1" fill="hold">
                                          <p:stCondLst>
                                            <p:cond delay="0"/>
                                          </p:stCondLst>
                                        </p:cTn>
                                        <p:tgtEl>
                                          <p:spTgt spid="37">
                                            <p:graphicEl>
                                              <a:chart seriesIdx="-3" categoryIdx="-3" bldStep="gridLegend"/>
                                            </p:graphicEl>
                                          </p:spTgt>
                                        </p:tgtEl>
                                        <p:attrNameLst>
                                          <p:attrName>style.visibility</p:attrName>
                                        </p:attrNameLst>
                                      </p:cBhvr>
                                      <p:to>
                                        <p:strVal val="visible"/>
                                      </p:to>
                                    </p:set>
                                    <p:animEffect transition="in" filter="wipe(down)">
                                      <p:cBhvr>
                                        <p:cTn id="63" dur="1000"/>
                                        <p:tgtEl>
                                          <p:spTgt spid="37">
                                            <p:graphicEl>
                                              <a:chart seriesIdx="-3" categoryIdx="-3" bldStep="gridLegend"/>
                                            </p:graphicEl>
                                          </p:spTgt>
                                        </p:tgtEl>
                                      </p:cBhvr>
                                    </p:animEffect>
                                  </p:childTnLst>
                                </p:cTn>
                              </p:par>
                            </p:childTnLst>
                          </p:cTn>
                        </p:par>
                        <p:par>
                          <p:cTn id="64" fill="hold">
                            <p:stCondLst>
                              <p:cond delay="13500"/>
                            </p:stCondLst>
                            <p:childTnLst>
                              <p:par>
                                <p:cTn id="65" presetID="22" presetClass="entr" presetSubtype="4" fill="hold" grpId="0" nodeType="afterEffect">
                                  <p:stCondLst>
                                    <p:cond delay="0"/>
                                  </p:stCondLst>
                                  <p:childTnLst>
                                    <p:set>
                                      <p:cBhvr>
                                        <p:cTn id="66" dur="1" fill="hold">
                                          <p:stCondLst>
                                            <p:cond delay="0"/>
                                          </p:stCondLst>
                                        </p:cTn>
                                        <p:tgtEl>
                                          <p:spTgt spid="37">
                                            <p:graphicEl>
                                              <a:chart seriesIdx="0" categoryIdx="0" bldStep="ptInCategory"/>
                                            </p:graphicEl>
                                          </p:spTgt>
                                        </p:tgtEl>
                                        <p:attrNameLst>
                                          <p:attrName>style.visibility</p:attrName>
                                        </p:attrNameLst>
                                      </p:cBhvr>
                                      <p:to>
                                        <p:strVal val="visible"/>
                                      </p:to>
                                    </p:set>
                                    <p:animEffect transition="in" filter="wipe(down)">
                                      <p:cBhvr>
                                        <p:cTn id="67" dur="1000"/>
                                        <p:tgtEl>
                                          <p:spTgt spid="37">
                                            <p:graphicEl>
                                              <a:chart seriesIdx="0" categoryIdx="0" bldStep="ptInCategory"/>
                                            </p:graphicEl>
                                          </p:spTgt>
                                        </p:tgtEl>
                                      </p:cBhvr>
                                    </p:animEffect>
                                  </p:childTnLst>
                                </p:cTn>
                              </p:par>
                            </p:childTnLst>
                          </p:cTn>
                        </p:par>
                        <p:par>
                          <p:cTn id="68" fill="hold">
                            <p:stCondLst>
                              <p:cond delay="14500"/>
                            </p:stCondLst>
                            <p:childTnLst>
                              <p:par>
                                <p:cTn id="69" presetID="22" presetClass="entr" presetSubtype="4" fill="hold" grpId="0" nodeType="afterEffect">
                                  <p:stCondLst>
                                    <p:cond delay="0"/>
                                  </p:stCondLst>
                                  <p:childTnLst>
                                    <p:set>
                                      <p:cBhvr>
                                        <p:cTn id="70" dur="1" fill="hold">
                                          <p:stCondLst>
                                            <p:cond delay="0"/>
                                          </p:stCondLst>
                                        </p:cTn>
                                        <p:tgtEl>
                                          <p:spTgt spid="37">
                                            <p:graphicEl>
                                              <a:chart seriesIdx="1" categoryIdx="0" bldStep="ptInCategory"/>
                                            </p:graphicEl>
                                          </p:spTgt>
                                        </p:tgtEl>
                                        <p:attrNameLst>
                                          <p:attrName>style.visibility</p:attrName>
                                        </p:attrNameLst>
                                      </p:cBhvr>
                                      <p:to>
                                        <p:strVal val="visible"/>
                                      </p:to>
                                    </p:set>
                                    <p:animEffect transition="in" filter="wipe(down)">
                                      <p:cBhvr>
                                        <p:cTn id="71" dur="1000"/>
                                        <p:tgtEl>
                                          <p:spTgt spid="37">
                                            <p:graphicEl>
                                              <a:chart seriesIdx="1" categoryIdx="0" bldStep="ptInCategory"/>
                                            </p:graphicEl>
                                          </p:spTgt>
                                        </p:tgtEl>
                                      </p:cBhvr>
                                    </p:animEffect>
                                  </p:childTnLst>
                                </p:cTn>
                              </p:par>
                            </p:childTnLst>
                          </p:cTn>
                        </p:par>
                        <p:par>
                          <p:cTn id="72" fill="hold">
                            <p:stCondLst>
                              <p:cond delay="15500"/>
                            </p:stCondLst>
                            <p:childTnLst>
                              <p:par>
                                <p:cTn id="73" presetID="22" presetClass="entr" presetSubtype="4" fill="hold" grpId="0" nodeType="afterEffect">
                                  <p:stCondLst>
                                    <p:cond delay="0"/>
                                  </p:stCondLst>
                                  <p:childTnLst>
                                    <p:set>
                                      <p:cBhvr>
                                        <p:cTn id="74" dur="1" fill="hold">
                                          <p:stCondLst>
                                            <p:cond delay="0"/>
                                          </p:stCondLst>
                                        </p:cTn>
                                        <p:tgtEl>
                                          <p:spTgt spid="37">
                                            <p:graphicEl>
                                              <a:chart seriesIdx="2" categoryIdx="0" bldStep="ptInCategory"/>
                                            </p:graphicEl>
                                          </p:spTgt>
                                        </p:tgtEl>
                                        <p:attrNameLst>
                                          <p:attrName>style.visibility</p:attrName>
                                        </p:attrNameLst>
                                      </p:cBhvr>
                                      <p:to>
                                        <p:strVal val="visible"/>
                                      </p:to>
                                    </p:set>
                                    <p:animEffect transition="in" filter="wipe(down)">
                                      <p:cBhvr>
                                        <p:cTn id="75" dur="1000"/>
                                        <p:tgtEl>
                                          <p:spTgt spid="37">
                                            <p:graphicEl>
                                              <a:chart seriesIdx="2" categoryIdx="0" bldStep="ptInCategory"/>
                                            </p:graphicEl>
                                          </p:spTgt>
                                        </p:tgtEl>
                                      </p:cBhvr>
                                    </p:animEffect>
                                  </p:childTnLst>
                                </p:cTn>
                              </p:par>
                            </p:childTnLst>
                          </p:cTn>
                        </p:par>
                        <p:par>
                          <p:cTn id="76" fill="hold">
                            <p:stCondLst>
                              <p:cond delay="16500"/>
                            </p:stCondLst>
                            <p:childTnLst>
                              <p:par>
                                <p:cTn id="77" presetID="22" presetClass="entr" presetSubtype="4" fill="hold" grpId="0" nodeType="afterEffect">
                                  <p:stCondLst>
                                    <p:cond delay="0"/>
                                  </p:stCondLst>
                                  <p:childTnLst>
                                    <p:set>
                                      <p:cBhvr>
                                        <p:cTn id="78" dur="1" fill="hold">
                                          <p:stCondLst>
                                            <p:cond delay="0"/>
                                          </p:stCondLst>
                                        </p:cTn>
                                        <p:tgtEl>
                                          <p:spTgt spid="37">
                                            <p:graphicEl>
                                              <a:chart seriesIdx="0" categoryIdx="1" bldStep="ptInCategory"/>
                                            </p:graphicEl>
                                          </p:spTgt>
                                        </p:tgtEl>
                                        <p:attrNameLst>
                                          <p:attrName>style.visibility</p:attrName>
                                        </p:attrNameLst>
                                      </p:cBhvr>
                                      <p:to>
                                        <p:strVal val="visible"/>
                                      </p:to>
                                    </p:set>
                                    <p:animEffect transition="in" filter="wipe(down)">
                                      <p:cBhvr>
                                        <p:cTn id="79" dur="1000"/>
                                        <p:tgtEl>
                                          <p:spTgt spid="37">
                                            <p:graphicEl>
                                              <a:chart seriesIdx="0" categoryIdx="1" bldStep="ptInCategory"/>
                                            </p:graphicEl>
                                          </p:spTgt>
                                        </p:tgtEl>
                                      </p:cBhvr>
                                    </p:animEffect>
                                  </p:childTnLst>
                                </p:cTn>
                              </p:par>
                            </p:childTnLst>
                          </p:cTn>
                        </p:par>
                        <p:par>
                          <p:cTn id="80" fill="hold">
                            <p:stCondLst>
                              <p:cond delay="17500"/>
                            </p:stCondLst>
                            <p:childTnLst>
                              <p:par>
                                <p:cTn id="81" presetID="22" presetClass="entr" presetSubtype="4" fill="hold" grpId="0" nodeType="afterEffect">
                                  <p:stCondLst>
                                    <p:cond delay="0"/>
                                  </p:stCondLst>
                                  <p:childTnLst>
                                    <p:set>
                                      <p:cBhvr>
                                        <p:cTn id="82" dur="1" fill="hold">
                                          <p:stCondLst>
                                            <p:cond delay="0"/>
                                          </p:stCondLst>
                                        </p:cTn>
                                        <p:tgtEl>
                                          <p:spTgt spid="37">
                                            <p:graphicEl>
                                              <a:chart seriesIdx="1" categoryIdx="1" bldStep="ptInCategory"/>
                                            </p:graphicEl>
                                          </p:spTgt>
                                        </p:tgtEl>
                                        <p:attrNameLst>
                                          <p:attrName>style.visibility</p:attrName>
                                        </p:attrNameLst>
                                      </p:cBhvr>
                                      <p:to>
                                        <p:strVal val="visible"/>
                                      </p:to>
                                    </p:set>
                                    <p:animEffect transition="in" filter="wipe(down)">
                                      <p:cBhvr>
                                        <p:cTn id="83" dur="1000"/>
                                        <p:tgtEl>
                                          <p:spTgt spid="37">
                                            <p:graphicEl>
                                              <a:chart seriesIdx="1" categoryIdx="1" bldStep="ptInCategory"/>
                                            </p:graphicEl>
                                          </p:spTgt>
                                        </p:tgtEl>
                                      </p:cBhvr>
                                    </p:animEffect>
                                  </p:childTnLst>
                                </p:cTn>
                              </p:par>
                            </p:childTnLst>
                          </p:cTn>
                        </p:par>
                        <p:par>
                          <p:cTn id="84" fill="hold">
                            <p:stCondLst>
                              <p:cond delay="18500"/>
                            </p:stCondLst>
                            <p:childTnLst>
                              <p:par>
                                <p:cTn id="85" presetID="22" presetClass="entr" presetSubtype="4" fill="hold" grpId="0" nodeType="afterEffect">
                                  <p:stCondLst>
                                    <p:cond delay="0"/>
                                  </p:stCondLst>
                                  <p:childTnLst>
                                    <p:set>
                                      <p:cBhvr>
                                        <p:cTn id="86" dur="1" fill="hold">
                                          <p:stCondLst>
                                            <p:cond delay="0"/>
                                          </p:stCondLst>
                                        </p:cTn>
                                        <p:tgtEl>
                                          <p:spTgt spid="37">
                                            <p:graphicEl>
                                              <a:chart seriesIdx="2" categoryIdx="1" bldStep="ptInCategory"/>
                                            </p:graphicEl>
                                          </p:spTgt>
                                        </p:tgtEl>
                                        <p:attrNameLst>
                                          <p:attrName>style.visibility</p:attrName>
                                        </p:attrNameLst>
                                      </p:cBhvr>
                                      <p:to>
                                        <p:strVal val="visible"/>
                                      </p:to>
                                    </p:set>
                                    <p:animEffect transition="in" filter="wipe(down)">
                                      <p:cBhvr>
                                        <p:cTn id="87" dur="1000"/>
                                        <p:tgtEl>
                                          <p:spTgt spid="37">
                                            <p:graphicEl>
                                              <a:chart seriesIdx="2" categoryIdx="1" bldStep="ptInCategory"/>
                                            </p:graphicEl>
                                          </p:spTgt>
                                        </p:tgtEl>
                                      </p:cBhvr>
                                    </p:animEffect>
                                  </p:childTnLst>
                                </p:cTn>
                              </p:par>
                            </p:childTnLst>
                          </p:cTn>
                        </p:par>
                        <p:par>
                          <p:cTn id="88" fill="hold">
                            <p:stCondLst>
                              <p:cond delay="19500"/>
                            </p:stCondLst>
                            <p:childTnLst>
                              <p:par>
                                <p:cTn id="89" presetID="22" presetClass="entr" presetSubtype="4" fill="hold" grpId="0" nodeType="afterEffect">
                                  <p:stCondLst>
                                    <p:cond delay="0"/>
                                  </p:stCondLst>
                                  <p:childTnLst>
                                    <p:set>
                                      <p:cBhvr>
                                        <p:cTn id="90" dur="1" fill="hold">
                                          <p:stCondLst>
                                            <p:cond delay="0"/>
                                          </p:stCondLst>
                                        </p:cTn>
                                        <p:tgtEl>
                                          <p:spTgt spid="37">
                                            <p:graphicEl>
                                              <a:chart seriesIdx="0" categoryIdx="2" bldStep="ptInCategory"/>
                                            </p:graphicEl>
                                          </p:spTgt>
                                        </p:tgtEl>
                                        <p:attrNameLst>
                                          <p:attrName>style.visibility</p:attrName>
                                        </p:attrNameLst>
                                      </p:cBhvr>
                                      <p:to>
                                        <p:strVal val="visible"/>
                                      </p:to>
                                    </p:set>
                                    <p:animEffect transition="in" filter="wipe(down)">
                                      <p:cBhvr>
                                        <p:cTn id="91" dur="1000"/>
                                        <p:tgtEl>
                                          <p:spTgt spid="37">
                                            <p:graphicEl>
                                              <a:chart seriesIdx="0" categoryIdx="2" bldStep="ptInCategory"/>
                                            </p:graphicEl>
                                          </p:spTgt>
                                        </p:tgtEl>
                                      </p:cBhvr>
                                    </p:animEffect>
                                  </p:childTnLst>
                                </p:cTn>
                              </p:par>
                            </p:childTnLst>
                          </p:cTn>
                        </p:par>
                        <p:par>
                          <p:cTn id="92" fill="hold">
                            <p:stCondLst>
                              <p:cond delay="20500"/>
                            </p:stCondLst>
                            <p:childTnLst>
                              <p:par>
                                <p:cTn id="93" presetID="22" presetClass="entr" presetSubtype="4" fill="hold" grpId="0" nodeType="afterEffect">
                                  <p:stCondLst>
                                    <p:cond delay="0"/>
                                  </p:stCondLst>
                                  <p:childTnLst>
                                    <p:set>
                                      <p:cBhvr>
                                        <p:cTn id="94" dur="1" fill="hold">
                                          <p:stCondLst>
                                            <p:cond delay="0"/>
                                          </p:stCondLst>
                                        </p:cTn>
                                        <p:tgtEl>
                                          <p:spTgt spid="37">
                                            <p:graphicEl>
                                              <a:chart seriesIdx="1" categoryIdx="2" bldStep="ptInCategory"/>
                                            </p:graphicEl>
                                          </p:spTgt>
                                        </p:tgtEl>
                                        <p:attrNameLst>
                                          <p:attrName>style.visibility</p:attrName>
                                        </p:attrNameLst>
                                      </p:cBhvr>
                                      <p:to>
                                        <p:strVal val="visible"/>
                                      </p:to>
                                    </p:set>
                                    <p:animEffect transition="in" filter="wipe(down)">
                                      <p:cBhvr>
                                        <p:cTn id="95" dur="1000"/>
                                        <p:tgtEl>
                                          <p:spTgt spid="37">
                                            <p:graphicEl>
                                              <a:chart seriesIdx="1" categoryIdx="2" bldStep="ptInCategory"/>
                                            </p:graphicEl>
                                          </p:spTgt>
                                        </p:tgtEl>
                                      </p:cBhvr>
                                    </p:animEffect>
                                  </p:childTnLst>
                                </p:cTn>
                              </p:par>
                            </p:childTnLst>
                          </p:cTn>
                        </p:par>
                        <p:par>
                          <p:cTn id="96" fill="hold">
                            <p:stCondLst>
                              <p:cond delay="21500"/>
                            </p:stCondLst>
                            <p:childTnLst>
                              <p:par>
                                <p:cTn id="97" presetID="22" presetClass="entr" presetSubtype="4" fill="hold" grpId="0" nodeType="afterEffect">
                                  <p:stCondLst>
                                    <p:cond delay="0"/>
                                  </p:stCondLst>
                                  <p:childTnLst>
                                    <p:set>
                                      <p:cBhvr>
                                        <p:cTn id="98" dur="1" fill="hold">
                                          <p:stCondLst>
                                            <p:cond delay="0"/>
                                          </p:stCondLst>
                                        </p:cTn>
                                        <p:tgtEl>
                                          <p:spTgt spid="37">
                                            <p:graphicEl>
                                              <a:chart seriesIdx="2" categoryIdx="2" bldStep="ptInCategory"/>
                                            </p:graphicEl>
                                          </p:spTgt>
                                        </p:tgtEl>
                                        <p:attrNameLst>
                                          <p:attrName>style.visibility</p:attrName>
                                        </p:attrNameLst>
                                      </p:cBhvr>
                                      <p:to>
                                        <p:strVal val="visible"/>
                                      </p:to>
                                    </p:set>
                                    <p:animEffect transition="in" filter="wipe(down)">
                                      <p:cBhvr>
                                        <p:cTn id="99" dur="1000"/>
                                        <p:tgtEl>
                                          <p:spTgt spid="37">
                                            <p:graphicEl>
                                              <a:chart seriesIdx="2" categoryIdx="2" bldStep="ptInCategory"/>
                                            </p:graphicEl>
                                          </p:spTgt>
                                        </p:tgtEl>
                                      </p:cBhvr>
                                    </p:animEffect>
                                  </p:childTnLst>
                                </p:cTn>
                              </p:par>
                            </p:childTnLst>
                          </p:cTn>
                        </p:par>
                        <p:par>
                          <p:cTn id="100" fill="hold">
                            <p:stCondLst>
                              <p:cond delay="22500"/>
                            </p:stCondLst>
                            <p:childTnLst>
                              <p:par>
                                <p:cTn id="101" presetID="42" presetClass="entr" presetSubtype="0" fill="hold" nodeType="afterEffect">
                                  <p:stCondLst>
                                    <p:cond delay="0"/>
                                  </p:stCondLst>
                                  <p:childTnLst>
                                    <p:set>
                                      <p:cBhvr>
                                        <p:cTn id="102" dur="1" fill="hold">
                                          <p:stCondLst>
                                            <p:cond delay="0"/>
                                          </p:stCondLst>
                                        </p:cTn>
                                        <p:tgtEl>
                                          <p:spTgt spid="30"/>
                                        </p:tgtEl>
                                        <p:attrNameLst>
                                          <p:attrName>style.visibility</p:attrName>
                                        </p:attrNameLst>
                                      </p:cBhvr>
                                      <p:to>
                                        <p:strVal val="visible"/>
                                      </p:to>
                                    </p:set>
                                    <p:animEffect transition="in" filter="fade">
                                      <p:cBhvr>
                                        <p:cTn id="103" dur="1000"/>
                                        <p:tgtEl>
                                          <p:spTgt spid="30"/>
                                        </p:tgtEl>
                                      </p:cBhvr>
                                    </p:animEffect>
                                    <p:anim calcmode="lin" valueType="num">
                                      <p:cBhvr>
                                        <p:cTn id="104" dur="1000" fill="hold"/>
                                        <p:tgtEl>
                                          <p:spTgt spid="30"/>
                                        </p:tgtEl>
                                        <p:attrNameLst>
                                          <p:attrName>ppt_x</p:attrName>
                                        </p:attrNameLst>
                                      </p:cBhvr>
                                      <p:tavLst>
                                        <p:tav tm="0">
                                          <p:val>
                                            <p:strVal val="#ppt_x"/>
                                          </p:val>
                                        </p:tav>
                                        <p:tav tm="100000">
                                          <p:val>
                                            <p:strVal val="#ppt_x"/>
                                          </p:val>
                                        </p:tav>
                                      </p:tavLst>
                                    </p:anim>
                                    <p:anim calcmode="lin" valueType="num">
                                      <p:cBhvr>
                                        <p:cTn id="105" dur="1000" fill="hold"/>
                                        <p:tgtEl>
                                          <p:spTgt spid="30"/>
                                        </p:tgtEl>
                                        <p:attrNameLst>
                                          <p:attrName>ppt_y</p:attrName>
                                        </p:attrNameLst>
                                      </p:cBhvr>
                                      <p:tavLst>
                                        <p:tav tm="0">
                                          <p:val>
                                            <p:strVal val="#ppt_y+.1"/>
                                          </p:val>
                                        </p:tav>
                                        <p:tav tm="100000">
                                          <p:val>
                                            <p:strVal val="#ppt_y"/>
                                          </p:val>
                                        </p:tav>
                                      </p:tavLst>
                                    </p:anim>
                                  </p:childTnLst>
                                </p:cTn>
                              </p:par>
                            </p:childTnLst>
                          </p:cTn>
                        </p:par>
                        <p:par>
                          <p:cTn id="106" fill="hold">
                            <p:stCondLst>
                              <p:cond delay="23500"/>
                            </p:stCondLst>
                            <p:childTnLst>
                              <p:par>
                                <p:cTn id="107" presetID="22" presetClass="entr" presetSubtype="4" fill="hold" grpId="0" nodeType="afterEffect">
                                  <p:stCondLst>
                                    <p:cond delay="0"/>
                                  </p:stCondLst>
                                  <p:childTnLst>
                                    <p:set>
                                      <p:cBhvr>
                                        <p:cTn id="108" dur="1" fill="hold">
                                          <p:stCondLst>
                                            <p:cond delay="0"/>
                                          </p:stCondLst>
                                        </p:cTn>
                                        <p:tgtEl>
                                          <p:spTgt spid="33">
                                            <p:graphicEl>
                                              <a:chart seriesIdx="-3" categoryIdx="-3" bldStep="gridLegend"/>
                                            </p:graphicEl>
                                          </p:spTgt>
                                        </p:tgtEl>
                                        <p:attrNameLst>
                                          <p:attrName>style.visibility</p:attrName>
                                        </p:attrNameLst>
                                      </p:cBhvr>
                                      <p:to>
                                        <p:strVal val="visible"/>
                                      </p:to>
                                    </p:set>
                                    <p:animEffect transition="in" filter="wipe(down)">
                                      <p:cBhvr>
                                        <p:cTn id="109" dur="1000"/>
                                        <p:tgtEl>
                                          <p:spTgt spid="33">
                                            <p:graphicEl>
                                              <a:chart seriesIdx="-3" categoryIdx="-3" bldStep="gridLegend"/>
                                            </p:graphicEl>
                                          </p:spTgt>
                                        </p:tgtEl>
                                      </p:cBhvr>
                                    </p:animEffect>
                                  </p:childTnLst>
                                </p:cTn>
                              </p:par>
                            </p:childTnLst>
                          </p:cTn>
                        </p:par>
                        <p:par>
                          <p:cTn id="110" fill="hold">
                            <p:stCondLst>
                              <p:cond delay="24500"/>
                            </p:stCondLst>
                            <p:childTnLst>
                              <p:par>
                                <p:cTn id="111" presetID="22" presetClass="entr" presetSubtype="4" fill="hold" grpId="0" nodeType="afterEffect">
                                  <p:stCondLst>
                                    <p:cond delay="0"/>
                                  </p:stCondLst>
                                  <p:childTnLst>
                                    <p:set>
                                      <p:cBhvr>
                                        <p:cTn id="112" dur="1" fill="hold">
                                          <p:stCondLst>
                                            <p:cond delay="0"/>
                                          </p:stCondLst>
                                        </p:cTn>
                                        <p:tgtEl>
                                          <p:spTgt spid="33">
                                            <p:graphicEl>
                                              <a:chart seriesIdx="0" categoryIdx="0" bldStep="ptInCategory"/>
                                            </p:graphicEl>
                                          </p:spTgt>
                                        </p:tgtEl>
                                        <p:attrNameLst>
                                          <p:attrName>style.visibility</p:attrName>
                                        </p:attrNameLst>
                                      </p:cBhvr>
                                      <p:to>
                                        <p:strVal val="visible"/>
                                      </p:to>
                                    </p:set>
                                    <p:animEffect transition="in" filter="wipe(down)">
                                      <p:cBhvr>
                                        <p:cTn id="113" dur="1000"/>
                                        <p:tgtEl>
                                          <p:spTgt spid="33">
                                            <p:graphicEl>
                                              <a:chart seriesIdx="0" categoryIdx="0" bldStep="ptInCategory"/>
                                            </p:graphicEl>
                                          </p:spTgt>
                                        </p:tgtEl>
                                      </p:cBhvr>
                                    </p:animEffect>
                                  </p:childTnLst>
                                </p:cTn>
                              </p:par>
                            </p:childTnLst>
                          </p:cTn>
                        </p:par>
                        <p:par>
                          <p:cTn id="114" fill="hold">
                            <p:stCondLst>
                              <p:cond delay="25500"/>
                            </p:stCondLst>
                            <p:childTnLst>
                              <p:par>
                                <p:cTn id="115" presetID="22" presetClass="entr" presetSubtype="4" fill="hold" grpId="0" nodeType="afterEffect">
                                  <p:stCondLst>
                                    <p:cond delay="0"/>
                                  </p:stCondLst>
                                  <p:childTnLst>
                                    <p:set>
                                      <p:cBhvr>
                                        <p:cTn id="116" dur="1" fill="hold">
                                          <p:stCondLst>
                                            <p:cond delay="0"/>
                                          </p:stCondLst>
                                        </p:cTn>
                                        <p:tgtEl>
                                          <p:spTgt spid="33">
                                            <p:graphicEl>
                                              <a:chart seriesIdx="1" categoryIdx="0" bldStep="ptInCategory"/>
                                            </p:graphicEl>
                                          </p:spTgt>
                                        </p:tgtEl>
                                        <p:attrNameLst>
                                          <p:attrName>style.visibility</p:attrName>
                                        </p:attrNameLst>
                                      </p:cBhvr>
                                      <p:to>
                                        <p:strVal val="visible"/>
                                      </p:to>
                                    </p:set>
                                    <p:animEffect transition="in" filter="wipe(down)">
                                      <p:cBhvr>
                                        <p:cTn id="117" dur="1000"/>
                                        <p:tgtEl>
                                          <p:spTgt spid="33">
                                            <p:graphicEl>
                                              <a:chart seriesIdx="1" categoryIdx="0" bldStep="ptInCategory"/>
                                            </p:graphicEl>
                                          </p:spTgt>
                                        </p:tgtEl>
                                      </p:cBhvr>
                                    </p:animEffect>
                                  </p:childTnLst>
                                </p:cTn>
                              </p:par>
                            </p:childTnLst>
                          </p:cTn>
                        </p:par>
                        <p:par>
                          <p:cTn id="118" fill="hold">
                            <p:stCondLst>
                              <p:cond delay="26500"/>
                            </p:stCondLst>
                            <p:childTnLst>
                              <p:par>
                                <p:cTn id="119" presetID="22" presetClass="entr" presetSubtype="4" fill="hold" grpId="0" nodeType="afterEffect">
                                  <p:stCondLst>
                                    <p:cond delay="0"/>
                                  </p:stCondLst>
                                  <p:childTnLst>
                                    <p:set>
                                      <p:cBhvr>
                                        <p:cTn id="120" dur="1" fill="hold">
                                          <p:stCondLst>
                                            <p:cond delay="0"/>
                                          </p:stCondLst>
                                        </p:cTn>
                                        <p:tgtEl>
                                          <p:spTgt spid="33">
                                            <p:graphicEl>
                                              <a:chart seriesIdx="2" categoryIdx="0" bldStep="ptInCategory"/>
                                            </p:graphicEl>
                                          </p:spTgt>
                                        </p:tgtEl>
                                        <p:attrNameLst>
                                          <p:attrName>style.visibility</p:attrName>
                                        </p:attrNameLst>
                                      </p:cBhvr>
                                      <p:to>
                                        <p:strVal val="visible"/>
                                      </p:to>
                                    </p:set>
                                    <p:animEffect transition="in" filter="wipe(down)">
                                      <p:cBhvr>
                                        <p:cTn id="121" dur="1000"/>
                                        <p:tgtEl>
                                          <p:spTgt spid="33">
                                            <p:graphicEl>
                                              <a:chart seriesIdx="2" categoryIdx="0" bldStep="ptInCategory"/>
                                            </p:graphicEl>
                                          </p:spTgt>
                                        </p:tgtEl>
                                      </p:cBhvr>
                                    </p:animEffect>
                                  </p:childTnLst>
                                </p:cTn>
                              </p:par>
                            </p:childTnLst>
                          </p:cTn>
                        </p:par>
                        <p:par>
                          <p:cTn id="122" fill="hold">
                            <p:stCondLst>
                              <p:cond delay="27500"/>
                            </p:stCondLst>
                            <p:childTnLst>
                              <p:par>
                                <p:cTn id="123" presetID="22" presetClass="entr" presetSubtype="4" fill="hold" grpId="0" nodeType="afterEffect">
                                  <p:stCondLst>
                                    <p:cond delay="0"/>
                                  </p:stCondLst>
                                  <p:childTnLst>
                                    <p:set>
                                      <p:cBhvr>
                                        <p:cTn id="124" dur="1" fill="hold">
                                          <p:stCondLst>
                                            <p:cond delay="0"/>
                                          </p:stCondLst>
                                        </p:cTn>
                                        <p:tgtEl>
                                          <p:spTgt spid="33">
                                            <p:graphicEl>
                                              <a:chart seriesIdx="0" categoryIdx="1" bldStep="ptInCategory"/>
                                            </p:graphicEl>
                                          </p:spTgt>
                                        </p:tgtEl>
                                        <p:attrNameLst>
                                          <p:attrName>style.visibility</p:attrName>
                                        </p:attrNameLst>
                                      </p:cBhvr>
                                      <p:to>
                                        <p:strVal val="visible"/>
                                      </p:to>
                                    </p:set>
                                    <p:animEffect transition="in" filter="wipe(down)">
                                      <p:cBhvr>
                                        <p:cTn id="125" dur="1000"/>
                                        <p:tgtEl>
                                          <p:spTgt spid="33">
                                            <p:graphicEl>
                                              <a:chart seriesIdx="0" categoryIdx="1" bldStep="ptInCategory"/>
                                            </p:graphicEl>
                                          </p:spTgt>
                                        </p:tgtEl>
                                      </p:cBhvr>
                                    </p:animEffect>
                                  </p:childTnLst>
                                </p:cTn>
                              </p:par>
                            </p:childTnLst>
                          </p:cTn>
                        </p:par>
                        <p:par>
                          <p:cTn id="126" fill="hold">
                            <p:stCondLst>
                              <p:cond delay="28500"/>
                            </p:stCondLst>
                            <p:childTnLst>
                              <p:par>
                                <p:cTn id="127" presetID="22" presetClass="entr" presetSubtype="4" fill="hold" grpId="0" nodeType="afterEffect">
                                  <p:stCondLst>
                                    <p:cond delay="0"/>
                                  </p:stCondLst>
                                  <p:childTnLst>
                                    <p:set>
                                      <p:cBhvr>
                                        <p:cTn id="128" dur="1" fill="hold">
                                          <p:stCondLst>
                                            <p:cond delay="0"/>
                                          </p:stCondLst>
                                        </p:cTn>
                                        <p:tgtEl>
                                          <p:spTgt spid="33">
                                            <p:graphicEl>
                                              <a:chart seriesIdx="1" categoryIdx="1" bldStep="ptInCategory"/>
                                            </p:graphicEl>
                                          </p:spTgt>
                                        </p:tgtEl>
                                        <p:attrNameLst>
                                          <p:attrName>style.visibility</p:attrName>
                                        </p:attrNameLst>
                                      </p:cBhvr>
                                      <p:to>
                                        <p:strVal val="visible"/>
                                      </p:to>
                                    </p:set>
                                    <p:animEffect transition="in" filter="wipe(down)">
                                      <p:cBhvr>
                                        <p:cTn id="129" dur="1000"/>
                                        <p:tgtEl>
                                          <p:spTgt spid="33">
                                            <p:graphicEl>
                                              <a:chart seriesIdx="1" categoryIdx="1" bldStep="ptInCategory"/>
                                            </p:graphicEl>
                                          </p:spTgt>
                                        </p:tgtEl>
                                      </p:cBhvr>
                                    </p:animEffect>
                                  </p:childTnLst>
                                </p:cTn>
                              </p:par>
                            </p:childTnLst>
                          </p:cTn>
                        </p:par>
                        <p:par>
                          <p:cTn id="130" fill="hold">
                            <p:stCondLst>
                              <p:cond delay="29500"/>
                            </p:stCondLst>
                            <p:childTnLst>
                              <p:par>
                                <p:cTn id="131" presetID="22" presetClass="entr" presetSubtype="4" fill="hold" grpId="0" nodeType="afterEffect">
                                  <p:stCondLst>
                                    <p:cond delay="0"/>
                                  </p:stCondLst>
                                  <p:childTnLst>
                                    <p:set>
                                      <p:cBhvr>
                                        <p:cTn id="132" dur="1" fill="hold">
                                          <p:stCondLst>
                                            <p:cond delay="0"/>
                                          </p:stCondLst>
                                        </p:cTn>
                                        <p:tgtEl>
                                          <p:spTgt spid="33">
                                            <p:graphicEl>
                                              <a:chart seriesIdx="2" categoryIdx="1" bldStep="ptInCategory"/>
                                            </p:graphicEl>
                                          </p:spTgt>
                                        </p:tgtEl>
                                        <p:attrNameLst>
                                          <p:attrName>style.visibility</p:attrName>
                                        </p:attrNameLst>
                                      </p:cBhvr>
                                      <p:to>
                                        <p:strVal val="visible"/>
                                      </p:to>
                                    </p:set>
                                    <p:animEffect transition="in" filter="wipe(down)">
                                      <p:cBhvr>
                                        <p:cTn id="133" dur="1000"/>
                                        <p:tgtEl>
                                          <p:spTgt spid="33">
                                            <p:graphicEl>
                                              <a:chart seriesIdx="2" categoryIdx="1" bldStep="ptInCategory"/>
                                            </p:graphicEl>
                                          </p:spTgt>
                                        </p:tgtEl>
                                      </p:cBhvr>
                                    </p:animEffect>
                                  </p:childTnLst>
                                </p:cTn>
                              </p:par>
                            </p:childTnLst>
                          </p:cTn>
                        </p:par>
                        <p:par>
                          <p:cTn id="134" fill="hold">
                            <p:stCondLst>
                              <p:cond delay="30500"/>
                            </p:stCondLst>
                            <p:childTnLst>
                              <p:par>
                                <p:cTn id="135" presetID="22" presetClass="entr" presetSubtype="4" fill="hold" grpId="0" nodeType="afterEffect">
                                  <p:stCondLst>
                                    <p:cond delay="0"/>
                                  </p:stCondLst>
                                  <p:childTnLst>
                                    <p:set>
                                      <p:cBhvr>
                                        <p:cTn id="136" dur="1" fill="hold">
                                          <p:stCondLst>
                                            <p:cond delay="0"/>
                                          </p:stCondLst>
                                        </p:cTn>
                                        <p:tgtEl>
                                          <p:spTgt spid="33">
                                            <p:graphicEl>
                                              <a:chart seriesIdx="0" categoryIdx="2" bldStep="ptInCategory"/>
                                            </p:graphicEl>
                                          </p:spTgt>
                                        </p:tgtEl>
                                        <p:attrNameLst>
                                          <p:attrName>style.visibility</p:attrName>
                                        </p:attrNameLst>
                                      </p:cBhvr>
                                      <p:to>
                                        <p:strVal val="visible"/>
                                      </p:to>
                                    </p:set>
                                    <p:animEffect transition="in" filter="wipe(down)">
                                      <p:cBhvr>
                                        <p:cTn id="137" dur="1000"/>
                                        <p:tgtEl>
                                          <p:spTgt spid="33">
                                            <p:graphicEl>
                                              <a:chart seriesIdx="0" categoryIdx="2" bldStep="ptInCategory"/>
                                            </p:graphicEl>
                                          </p:spTgt>
                                        </p:tgtEl>
                                      </p:cBhvr>
                                    </p:animEffect>
                                  </p:childTnLst>
                                </p:cTn>
                              </p:par>
                            </p:childTnLst>
                          </p:cTn>
                        </p:par>
                        <p:par>
                          <p:cTn id="138" fill="hold">
                            <p:stCondLst>
                              <p:cond delay="31500"/>
                            </p:stCondLst>
                            <p:childTnLst>
                              <p:par>
                                <p:cTn id="139" presetID="22" presetClass="entr" presetSubtype="4" fill="hold" grpId="0" nodeType="afterEffect">
                                  <p:stCondLst>
                                    <p:cond delay="0"/>
                                  </p:stCondLst>
                                  <p:childTnLst>
                                    <p:set>
                                      <p:cBhvr>
                                        <p:cTn id="140" dur="1" fill="hold">
                                          <p:stCondLst>
                                            <p:cond delay="0"/>
                                          </p:stCondLst>
                                        </p:cTn>
                                        <p:tgtEl>
                                          <p:spTgt spid="33">
                                            <p:graphicEl>
                                              <a:chart seriesIdx="1" categoryIdx="2" bldStep="ptInCategory"/>
                                            </p:graphicEl>
                                          </p:spTgt>
                                        </p:tgtEl>
                                        <p:attrNameLst>
                                          <p:attrName>style.visibility</p:attrName>
                                        </p:attrNameLst>
                                      </p:cBhvr>
                                      <p:to>
                                        <p:strVal val="visible"/>
                                      </p:to>
                                    </p:set>
                                    <p:animEffect transition="in" filter="wipe(down)">
                                      <p:cBhvr>
                                        <p:cTn id="141" dur="1000"/>
                                        <p:tgtEl>
                                          <p:spTgt spid="33">
                                            <p:graphicEl>
                                              <a:chart seriesIdx="1" categoryIdx="2" bldStep="ptInCategory"/>
                                            </p:graphicEl>
                                          </p:spTgt>
                                        </p:tgtEl>
                                      </p:cBhvr>
                                    </p:animEffect>
                                  </p:childTnLst>
                                </p:cTn>
                              </p:par>
                            </p:childTnLst>
                          </p:cTn>
                        </p:par>
                        <p:par>
                          <p:cTn id="142" fill="hold">
                            <p:stCondLst>
                              <p:cond delay="32500"/>
                            </p:stCondLst>
                            <p:childTnLst>
                              <p:par>
                                <p:cTn id="143" presetID="22" presetClass="entr" presetSubtype="4" fill="hold" grpId="0" nodeType="afterEffect">
                                  <p:stCondLst>
                                    <p:cond delay="0"/>
                                  </p:stCondLst>
                                  <p:childTnLst>
                                    <p:set>
                                      <p:cBhvr>
                                        <p:cTn id="144" dur="1" fill="hold">
                                          <p:stCondLst>
                                            <p:cond delay="0"/>
                                          </p:stCondLst>
                                        </p:cTn>
                                        <p:tgtEl>
                                          <p:spTgt spid="33">
                                            <p:graphicEl>
                                              <a:chart seriesIdx="2" categoryIdx="2" bldStep="ptInCategory"/>
                                            </p:graphicEl>
                                          </p:spTgt>
                                        </p:tgtEl>
                                        <p:attrNameLst>
                                          <p:attrName>style.visibility</p:attrName>
                                        </p:attrNameLst>
                                      </p:cBhvr>
                                      <p:to>
                                        <p:strVal val="visible"/>
                                      </p:to>
                                    </p:set>
                                    <p:animEffect transition="in" filter="wipe(down)">
                                      <p:cBhvr>
                                        <p:cTn id="145" dur="1000"/>
                                        <p:tgtEl>
                                          <p:spTgt spid="33">
                                            <p:graphicEl>
                                              <a:chart seriesIdx="2" categoryIdx="2" bldStep="ptInCategory"/>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uiExpand="1">
        <p:bldSub>
          <a:bldChart bld="categoryEl"/>
        </p:bldSub>
      </p:bldGraphic>
      <p:bldGraphic spid="33" grpId="0">
        <p:bldSub>
          <a:bldChart bld="categoryEl"/>
        </p:bldSub>
      </p:bldGraphic>
      <p:bldGraphic spid="37" grpId="0">
        <p:bldSub>
          <a:bldChart bld="categoryEl"/>
        </p:bldSub>
      </p:bldGraphic>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890</TotalTime>
  <Words>1220</Words>
  <Application>Microsoft Office PowerPoint</Application>
  <PresentationFormat>Widescreen</PresentationFormat>
  <Paragraphs>49</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143</cp:revision>
  <dcterms:created xsi:type="dcterms:W3CDTF">2016-09-28T22:08:47Z</dcterms:created>
  <dcterms:modified xsi:type="dcterms:W3CDTF">2016-10-02T23:45:44Z</dcterms:modified>
</cp:coreProperties>
</file>