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3"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sz="2800" dirty="0">
                <a:solidFill>
                  <a:srgbClr val="222A49"/>
                </a:solidFill>
                <a:latin typeface="Candara" panose="020E0502030303020204" pitchFamily="34" charset="0"/>
              </a:rPr>
              <a:t>Chart Title</a:t>
            </a:r>
          </a:p>
        </c:rich>
      </c:tx>
      <c:layout>
        <c:manualLayout>
          <c:xMode val="edge"/>
          <c:yMode val="edge"/>
          <c:x val="0.27108106736808701"/>
          <c:y val="7.7343745242141659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0270340317789434E-2"/>
          <c:y val="0.11258211659804893"/>
          <c:w val="0.78645866145656806"/>
          <c:h val="0.76748654235442038"/>
        </c:manualLayout>
      </c:layout>
      <c:bar3DChart>
        <c:barDir val="col"/>
        <c:grouping val="standard"/>
        <c:varyColors val="0"/>
        <c:ser>
          <c:idx val="0"/>
          <c:order val="0"/>
          <c:tx>
            <c:strRef>
              <c:f>Sheet1!$B$1</c:f>
              <c:strCache>
                <c:ptCount val="1"/>
                <c:pt idx="0">
                  <c:v>January</c:v>
                </c:pt>
              </c:strCache>
            </c:strRef>
          </c:tx>
          <c:spPr>
            <a:solidFill>
              <a:srgbClr val="EF3425"/>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F27-44D4-93F5-3EA12050A0C5}"/>
            </c:ext>
          </c:extLst>
        </c:ser>
        <c:ser>
          <c:idx val="1"/>
          <c:order val="1"/>
          <c:tx>
            <c:strRef>
              <c:f>Sheet1!$C$1</c:f>
              <c:strCache>
                <c:ptCount val="1"/>
                <c:pt idx="0">
                  <c:v>February</c:v>
                </c:pt>
              </c:strCache>
            </c:strRef>
          </c:tx>
          <c:spPr>
            <a:solidFill>
              <a:srgbClr val="8397B1"/>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F27-44D4-93F5-3EA12050A0C5}"/>
            </c:ext>
          </c:extLst>
        </c:ser>
        <c:ser>
          <c:idx val="2"/>
          <c:order val="2"/>
          <c:tx>
            <c:strRef>
              <c:f>Sheet1!$D$1</c:f>
              <c:strCache>
                <c:ptCount val="1"/>
                <c:pt idx="0">
                  <c:v>March</c:v>
                </c:pt>
              </c:strCache>
            </c:strRef>
          </c:tx>
          <c:spPr>
            <a:solidFill>
              <a:srgbClr val="44546B"/>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F27-44D4-93F5-3EA12050A0C5}"/>
            </c:ext>
          </c:extLst>
        </c:ser>
        <c:dLbls>
          <c:showLegendKey val="0"/>
          <c:showVal val="0"/>
          <c:showCatName val="0"/>
          <c:showSerName val="0"/>
          <c:showPercent val="0"/>
          <c:showBubbleSize val="0"/>
        </c:dLbls>
        <c:gapWidth val="150"/>
        <c:shape val="box"/>
        <c:axId val="574271696"/>
        <c:axId val="574269072"/>
        <c:axId val="554781696"/>
      </c:bar3DChart>
      <c:catAx>
        <c:axId val="57427169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2">
                    <a:lumMod val="10000"/>
                  </a:schemeClr>
                </a:solidFill>
                <a:latin typeface="+mn-lt"/>
                <a:ea typeface="+mn-ea"/>
                <a:cs typeface="+mn-cs"/>
              </a:defRPr>
            </a:pPr>
            <a:endParaRPr lang="en-US"/>
          </a:p>
        </c:txPr>
        <c:crossAx val="574269072"/>
        <c:crosses val="autoZero"/>
        <c:auto val="1"/>
        <c:lblAlgn val="ctr"/>
        <c:lblOffset val="100"/>
        <c:noMultiLvlLbl val="0"/>
      </c:catAx>
      <c:valAx>
        <c:axId val="574269072"/>
        <c:scaling>
          <c:orientation val="minMax"/>
        </c:scaling>
        <c:delete val="0"/>
        <c:axPos val="l"/>
        <c:majorGridlines>
          <c:spPr>
            <a:ln w="9525" cap="flat" cmpd="sng" algn="ctr">
              <a:solidFill>
                <a:srgbClr val="222A49"/>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2">
                    <a:lumMod val="10000"/>
                  </a:schemeClr>
                </a:solidFill>
                <a:latin typeface="+mn-lt"/>
                <a:ea typeface="+mn-ea"/>
                <a:cs typeface="+mn-cs"/>
              </a:defRPr>
            </a:pPr>
            <a:endParaRPr lang="en-US"/>
          </a:p>
        </c:txPr>
        <c:crossAx val="574271696"/>
        <c:crosses val="autoZero"/>
        <c:crossBetween val="between"/>
      </c:valAx>
      <c:serAx>
        <c:axId val="554781696"/>
        <c:scaling>
          <c:orientation val="minMax"/>
        </c:scaling>
        <c:delete val="0"/>
        <c:axPos val="b"/>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2">
                    <a:lumMod val="10000"/>
                  </a:schemeClr>
                </a:solidFill>
                <a:latin typeface="+mn-lt"/>
                <a:ea typeface="+mn-ea"/>
                <a:cs typeface="+mn-cs"/>
              </a:defRPr>
            </a:pPr>
            <a:endParaRPr lang="en-US"/>
          </a:p>
        </c:txPr>
        <c:crossAx val="574269072"/>
        <c:crosses val="autoZero"/>
      </c:serAx>
      <c:spPr>
        <a:noFill/>
        <a:ln>
          <a:noFill/>
        </a:ln>
        <a:effectLst/>
      </c:spPr>
    </c:plotArea>
    <c:legend>
      <c:legendPos val="b"/>
      <c:layout>
        <c:manualLayout>
          <c:xMode val="edge"/>
          <c:yMode val="edge"/>
          <c:x val="0.27200019167718342"/>
          <c:y val="0.86158930590113791"/>
          <c:w val="0.46622756752795225"/>
          <c:h val="4.763269752690899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bg2">
                  <a:lumMod val="2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3953190" y="1"/>
            <a:ext cx="3021768"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965479" y="1481461"/>
            <a:ext cx="3009479" cy="4038806"/>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974958" y="0"/>
            <a:ext cx="5217042" cy="6858001"/>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p:cNvSpPr txBox="1">
            <a:spLocks/>
          </p:cNvSpPr>
          <p:nvPr/>
        </p:nvSpPr>
        <p:spPr>
          <a:xfrm>
            <a:off x="4726116" y="1516372"/>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3" name="Freeform 45"/>
          <p:cNvSpPr>
            <a:spLocks noEditPoints="1"/>
          </p:cNvSpPr>
          <p:nvPr/>
        </p:nvSpPr>
        <p:spPr bwMode="auto">
          <a:xfrm>
            <a:off x="4215837" y="1516372"/>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F342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 name="Text Placeholder 3"/>
          <p:cNvSpPr txBox="1">
            <a:spLocks/>
          </p:cNvSpPr>
          <p:nvPr/>
        </p:nvSpPr>
        <p:spPr>
          <a:xfrm>
            <a:off x="4726116" y="2908759"/>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5" name="Freeform 45"/>
          <p:cNvSpPr>
            <a:spLocks noEditPoints="1"/>
          </p:cNvSpPr>
          <p:nvPr/>
        </p:nvSpPr>
        <p:spPr bwMode="auto">
          <a:xfrm>
            <a:off x="4215837" y="2908759"/>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8397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6" name="Text Placeholder 3"/>
          <p:cNvSpPr txBox="1">
            <a:spLocks/>
          </p:cNvSpPr>
          <p:nvPr/>
        </p:nvSpPr>
        <p:spPr>
          <a:xfrm>
            <a:off x="4726116" y="4344770"/>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7" name="Freeform 45"/>
          <p:cNvSpPr>
            <a:spLocks noEditPoints="1"/>
          </p:cNvSpPr>
          <p:nvPr/>
        </p:nvSpPr>
        <p:spPr bwMode="auto">
          <a:xfrm>
            <a:off x="4215837" y="4344770"/>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 name="TextBox 5"/>
          <p:cNvSpPr txBox="1"/>
          <p:nvPr/>
        </p:nvSpPr>
        <p:spPr>
          <a:xfrm>
            <a:off x="478470" y="404243"/>
            <a:ext cx="3474720" cy="707886"/>
          </a:xfrm>
          <a:prstGeom prst="rect">
            <a:avLst/>
          </a:prstGeom>
          <a:noFill/>
        </p:spPr>
        <p:txBody>
          <a:bodyPr wrap="square" rtlCol="0">
            <a:spAutoFit/>
          </a:bodyPr>
          <a:lstStyle/>
          <a:p>
            <a:r>
              <a:rPr lang="en-US" sz="4000" dirty="0">
                <a:solidFill>
                  <a:schemeClr val="bg1"/>
                </a:solidFill>
                <a:latin typeface="Candara" panose="020E0502030303020204" pitchFamily="34" charset="0"/>
              </a:rPr>
              <a:t>Lorem Ipsum</a:t>
            </a:r>
          </a:p>
        </p:txBody>
      </p:sp>
      <p:sp>
        <p:nvSpPr>
          <p:cNvPr id="30" name="TextBox 29"/>
          <p:cNvSpPr txBox="1"/>
          <p:nvPr/>
        </p:nvSpPr>
        <p:spPr>
          <a:xfrm>
            <a:off x="478470" y="2054981"/>
            <a:ext cx="3200400" cy="1015663"/>
          </a:xfrm>
          <a:prstGeom prst="rect">
            <a:avLst/>
          </a:prstGeom>
          <a:noFill/>
        </p:spPr>
        <p:txBody>
          <a:bodyPr wrap="square" rtlCol="0">
            <a:spAutoFit/>
          </a:bodyPr>
          <a:lstStyle/>
          <a:p>
            <a:r>
              <a:rPr lang="en-US" sz="2000" dirty="0">
                <a:solidFill>
                  <a:schemeClr val="bg1">
                    <a:lumMod val="85000"/>
                  </a:schemeClr>
                </a:solidFill>
                <a:latin typeface="Candara" panose="020E0502030303020204" pitchFamily="34" charset="0"/>
              </a:rPr>
              <a:t>Lorem ipsum dolor sit amet, consectetur adipiscing elit, sed do eiusmod tempor</a:t>
            </a:r>
          </a:p>
        </p:txBody>
      </p:sp>
      <p:sp>
        <p:nvSpPr>
          <p:cNvPr id="31" name="TextBox 30"/>
          <p:cNvSpPr txBox="1"/>
          <p:nvPr/>
        </p:nvSpPr>
        <p:spPr>
          <a:xfrm>
            <a:off x="478470" y="3625702"/>
            <a:ext cx="3200400" cy="2523768"/>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dirty="0">
              <a:solidFill>
                <a:schemeClr val="bg1">
                  <a:lumMod val="85000"/>
                </a:schemeClr>
              </a:solidFill>
              <a:latin typeface="Candara" panose="020E0502030303020204" pitchFamily="34" charset="0"/>
            </a:endParaRPr>
          </a:p>
        </p:txBody>
      </p:sp>
      <p:cxnSp>
        <p:nvCxnSpPr>
          <p:cNvPr id="17" name="Straight Connector 16"/>
          <p:cNvCxnSpPr/>
          <p:nvPr/>
        </p:nvCxnSpPr>
        <p:spPr>
          <a:xfrm>
            <a:off x="704946" y="3321266"/>
            <a:ext cx="1737360" cy="2117"/>
          </a:xfrm>
          <a:prstGeom prst="line">
            <a:avLst/>
          </a:prstGeom>
          <a:ln w="19050">
            <a:solidFill>
              <a:srgbClr val="EF3425"/>
            </a:solidFill>
            <a:prstDash val="dashDot"/>
          </a:ln>
        </p:spPr>
        <p:style>
          <a:lnRef idx="1">
            <a:schemeClr val="accent1"/>
          </a:lnRef>
          <a:fillRef idx="0">
            <a:schemeClr val="accent1"/>
          </a:fillRef>
          <a:effectRef idx="0">
            <a:schemeClr val="accent1"/>
          </a:effectRef>
          <a:fontRef idx="minor">
            <a:schemeClr val="tx1"/>
          </a:fontRef>
        </p:style>
      </p:cxnSp>
      <p:graphicFrame>
        <p:nvGraphicFramePr>
          <p:cNvPr id="29" name="Chart 28"/>
          <p:cNvGraphicFramePr/>
          <p:nvPr>
            <p:extLst/>
          </p:nvPr>
        </p:nvGraphicFramePr>
        <p:xfrm>
          <a:off x="7070613" y="64099"/>
          <a:ext cx="4966684" cy="5456168"/>
        </p:xfrm>
        <a:graphic>
          <a:graphicData uri="http://schemas.openxmlformats.org/drawingml/2006/chart">
            <c:chart xmlns:c="http://schemas.openxmlformats.org/drawingml/2006/chart" xmlns:r="http://schemas.openxmlformats.org/officeDocument/2006/relationships" r:id="rId3"/>
          </a:graphicData>
        </a:graphic>
      </p:graphicFrame>
      <p:sp>
        <p:nvSpPr>
          <p:cNvPr id="35" name="TextBox 34"/>
          <p:cNvSpPr txBox="1"/>
          <p:nvPr/>
        </p:nvSpPr>
        <p:spPr>
          <a:xfrm>
            <a:off x="7475630" y="5421988"/>
            <a:ext cx="4156650" cy="738664"/>
          </a:xfrm>
          <a:prstGeom prst="rect">
            <a:avLst/>
          </a:prstGeom>
          <a:noFill/>
        </p:spPr>
        <p:txBody>
          <a:bodyPr wrap="square" rtlCol="0">
            <a:spAutoFit/>
          </a:bodyPr>
          <a:lstStyle/>
          <a:p>
            <a:r>
              <a:rPr lang="en-US" sz="1400" dirty="0">
                <a:solidFill>
                  <a:srgbClr val="222A49"/>
                </a:solidFill>
                <a:latin typeface="Candara" panose="020E0502030303020204" pitchFamily="34" charset="0"/>
              </a:rPr>
              <a:t>Lorem ipsum dolor sit amet, consectetur adipiscing elit, sed do eiusmod tempor incididunt ut labore et dolore magna aliqua.</a:t>
            </a:r>
          </a:p>
        </p:txBody>
      </p:sp>
      <p:pic>
        <p:nvPicPr>
          <p:cNvPr id="18" name="Picture 1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435169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1000"/>
                                        <p:tgtEl>
                                          <p:spTgt spid="31"/>
                                        </p:tgtEl>
                                      </p:cBhvr>
                                    </p:animEffect>
                                    <p:anim calcmode="lin" valueType="num">
                                      <p:cBhvr>
                                        <p:cTn id="22" dur="1000" fill="hold"/>
                                        <p:tgtEl>
                                          <p:spTgt spid="31"/>
                                        </p:tgtEl>
                                        <p:attrNameLst>
                                          <p:attrName>ppt_x</p:attrName>
                                        </p:attrNameLst>
                                      </p:cBhvr>
                                      <p:tavLst>
                                        <p:tav tm="0">
                                          <p:val>
                                            <p:strVal val="#ppt_x"/>
                                          </p:val>
                                        </p:tav>
                                        <p:tav tm="100000">
                                          <p:val>
                                            <p:strVal val="#ppt_x"/>
                                          </p:val>
                                        </p:tav>
                                      </p:tavLst>
                                    </p:anim>
                                    <p:anim calcmode="lin" valueType="num">
                                      <p:cBhvr>
                                        <p:cTn id="23" dur="1000" fill="hold"/>
                                        <p:tgtEl>
                                          <p:spTgt spid="31"/>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1000"/>
                                        <p:tgtEl>
                                          <p:spTgt spid="32"/>
                                        </p:tgtEl>
                                      </p:cBhvr>
                                    </p:animEffect>
                                    <p:anim calcmode="lin" valueType="num">
                                      <p:cBhvr>
                                        <p:cTn id="28" dur="1000" fill="hold"/>
                                        <p:tgtEl>
                                          <p:spTgt spid="32"/>
                                        </p:tgtEl>
                                        <p:attrNameLst>
                                          <p:attrName>ppt_x</p:attrName>
                                        </p:attrNameLst>
                                      </p:cBhvr>
                                      <p:tavLst>
                                        <p:tav tm="0">
                                          <p:val>
                                            <p:strVal val="#ppt_x"/>
                                          </p:val>
                                        </p:tav>
                                        <p:tav tm="100000">
                                          <p:val>
                                            <p:strVal val="#ppt_x"/>
                                          </p:val>
                                        </p:tav>
                                      </p:tavLst>
                                    </p:anim>
                                    <p:anim calcmode="lin" valueType="num">
                                      <p:cBhvr>
                                        <p:cTn id="29" dur="1000" fill="hold"/>
                                        <p:tgtEl>
                                          <p:spTgt spid="32"/>
                                        </p:tgtEl>
                                        <p:attrNameLst>
                                          <p:attrName>ppt_y</p:attrName>
                                        </p:attrNameLst>
                                      </p:cBhvr>
                                      <p:tavLst>
                                        <p:tav tm="0">
                                          <p:val>
                                            <p:strVal val="#ppt_y+.1"/>
                                          </p:val>
                                        </p:tav>
                                        <p:tav tm="100000">
                                          <p:val>
                                            <p:strVal val="#ppt_y"/>
                                          </p:val>
                                        </p:tav>
                                      </p:tavLst>
                                    </p:anim>
                                  </p:childTnLst>
                                </p:cTn>
                              </p:par>
                            </p:childTnLst>
                          </p:cTn>
                        </p:par>
                        <p:par>
                          <p:cTn id="30" fill="hold">
                            <p:stCondLst>
                              <p:cond delay="4000"/>
                            </p:stCondLst>
                            <p:childTnLst>
                              <p:par>
                                <p:cTn id="31" presetID="16" presetClass="entr" presetSubtype="37"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barn(outVertical)">
                                      <p:cBhvr>
                                        <p:cTn id="33" dur="500"/>
                                        <p:tgtEl>
                                          <p:spTgt spid="2"/>
                                        </p:tgtEl>
                                      </p:cBhvr>
                                    </p:animEffect>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par>
                          <p:cTn id="40" fill="hold">
                            <p:stCondLst>
                              <p:cond delay="5000"/>
                            </p:stCondLst>
                            <p:childTnLst>
                              <p:par>
                                <p:cTn id="41" presetID="22" presetClass="entr" presetSubtype="8"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left)">
                                      <p:cBhvr>
                                        <p:cTn id="43" dur="500"/>
                                        <p:tgtEl>
                                          <p:spTgt spid="15"/>
                                        </p:tgtEl>
                                      </p:cBhvr>
                                    </p:animEffect>
                                  </p:childTnLst>
                                </p:cTn>
                              </p:par>
                            </p:childTnLst>
                          </p:cTn>
                        </p:par>
                        <p:par>
                          <p:cTn id="44" fill="hold">
                            <p:stCondLst>
                              <p:cond delay="5500"/>
                            </p:stCondLst>
                            <p:childTnLst>
                              <p:par>
                                <p:cTn id="45" presetID="53" presetClass="entr" presetSubtype="16"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p:cTn id="47" dur="500" fill="hold"/>
                                        <p:tgtEl>
                                          <p:spTgt spid="25"/>
                                        </p:tgtEl>
                                        <p:attrNameLst>
                                          <p:attrName>ppt_w</p:attrName>
                                        </p:attrNameLst>
                                      </p:cBhvr>
                                      <p:tavLst>
                                        <p:tav tm="0">
                                          <p:val>
                                            <p:fltVal val="0"/>
                                          </p:val>
                                        </p:tav>
                                        <p:tav tm="100000">
                                          <p:val>
                                            <p:strVal val="#ppt_w"/>
                                          </p:val>
                                        </p:tav>
                                      </p:tavLst>
                                    </p:anim>
                                    <p:anim calcmode="lin" valueType="num">
                                      <p:cBhvr>
                                        <p:cTn id="48" dur="500" fill="hold"/>
                                        <p:tgtEl>
                                          <p:spTgt spid="25"/>
                                        </p:tgtEl>
                                        <p:attrNameLst>
                                          <p:attrName>ppt_h</p:attrName>
                                        </p:attrNameLst>
                                      </p:cBhvr>
                                      <p:tavLst>
                                        <p:tav tm="0">
                                          <p:val>
                                            <p:fltVal val="0"/>
                                          </p:val>
                                        </p:tav>
                                        <p:tav tm="100000">
                                          <p:val>
                                            <p:strVal val="#ppt_h"/>
                                          </p:val>
                                        </p:tav>
                                      </p:tavLst>
                                    </p:anim>
                                    <p:animEffect transition="in" filter="fade">
                                      <p:cBhvr>
                                        <p:cTn id="49" dur="500"/>
                                        <p:tgtEl>
                                          <p:spTgt spid="25"/>
                                        </p:tgtEl>
                                      </p:cBhvr>
                                    </p:animEffect>
                                  </p:childTnLst>
                                </p:cTn>
                              </p:par>
                            </p:childTnLst>
                          </p:cTn>
                        </p:par>
                        <p:par>
                          <p:cTn id="50" fill="hold">
                            <p:stCondLst>
                              <p:cond delay="6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500"/>
                                        <p:tgtEl>
                                          <p:spTgt spid="24"/>
                                        </p:tgtEl>
                                      </p:cBhvr>
                                    </p:animEffect>
                                  </p:childTnLst>
                                </p:cTn>
                              </p:par>
                            </p:childTnLst>
                          </p:cTn>
                        </p:par>
                        <p:par>
                          <p:cTn id="54" fill="hold">
                            <p:stCondLst>
                              <p:cond delay="6500"/>
                            </p:stCondLst>
                            <p:childTnLst>
                              <p:par>
                                <p:cTn id="55" presetID="53" presetClass="entr" presetSubtype="16"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500" fill="hold"/>
                                        <p:tgtEl>
                                          <p:spTgt spid="27"/>
                                        </p:tgtEl>
                                        <p:attrNameLst>
                                          <p:attrName>ppt_w</p:attrName>
                                        </p:attrNameLst>
                                      </p:cBhvr>
                                      <p:tavLst>
                                        <p:tav tm="0">
                                          <p:val>
                                            <p:fltVal val="0"/>
                                          </p:val>
                                        </p:tav>
                                        <p:tav tm="100000">
                                          <p:val>
                                            <p:strVal val="#ppt_w"/>
                                          </p:val>
                                        </p:tav>
                                      </p:tavLst>
                                    </p:anim>
                                    <p:anim calcmode="lin" valueType="num">
                                      <p:cBhvr>
                                        <p:cTn id="58" dur="500" fill="hold"/>
                                        <p:tgtEl>
                                          <p:spTgt spid="27"/>
                                        </p:tgtEl>
                                        <p:attrNameLst>
                                          <p:attrName>ppt_h</p:attrName>
                                        </p:attrNameLst>
                                      </p:cBhvr>
                                      <p:tavLst>
                                        <p:tav tm="0">
                                          <p:val>
                                            <p:fltVal val="0"/>
                                          </p:val>
                                        </p:tav>
                                        <p:tav tm="100000">
                                          <p:val>
                                            <p:strVal val="#ppt_h"/>
                                          </p:val>
                                        </p:tav>
                                      </p:tavLst>
                                    </p:anim>
                                    <p:animEffect transition="in" filter="fade">
                                      <p:cBhvr>
                                        <p:cTn id="59" dur="500"/>
                                        <p:tgtEl>
                                          <p:spTgt spid="27"/>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left)">
                                      <p:cBhvr>
                                        <p:cTn id="63" dur="500"/>
                                        <p:tgtEl>
                                          <p:spTgt spid="26"/>
                                        </p:tgtEl>
                                      </p:cBhvr>
                                    </p:animEffect>
                                  </p:childTnLst>
                                </p:cTn>
                              </p:par>
                            </p:childTnLst>
                          </p:cTn>
                        </p:par>
                        <p:par>
                          <p:cTn id="64" fill="hold">
                            <p:stCondLst>
                              <p:cond delay="7500"/>
                            </p:stCondLst>
                            <p:childTnLst>
                              <p:par>
                                <p:cTn id="65" presetID="22" presetClass="entr" presetSubtype="4" fill="hold" grpId="0" nodeType="afterEffect">
                                  <p:stCondLst>
                                    <p:cond delay="0"/>
                                  </p:stCondLst>
                                  <p:childTnLst>
                                    <p:set>
                                      <p:cBhvr>
                                        <p:cTn id="66" dur="1" fill="hold">
                                          <p:stCondLst>
                                            <p:cond delay="0"/>
                                          </p:stCondLst>
                                        </p:cTn>
                                        <p:tgtEl>
                                          <p:spTgt spid="29">
                                            <p:graphicEl>
                                              <a:chart seriesIdx="-3" categoryIdx="-3" bldStep="gridLegend"/>
                                            </p:graphicEl>
                                          </p:spTgt>
                                        </p:tgtEl>
                                        <p:attrNameLst>
                                          <p:attrName>style.visibility</p:attrName>
                                        </p:attrNameLst>
                                      </p:cBhvr>
                                      <p:to>
                                        <p:strVal val="visible"/>
                                      </p:to>
                                    </p:set>
                                    <p:animEffect transition="in" filter="wipe(down)">
                                      <p:cBhvr>
                                        <p:cTn id="67" dur="500"/>
                                        <p:tgtEl>
                                          <p:spTgt spid="29">
                                            <p:graphicEl>
                                              <a:chart seriesIdx="-3" categoryIdx="-3" bldStep="gridLegend"/>
                                            </p:graphicEl>
                                          </p:spTgt>
                                        </p:tgtEl>
                                      </p:cBhvr>
                                    </p:animEffect>
                                  </p:childTnLst>
                                </p:cTn>
                              </p:par>
                            </p:childTnLst>
                          </p:cTn>
                        </p:par>
                        <p:par>
                          <p:cTn id="68" fill="hold">
                            <p:stCondLst>
                              <p:cond delay="8000"/>
                            </p:stCondLst>
                            <p:childTnLst>
                              <p:par>
                                <p:cTn id="69" presetID="22" presetClass="entr" presetSubtype="4" fill="hold" grpId="0" nodeType="afterEffect">
                                  <p:stCondLst>
                                    <p:cond delay="0"/>
                                  </p:stCondLst>
                                  <p:childTnLst>
                                    <p:set>
                                      <p:cBhvr>
                                        <p:cTn id="70" dur="1" fill="hold">
                                          <p:stCondLst>
                                            <p:cond delay="0"/>
                                          </p:stCondLst>
                                        </p:cTn>
                                        <p:tgtEl>
                                          <p:spTgt spid="29">
                                            <p:graphicEl>
                                              <a:chart seriesIdx="0" categoryIdx="0" bldStep="ptInCategory"/>
                                            </p:graphicEl>
                                          </p:spTgt>
                                        </p:tgtEl>
                                        <p:attrNameLst>
                                          <p:attrName>style.visibility</p:attrName>
                                        </p:attrNameLst>
                                      </p:cBhvr>
                                      <p:to>
                                        <p:strVal val="visible"/>
                                      </p:to>
                                    </p:set>
                                    <p:animEffect transition="in" filter="wipe(down)">
                                      <p:cBhvr>
                                        <p:cTn id="71" dur="500"/>
                                        <p:tgtEl>
                                          <p:spTgt spid="29">
                                            <p:graphicEl>
                                              <a:chart seriesIdx="0" categoryIdx="0" bldStep="ptInCategory"/>
                                            </p:graphicEl>
                                          </p:spTgt>
                                        </p:tgtEl>
                                      </p:cBhvr>
                                    </p:animEffect>
                                  </p:childTnLst>
                                </p:cTn>
                              </p:par>
                            </p:childTnLst>
                          </p:cTn>
                        </p:par>
                        <p:par>
                          <p:cTn id="72" fill="hold">
                            <p:stCondLst>
                              <p:cond delay="8500"/>
                            </p:stCondLst>
                            <p:childTnLst>
                              <p:par>
                                <p:cTn id="73" presetID="22" presetClass="entr" presetSubtype="4" fill="hold" grpId="0" nodeType="afterEffect">
                                  <p:stCondLst>
                                    <p:cond delay="0"/>
                                  </p:stCondLst>
                                  <p:childTnLst>
                                    <p:set>
                                      <p:cBhvr>
                                        <p:cTn id="74" dur="1" fill="hold">
                                          <p:stCondLst>
                                            <p:cond delay="0"/>
                                          </p:stCondLst>
                                        </p:cTn>
                                        <p:tgtEl>
                                          <p:spTgt spid="29">
                                            <p:graphicEl>
                                              <a:chart seriesIdx="1" categoryIdx="0" bldStep="ptInCategory"/>
                                            </p:graphicEl>
                                          </p:spTgt>
                                        </p:tgtEl>
                                        <p:attrNameLst>
                                          <p:attrName>style.visibility</p:attrName>
                                        </p:attrNameLst>
                                      </p:cBhvr>
                                      <p:to>
                                        <p:strVal val="visible"/>
                                      </p:to>
                                    </p:set>
                                    <p:animEffect transition="in" filter="wipe(down)">
                                      <p:cBhvr>
                                        <p:cTn id="75" dur="500"/>
                                        <p:tgtEl>
                                          <p:spTgt spid="29">
                                            <p:graphicEl>
                                              <a:chart seriesIdx="1" categoryIdx="0" bldStep="ptInCategory"/>
                                            </p:graphicEl>
                                          </p:spTgt>
                                        </p:tgtEl>
                                      </p:cBhvr>
                                    </p:animEffect>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29">
                                            <p:graphicEl>
                                              <a:chart seriesIdx="2" categoryIdx="0" bldStep="ptInCategory"/>
                                            </p:graphicEl>
                                          </p:spTgt>
                                        </p:tgtEl>
                                        <p:attrNameLst>
                                          <p:attrName>style.visibility</p:attrName>
                                        </p:attrNameLst>
                                      </p:cBhvr>
                                      <p:to>
                                        <p:strVal val="visible"/>
                                      </p:to>
                                    </p:set>
                                    <p:animEffect transition="in" filter="wipe(down)">
                                      <p:cBhvr>
                                        <p:cTn id="79" dur="500"/>
                                        <p:tgtEl>
                                          <p:spTgt spid="29">
                                            <p:graphicEl>
                                              <a:chart seriesIdx="2" categoryIdx="0" bldStep="ptInCategory"/>
                                            </p:graphicEl>
                                          </p:spTgt>
                                        </p:tgtEl>
                                      </p:cBhvr>
                                    </p:animEffect>
                                  </p:childTnLst>
                                </p:cTn>
                              </p:par>
                            </p:childTnLst>
                          </p:cTn>
                        </p:par>
                        <p:par>
                          <p:cTn id="80" fill="hold">
                            <p:stCondLst>
                              <p:cond delay="9500"/>
                            </p:stCondLst>
                            <p:childTnLst>
                              <p:par>
                                <p:cTn id="81" presetID="22" presetClass="entr" presetSubtype="4" fill="hold" grpId="0" nodeType="afterEffect">
                                  <p:stCondLst>
                                    <p:cond delay="0"/>
                                  </p:stCondLst>
                                  <p:childTnLst>
                                    <p:set>
                                      <p:cBhvr>
                                        <p:cTn id="82" dur="1" fill="hold">
                                          <p:stCondLst>
                                            <p:cond delay="0"/>
                                          </p:stCondLst>
                                        </p:cTn>
                                        <p:tgtEl>
                                          <p:spTgt spid="29">
                                            <p:graphicEl>
                                              <a:chart seriesIdx="0" categoryIdx="1" bldStep="ptInCategory"/>
                                            </p:graphicEl>
                                          </p:spTgt>
                                        </p:tgtEl>
                                        <p:attrNameLst>
                                          <p:attrName>style.visibility</p:attrName>
                                        </p:attrNameLst>
                                      </p:cBhvr>
                                      <p:to>
                                        <p:strVal val="visible"/>
                                      </p:to>
                                    </p:set>
                                    <p:animEffect transition="in" filter="wipe(down)">
                                      <p:cBhvr>
                                        <p:cTn id="83" dur="500"/>
                                        <p:tgtEl>
                                          <p:spTgt spid="29">
                                            <p:graphicEl>
                                              <a:chart seriesIdx="0" categoryIdx="1" bldStep="ptInCategory"/>
                                            </p:graphicEl>
                                          </p:spTgt>
                                        </p:tgtEl>
                                      </p:cBhvr>
                                    </p:animEffect>
                                  </p:childTnLst>
                                </p:cTn>
                              </p:par>
                            </p:childTnLst>
                          </p:cTn>
                        </p:par>
                        <p:par>
                          <p:cTn id="84" fill="hold">
                            <p:stCondLst>
                              <p:cond delay="10000"/>
                            </p:stCondLst>
                            <p:childTnLst>
                              <p:par>
                                <p:cTn id="85" presetID="22" presetClass="entr" presetSubtype="4" fill="hold" grpId="0" nodeType="afterEffect">
                                  <p:stCondLst>
                                    <p:cond delay="0"/>
                                  </p:stCondLst>
                                  <p:childTnLst>
                                    <p:set>
                                      <p:cBhvr>
                                        <p:cTn id="86" dur="1" fill="hold">
                                          <p:stCondLst>
                                            <p:cond delay="0"/>
                                          </p:stCondLst>
                                        </p:cTn>
                                        <p:tgtEl>
                                          <p:spTgt spid="29">
                                            <p:graphicEl>
                                              <a:chart seriesIdx="1" categoryIdx="1" bldStep="ptInCategory"/>
                                            </p:graphicEl>
                                          </p:spTgt>
                                        </p:tgtEl>
                                        <p:attrNameLst>
                                          <p:attrName>style.visibility</p:attrName>
                                        </p:attrNameLst>
                                      </p:cBhvr>
                                      <p:to>
                                        <p:strVal val="visible"/>
                                      </p:to>
                                    </p:set>
                                    <p:animEffect transition="in" filter="wipe(down)">
                                      <p:cBhvr>
                                        <p:cTn id="87" dur="500"/>
                                        <p:tgtEl>
                                          <p:spTgt spid="29">
                                            <p:graphicEl>
                                              <a:chart seriesIdx="1" categoryIdx="1" bldStep="ptInCategory"/>
                                            </p:graphicEl>
                                          </p:spTgt>
                                        </p:tgtEl>
                                      </p:cBhvr>
                                    </p:animEffect>
                                  </p:childTnLst>
                                </p:cTn>
                              </p:par>
                            </p:childTnLst>
                          </p:cTn>
                        </p:par>
                        <p:par>
                          <p:cTn id="88" fill="hold">
                            <p:stCondLst>
                              <p:cond delay="10500"/>
                            </p:stCondLst>
                            <p:childTnLst>
                              <p:par>
                                <p:cTn id="89" presetID="22" presetClass="entr" presetSubtype="4" fill="hold" grpId="0" nodeType="afterEffect">
                                  <p:stCondLst>
                                    <p:cond delay="0"/>
                                  </p:stCondLst>
                                  <p:childTnLst>
                                    <p:set>
                                      <p:cBhvr>
                                        <p:cTn id="90" dur="1" fill="hold">
                                          <p:stCondLst>
                                            <p:cond delay="0"/>
                                          </p:stCondLst>
                                        </p:cTn>
                                        <p:tgtEl>
                                          <p:spTgt spid="29">
                                            <p:graphicEl>
                                              <a:chart seriesIdx="2" categoryIdx="1" bldStep="ptInCategory"/>
                                            </p:graphicEl>
                                          </p:spTgt>
                                        </p:tgtEl>
                                        <p:attrNameLst>
                                          <p:attrName>style.visibility</p:attrName>
                                        </p:attrNameLst>
                                      </p:cBhvr>
                                      <p:to>
                                        <p:strVal val="visible"/>
                                      </p:to>
                                    </p:set>
                                    <p:animEffect transition="in" filter="wipe(down)">
                                      <p:cBhvr>
                                        <p:cTn id="91" dur="500"/>
                                        <p:tgtEl>
                                          <p:spTgt spid="29">
                                            <p:graphicEl>
                                              <a:chart seriesIdx="2" categoryIdx="1" bldStep="ptInCategory"/>
                                            </p:graphicEl>
                                          </p:spTgt>
                                        </p:tgtEl>
                                      </p:cBhvr>
                                    </p:animEffect>
                                  </p:childTnLst>
                                </p:cTn>
                              </p:par>
                            </p:childTnLst>
                          </p:cTn>
                        </p:par>
                        <p:par>
                          <p:cTn id="92" fill="hold">
                            <p:stCondLst>
                              <p:cond delay="11000"/>
                            </p:stCondLst>
                            <p:childTnLst>
                              <p:par>
                                <p:cTn id="93" presetID="22" presetClass="entr" presetSubtype="4" fill="hold" grpId="0" nodeType="afterEffect">
                                  <p:stCondLst>
                                    <p:cond delay="0"/>
                                  </p:stCondLst>
                                  <p:childTnLst>
                                    <p:set>
                                      <p:cBhvr>
                                        <p:cTn id="94" dur="1" fill="hold">
                                          <p:stCondLst>
                                            <p:cond delay="0"/>
                                          </p:stCondLst>
                                        </p:cTn>
                                        <p:tgtEl>
                                          <p:spTgt spid="29">
                                            <p:graphicEl>
                                              <a:chart seriesIdx="0" categoryIdx="2" bldStep="ptInCategory"/>
                                            </p:graphicEl>
                                          </p:spTgt>
                                        </p:tgtEl>
                                        <p:attrNameLst>
                                          <p:attrName>style.visibility</p:attrName>
                                        </p:attrNameLst>
                                      </p:cBhvr>
                                      <p:to>
                                        <p:strVal val="visible"/>
                                      </p:to>
                                    </p:set>
                                    <p:animEffect transition="in" filter="wipe(down)">
                                      <p:cBhvr>
                                        <p:cTn id="95" dur="500"/>
                                        <p:tgtEl>
                                          <p:spTgt spid="29">
                                            <p:graphicEl>
                                              <a:chart seriesIdx="0" categoryIdx="2" bldStep="ptInCategory"/>
                                            </p:graphicEl>
                                          </p:spTgt>
                                        </p:tgtEl>
                                      </p:cBhvr>
                                    </p:animEffect>
                                  </p:childTnLst>
                                </p:cTn>
                              </p:par>
                            </p:childTnLst>
                          </p:cTn>
                        </p:par>
                        <p:par>
                          <p:cTn id="96" fill="hold">
                            <p:stCondLst>
                              <p:cond delay="11500"/>
                            </p:stCondLst>
                            <p:childTnLst>
                              <p:par>
                                <p:cTn id="97" presetID="22" presetClass="entr" presetSubtype="4" fill="hold" grpId="0" nodeType="afterEffect">
                                  <p:stCondLst>
                                    <p:cond delay="0"/>
                                  </p:stCondLst>
                                  <p:childTnLst>
                                    <p:set>
                                      <p:cBhvr>
                                        <p:cTn id="98" dur="1" fill="hold">
                                          <p:stCondLst>
                                            <p:cond delay="0"/>
                                          </p:stCondLst>
                                        </p:cTn>
                                        <p:tgtEl>
                                          <p:spTgt spid="29">
                                            <p:graphicEl>
                                              <a:chart seriesIdx="1" categoryIdx="2" bldStep="ptInCategory"/>
                                            </p:graphicEl>
                                          </p:spTgt>
                                        </p:tgtEl>
                                        <p:attrNameLst>
                                          <p:attrName>style.visibility</p:attrName>
                                        </p:attrNameLst>
                                      </p:cBhvr>
                                      <p:to>
                                        <p:strVal val="visible"/>
                                      </p:to>
                                    </p:set>
                                    <p:animEffect transition="in" filter="wipe(down)">
                                      <p:cBhvr>
                                        <p:cTn id="99" dur="500"/>
                                        <p:tgtEl>
                                          <p:spTgt spid="29">
                                            <p:graphicEl>
                                              <a:chart seriesIdx="1" categoryIdx="2" bldStep="ptInCategory"/>
                                            </p:graphicEl>
                                          </p:spTgt>
                                        </p:tgtEl>
                                      </p:cBhvr>
                                    </p:animEffect>
                                  </p:childTnLst>
                                </p:cTn>
                              </p:par>
                            </p:childTnLst>
                          </p:cTn>
                        </p:par>
                        <p:par>
                          <p:cTn id="100" fill="hold">
                            <p:stCondLst>
                              <p:cond delay="12000"/>
                            </p:stCondLst>
                            <p:childTnLst>
                              <p:par>
                                <p:cTn id="101" presetID="22" presetClass="entr" presetSubtype="4" fill="hold" grpId="0" nodeType="afterEffect">
                                  <p:stCondLst>
                                    <p:cond delay="0"/>
                                  </p:stCondLst>
                                  <p:childTnLst>
                                    <p:set>
                                      <p:cBhvr>
                                        <p:cTn id="102" dur="1" fill="hold">
                                          <p:stCondLst>
                                            <p:cond delay="0"/>
                                          </p:stCondLst>
                                        </p:cTn>
                                        <p:tgtEl>
                                          <p:spTgt spid="29">
                                            <p:graphicEl>
                                              <a:chart seriesIdx="2" categoryIdx="2" bldStep="ptInCategory"/>
                                            </p:graphicEl>
                                          </p:spTgt>
                                        </p:tgtEl>
                                        <p:attrNameLst>
                                          <p:attrName>style.visibility</p:attrName>
                                        </p:attrNameLst>
                                      </p:cBhvr>
                                      <p:to>
                                        <p:strVal val="visible"/>
                                      </p:to>
                                    </p:set>
                                    <p:animEffect transition="in" filter="wipe(down)">
                                      <p:cBhvr>
                                        <p:cTn id="103" dur="500"/>
                                        <p:tgtEl>
                                          <p:spTgt spid="29">
                                            <p:graphicEl>
                                              <a:chart seriesIdx="2" categoryIdx="2" bldStep="ptInCategory"/>
                                            </p:graphicEl>
                                          </p:spTgt>
                                        </p:tgtEl>
                                      </p:cBhvr>
                                    </p:animEffect>
                                  </p:childTnLst>
                                </p:cTn>
                              </p:par>
                            </p:childTnLst>
                          </p:cTn>
                        </p:par>
                        <p:par>
                          <p:cTn id="104" fill="hold">
                            <p:stCondLst>
                              <p:cond delay="12500"/>
                            </p:stCondLst>
                            <p:childTnLst>
                              <p:par>
                                <p:cTn id="105" presetID="22" presetClass="entr" presetSubtype="4" fill="hold" grpId="0" nodeType="afterEffect">
                                  <p:stCondLst>
                                    <p:cond delay="0"/>
                                  </p:stCondLst>
                                  <p:childTnLst>
                                    <p:set>
                                      <p:cBhvr>
                                        <p:cTn id="106" dur="1" fill="hold">
                                          <p:stCondLst>
                                            <p:cond delay="0"/>
                                          </p:stCondLst>
                                        </p:cTn>
                                        <p:tgtEl>
                                          <p:spTgt spid="29">
                                            <p:graphicEl>
                                              <a:chart seriesIdx="0" categoryIdx="3" bldStep="ptInCategory"/>
                                            </p:graphicEl>
                                          </p:spTgt>
                                        </p:tgtEl>
                                        <p:attrNameLst>
                                          <p:attrName>style.visibility</p:attrName>
                                        </p:attrNameLst>
                                      </p:cBhvr>
                                      <p:to>
                                        <p:strVal val="visible"/>
                                      </p:to>
                                    </p:set>
                                    <p:animEffect transition="in" filter="wipe(down)">
                                      <p:cBhvr>
                                        <p:cTn id="107" dur="500"/>
                                        <p:tgtEl>
                                          <p:spTgt spid="29">
                                            <p:graphicEl>
                                              <a:chart seriesIdx="0" categoryIdx="3" bldStep="ptInCategory"/>
                                            </p:graphicEl>
                                          </p:spTgt>
                                        </p:tgtEl>
                                      </p:cBhvr>
                                    </p:animEffect>
                                  </p:childTnLst>
                                </p:cTn>
                              </p:par>
                            </p:childTnLst>
                          </p:cTn>
                        </p:par>
                        <p:par>
                          <p:cTn id="108" fill="hold">
                            <p:stCondLst>
                              <p:cond delay="13000"/>
                            </p:stCondLst>
                            <p:childTnLst>
                              <p:par>
                                <p:cTn id="109" presetID="22" presetClass="entr" presetSubtype="4" fill="hold" grpId="0" nodeType="afterEffect">
                                  <p:stCondLst>
                                    <p:cond delay="0"/>
                                  </p:stCondLst>
                                  <p:childTnLst>
                                    <p:set>
                                      <p:cBhvr>
                                        <p:cTn id="110" dur="1" fill="hold">
                                          <p:stCondLst>
                                            <p:cond delay="0"/>
                                          </p:stCondLst>
                                        </p:cTn>
                                        <p:tgtEl>
                                          <p:spTgt spid="29">
                                            <p:graphicEl>
                                              <a:chart seriesIdx="1" categoryIdx="3" bldStep="ptInCategory"/>
                                            </p:graphicEl>
                                          </p:spTgt>
                                        </p:tgtEl>
                                        <p:attrNameLst>
                                          <p:attrName>style.visibility</p:attrName>
                                        </p:attrNameLst>
                                      </p:cBhvr>
                                      <p:to>
                                        <p:strVal val="visible"/>
                                      </p:to>
                                    </p:set>
                                    <p:animEffect transition="in" filter="wipe(down)">
                                      <p:cBhvr>
                                        <p:cTn id="111" dur="500"/>
                                        <p:tgtEl>
                                          <p:spTgt spid="29">
                                            <p:graphicEl>
                                              <a:chart seriesIdx="1" categoryIdx="3" bldStep="ptInCategory"/>
                                            </p:graphicEl>
                                          </p:spTgt>
                                        </p:tgtEl>
                                      </p:cBhvr>
                                    </p:animEffect>
                                  </p:childTnLst>
                                </p:cTn>
                              </p:par>
                            </p:childTnLst>
                          </p:cTn>
                        </p:par>
                        <p:par>
                          <p:cTn id="112" fill="hold">
                            <p:stCondLst>
                              <p:cond delay="13500"/>
                            </p:stCondLst>
                            <p:childTnLst>
                              <p:par>
                                <p:cTn id="113" presetID="22" presetClass="entr" presetSubtype="4" fill="hold" grpId="0" nodeType="afterEffect">
                                  <p:stCondLst>
                                    <p:cond delay="0"/>
                                  </p:stCondLst>
                                  <p:childTnLst>
                                    <p:set>
                                      <p:cBhvr>
                                        <p:cTn id="114" dur="1" fill="hold">
                                          <p:stCondLst>
                                            <p:cond delay="0"/>
                                          </p:stCondLst>
                                        </p:cTn>
                                        <p:tgtEl>
                                          <p:spTgt spid="29">
                                            <p:graphicEl>
                                              <a:chart seriesIdx="2" categoryIdx="3" bldStep="ptInCategory"/>
                                            </p:graphicEl>
                                          </p:spTgt>
                                        </p:tgtEl>
                                        <p:attrNameLst>
                                          <p:attrName>style.visibility</p:attrName>
                                        </p:attrNameLst>
                                      </p:cBhvr>
                                      <p:to>
                                        <p:strVal val="visible"/>
                                      </p:to>
                                    </p:set>
                                    <p:animEffect transition="in" filter="wipe(down)">
                                      <p:cBhvr>
                                        <p:cTn id="115" dur="500"/>
                                        <p:tgtEl>
                                          <p:spTgt spid="29">
                                            <p:graphicEl>
                                              <a:chart seriesIdx="2" categoryIdx="3" bldStep="ptInCategory"/>
                                            </p:graphicEl>
                                          </p:spTgt>
                                        </p:tgtEl>
                                      </p:cBhvr>
                                    </p:animEffect>
                                  </p:childTnLst>
                                </p:cTn>
                              </p:par>
                            </p:childTnLst>
                          </p:cTn>
                        </p:par>
                        <p:par>
                          <p:cTn id="116" fill="hold">
                            <p:stCondLst>
                              <p:cond delay="14000"/>
                            </p:stCondLst>
                            <p:childTnLst>
                              <p:par>
                                <p:cTn id="117" presetID="22" presetClass="entr" presetSubtype="8" fill="hold" grpId="0" nodeType="afterEffect">
                                  <p:stCondLst>
                                    <p:cond delay="0"/>
                                  </p:stCondLst>
                                  <p:childTnLst>
                                    <p:set>
                                      <p:cBhvr>
                                        <p:cTn id="118" dur="1" fill="hold">
                                          <p:stCondLst>
                                            <p:cond delay="0"/>
                                          </p:stCondLst>
                                        </p:cTn>
                                        <p:tgtEl>
                                          <p:spTgt spid="35"/>
                                        </p:tgtEl>
                                        <p:attrNameLst>
                                          <p:attrName>style.visibility</p:attrName>
                                        </p:attrNameLst>
                                      </p:cBhvr>
                                      <p:to>
                                        <p:strVal val="visible"/>
                                      </p:to>
                                    </p:set>
                                    <p:animEffect transition="in" filter="wipe(left)">
                                      <p:cBhvr>
                                        <p:cTn id="11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 grpId="0" animBg="1"/>
      <p:bldP spid="43" grpId="0" animBg="1"/>
      <p:bldP spid="15" grpId="0"/>
      <p:bldP spid="13" grpId="0" animBg="1"/>
      <p:bldP spid="24" grpId="0"/>
      <p:bldP spid="25" grpId="0" animBg="1"/>
      <p:bldP spid="26" grpId="0"/>
      <p:bldP spid="27" grpId="0" animBg="1"/>
      <p:bldP spid="30" grpId="0"/>
      <p:bldP spid="31" grpId="0"/>
      <p:bldGraphic spid="29" grpId="0">
        <p:bldSub>
          <a:bldChart bld="categoryEl"/>
        </p:bldSub>
      </p:bldGraphic>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2969</TotalTime>
  <Words>1273</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596</cp:revision>
  <dcterms:created xsi:type="dcterms:W3CDTF">2015-12-31T02:20:12Z</dcterms:created>
  <dcterms:modified xsi:type="dcterms:W3CDTF">2016-09-25T02:07:02Z</dcterms:modified>
</cp:coreProperties>
</file>