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10"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hape 1658"/>
          <p:cNvSpPr/>
          <p:nvPr/>
        </p:nvSpPr>
        <p:spPr>
          <a:xfrm>
            <a:off x="814918" y="2089786"/>
            <a:ext cx="3365708" cy="3616071"/>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00B0F0"/>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8" name="Group 7"/>
          <p:cNvGrpSpPr/>
          <p:nvPr/>
        </p:nvGrpSpPr>
        <p:grpSpPr>
          <a:xfrm>
            <a:off x="814918" y="2089785"/>
            <a:ext cx="3365708" cy="1655740"/>
            <a:chOff x="814918" y="2089785"/>
            <a:chExt cx="3365708" cy="1655740"/>
          </a:xfrm>
        </p:grpSpPr>
        <p:sp>
          <p:nvSpPr>
            <p:cNvPr id="2" name="Стрелка вниз 1"/>
            <p:cNvSpPr/>
            <p:nvPr/>
          </p:nvSpPr>
          <p:spPr>
            <a:xfrm>
              <a:off x="814918" y="2089785"/>
              <a:ext cx="3365708" cy="1655740"/>
            </a:xfrm>
            <a:prstGeom prst="downArrow">
              <a:avLst>
                <a:gd name="adj1" fmla="val 100000"/>
                <a:gd name="adj2" fmla="val 50000"/>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29" name="TextBox 28"/>
            <p:cNvSpPr txBox="1"/>
            <p:nvPr/>
          </p:nvSpPr>
          <p:spPr>
            <a:xfrm>
              <a:off x="836444" y="2136580"/>
              <a:ext cx="3344182" cy="584774"/>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31" name="TextBox 30"/>
            <p:cNvSpPr txBox="1"/>
            <p:nvPr/>
          </p:nvSpPr>
          <p:spPr>
            <a:xfrm>
              <a:off x="833916" y="2566522"/>
              <a:ext cx="3344182" cy="584774"/>
            </a:xfrm>
            <a:prstGeom prst="rect">
              <a:avLst/>
            </a:prstGeom>
            <a:noFill/>
          </p:spPr>
          <p:txBody>
            <a:bodyPr wrap="square" rtlCol="0">
              <a:spAutoFit/>
            </a:bodyPr>
            <a:lstStyle/>
            <a:p>
              <a:pPr algn="ctr"/>
              <a:r>
                <a:rPr lang="en-US" sz="3200" dirty="0">
                  <a:solidFill>
                    <a:schemeClr val="bg1"/>
                  </a:solidFill>
                </a:rPr>
                <a:t>$9.95</a:t>
              </a:r>
              <a:endParaRPr lang="ru-RU" sz="5867" dirty="0">
                <a:solidFill>
                  <a:schemeClr val="bg1"/>
                </a:solidFill>
              </a:endParaRPr>
            </a:p>
          </p:txBody>
        </p:sp>
      </p:grpSp>
      <p:sp>
        <p:nvSpPr>
          <p:cNvPr id="34" name="Shape 1658"/>
          <p:cNvSpPr/>
          <p:nvPr/>
        </p:nvSpPr>
        <p:spPr>
          <a:xfrm>
            <a:off x="4413148" y="2089782"/>
            <a:ext cx="3365708" cy="361607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chemeClr val="accent2"/>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9" name="Group 8"/>
          <p:cNvGrpSpPr/>
          <p:nvPr/>
        </p:nvGrpSpPr>
        <p:grpSpPr>
          <a:xfrm>
            <a:off x="4413148" y="2089782"/>
            <a:ext cx="3365708" cy="1655740"/>
            <a:chOff x="4413148" y="2089782"/>
            <a:chExt cx="3365708" cy="1655740"/>
          </a:xfrm>
        </p:grpSpPr>
        <p:sp>
          <p:nvSpPr>
            <p:cNvPr id="38" name="Стрелка вниз 37"/>
            <p:cNvSpPr/>
            <p:nvPr/>
          </p:nvSpPr>
          <p:spPr>
            <a:xfrm>
              <a:off x="4413148" y="2089782"/>
              <a:ext cx="3365708" cy="1655740"/>
            </a:xfrm>
            <a:prstGeom prst="downArrow">
              <a:avLst>
                <a:gd name="adj1" fmla="val 100000"/>
                <a:gd name="adj2" fmla="val 50000"/>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39" name="TextBox 38"/>
            <p:cNvSpPr txBox="1"/>
            <p:nvPr/>
          </p:nvSpPr>
          <p:spPr>
            <a:xfrm>
              <a:off x="4434674" y="2136578"/>
              <a:ext cx="3344182" cy="584776"/>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40" name="TextBox 39"/>
            <p:cNvSpPr txBox="1"/>
            <p:nvPr/>
          </p:nvSpPr>
          <p:spPr>
            <a:xfrm>
              <a:off x="4432146" y="2566520"/>
              <a:ext cx="3344182" cy="584776"/>
            </a:xfrm>
            <a:prstGeom prst="rect">
              <a:avLst/>
            </a:prstGeom>
            <a:noFill/>
          </p:spPr>
          <p:txBody>
            <a:bodyPr wrap="square" rtlCol="0">
              <a:spAutoFit/>
            </a:bodyPr>
            <a:lstStyle/>
            <a:p>
              <a:pPr algn="ctr"/>
              <a:r>
                <a:rPr lang="en-US" sz="3200" dirty="0">
                  <a:solidFill>
                    <a:schemeClr val="bg1"/>
                  </a:solidFill>
                </a:rPr>
                <a:t>$19.95</a:t>
              </a:r>
              <a:endParaRPr lang="ru-RU" sz="5867" dirty="0">
                <a:solidFill>
                  <a:schemeClr val="bg1"/>
                </a:solidFill>
              </a:endParaRPr>
            </a:p>
          </p:txBody>
        </p:sp>
      </p:grpSp>
      <p:sp>
        <p:nvSpPr>
          <p:cNvPr id="46" name="Shape 1658"/>
          <p:cNvSpPr/>
          <p:nvPr/>
        </p:nvSpPr>
        <p:spPr>
          <a:xfrm>
            <a:off x="8011377" y="2089787"/>
            <a:ext cx="3365708" cy="361607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A5A5A5"/>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10" name="Group 9"/>
          <p:cNvGrpSpPr/>
          <p:nvPr/>
        </p:nvGrpSpPr>
        <p:grpSpPr>
          <a:xfrm>
            <a:off x="8011377" y="2089783"/>
            <a:ext cx="3365708" cy="1655743"/>
            <a:chOff x="8011377" y="2089783"/>
            <a:chExt cx="3365708" cy="1655743"/>
          </a:xfrm>
        </p:grpSpPr>
        <p:sp>
          <p:nvSpPr>
            <p:cNvPr id="49" name="Стрелка вниз 48"/>
            <p:cNvSpPr/>
            <p:nvPr/>
          </p:nvSpPr>
          <p:spPr>
            <a:xfrm>
              <a:off x="8011377" y="2089783"/>
              <a:ext cx="3365708" cy="1655743"/>
            </a:xfrm>
            <a:prstGeom prst="downArrow">
              <a:avLst>
                <a:gd name="adj1" fmla="val 100000"/>
                <a:gd name="adj2" fmla="val 50000"/>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0" name="TextBox 49"/>
            <p:cNvSpPr txBox="1"/>
            <p:nvPr/>
          </p:nvSpPr>
          <p:spPr>
            <a:xfrm>
              <a:off x="8032903" y="2136581"/>
              <a:ext cx="3344182" cy="584776"/>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51" name="TextBox 50"/>
            <p:cNvSpPr txBox="1"/>
            <p:nvPr/>
          </p:nvSpPr>
          <p:spPr>
            <a:xfrm>
              <a:off x="8030375" y="2566523"/>
              <a:ext cx="3344182" cy="584776"/>
            </a:xfrm>
            <a:prstGeom prst="rect">
              <a:avLst/>
            </a:prstGeom>
            <a:noFill/>
          </p:spPr>
          <p:txBody>
            <a:bodyPr wrap="square" rtlCol="0">
              <a:spAutoFit/>
            </a:bodyPr>
            <a:lstStyle/>
            <a:p>
              <a:pPr algn="ctr"/>
              <a:r>
                <a:rPr lang="en-US" sz="3200" dirty="0">
                  <a:solidFill>
                    <a:schemeClr val="bg1"/>
                  </a:solidFill>
                </a:rPr>
                <a:t>$29.95</a:t>
              </a:r>
              <a:endParaRPr lang="ru-RU" sz="5867" dirty="0">
                <a:solidFill>
                  <a:schemeClr val="bg1"/>
                </a:solidFill>
              </a:endParaRPr>
            </a:p>
          </p:txBody>
        </p:sp>
      </p:grpSp>
      <p:grpSp>
        <p:nvGrpSpPr>
          <p:cNvPr id="26" name="Group 25"/>
          <p:cNvGrpSpPr/>
          <p:nvPr/>
        </p:nvGrpSpPr>
        <p:grpSpPr>
          <a:xfrm>
            <a:off x="754150" y="295106"/>
            <a:ext cx="4364195" cy="665324"/>
            <a:chOff x="754150" y="295106"/>
            <a:chExt cx="4364195" cy="665324"/>
          </a:xfrm>
        </p:grpSpPr>
        <p:sp>
          <p:nvSpPr>
            <p:cNvPr id="30"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2"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sp>
        <p:nvSpPr>
          <p:cNvPr id="33" name="Text Box 10"/>
          <p:cNvSpPr txBox="1">
            <a:spLocks noChangeArrowheads="1"/>
          </p:cNvSpPr>
          <p:nvPr/>
        </p:nvSpPr>
        <p:spPr bwMode="auto">
          <a:xfrm>
            <a:off x="925356"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37" name="Text Box 10"/>
          <p:cNvSpPr txBox="1">
            <a:spLocks noChangeArrowheads="1"/>
          </p:cNvSpPr>
          <p:nvPr/>
        </p:nvSpPr>
        <p:spPr bwMode="auto">
          <a:xfrm>
            <a:off x="228060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sp>
        <p:nvSpPr>
          <p:cNvPr id="41" name="Text Box 10"/>
          <p:cNvSpPr txBox="1">
            <a:spLocks noChangeArrowheads="1"/>
          </p:cNvSpPr>
          <p:nvPr/>
        </p:nvSpPr>
        <p:spPr bwMode="auto">
          <a:xfrm>
            <a:off x="4613273"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42" name="Text Box 10"/>
          <p:cNvSpPr txBox="1">
            <a:spLocks noChangeArrowheads="1"/>
          </p:cNvSpPr>
          <p:nvPr/>
        </p:nvSpPr>
        <p:spPr bwMode="auto">
          <a:xfrm>
            <a:off x="5968519"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sp>
        <p:nvSpPr>
          <p:cNvPr id="43" name="Text Box 10"/>
          <p:cNvSpPr txBox="1">
            <a:spLocks noChangeArrowheads="1"/>
          </p:cNvSpPr>
          <p:nvPr/>
        </p:nvSpPr>
        <p:spPr bwMode="auto">
          <a:xfrm>
            <a:off x="8175786"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44" name="Text Box 10"/>
          <p:cNvSpPr txBox="1">
            <a:spLocks noChangeArrowheads="1"/>
          </p:cNvSpPr>
          <p:nvPr/>
        </p:nvSpPr>
        <p:spPr bwMode="auto">
          <a:xfrm>
            <a:off x="953103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18548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1"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up)">
                                      <p:cBhvr>
                                        <p:cTn id="13" dur="500"/>
                                        <p:tgtEl>
                                          <p:spTgt spid="8"/>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wipe(left)">
                                      <p:cBhvr>
                                        <p:cTn id="17" dur="500"/>
                                        <p:tgtEl>
                                          <p:spTgt spid="33"/>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wipe(up)">
                                      <p:cBhvr>
                                        <p:cTn id="21" dur="500"/>
                                        <p:tgtEl>
                                          <p:spTgt spid="37"/>
                                        </p:tgtEl>
                                      </p:cBhvr>
                                    </p:animEffect>
                                  </p:childTnLst>
                                </p:cTn>
                              </p:par>
                            </p:childTnLst>
                          </p:cTn>
                        </p:par>
                        <p:par>
                          <p:cTn id="22" fill="hold">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1000"/>
                                        <p:tgtEl>
                                          <p:spTgt spid="34"/>
                                        </p:tgtEl>
                                      </p:cBhvr>
                                    </p:animEffect>
                                    <p:anim calcmode="lin" valueType="num">
                                      <p:cBhvr>
                                        <p:cTn id="26" dur="1000" fill="hold"/>
                                        <p:tgtEl>
                                          <p:spTgt spid="34"/>
                                        </p:tgtEl>
                                        <p:attrNameLst>
                                          <p:attrName>ppt_x</p:attrName>
                                        </p:attrNameLst>
                                      </p:cBhvr>
                                      <p:tavLst>
                                        <p:tav tm="0">
                                          <p:val>
                                            <p:strVal val="#ppt_x"/>
                                          </p:val>
                                        </p:tav>
                                        <p:tav tm="100000">
                                          <p:val>
                                            <p:strVal val="#ppt_x"/>
                                          </p:val>
                                        </p:tav>
                                      </p:tavLst>
                                    </p:anim>
                                    <p:anim calcmode="lin" valueType="num">
                                      <p:cBhvr>
                                        <p:cTn id="27" dur="1000" fill="hold"/>
                                        <p:tgtEl>
                                          <p:spTgt spid="34"/>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1" fill="hold"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up)">
                                      <p:cBhvr>
                                        <p:cTn id="31" dur="500"/>
                                        <p:tgtEl>
                                          <p:spTgt spid="9"/>
                                        </p:tgtEl>
                                      </p:cBhvr>
                                    </p:animEffect>
                                  </p:childTnLst>
                                </p:cTn>
                              </p:par>
                            </p:childTnLst>
                          </p:cTn>
                        </p:par>
                        <p:par>
                          <p:cTn id="32" fill="hold">
                            <p:stCondLst>
                              <p:cond delay="4000"/>
                            </p:stCondLst>
                            <p:childTnLst>
                              <p:par>
                                <p:cTn id="33" presetID="22" presetClass="entr" presetSubtype="8" fill="hold" grpId="0" nodeType="after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wipe(left)">
                                      <p:cBhvr>
                                        <p:cTn id="35" dur="500"/>
                                        <p:tgtEl>
                                          <p:spTgt spid="41"/>
                                        </p:tgtEl>
                                      </p:cBhvr>
                                    </p:animEffect>
                                  </p:childTnLst>
                                </p:cTn>
                              </p:par>
                            </p:childTnLst>
                          </p:cTn>
                        </p:par>
                        <p:par>
                          <p:cTn id="36" fill="hold">
                            <p:stCondLst>
                              <p:cond delay="4500"/>
                            </p:stCondLst>
                            <p:childTnLst>
                              <p:par>
                                <p:cTn id="37" presetID="22" presetClass="entr" presetSubtype="1" fill="hold" grpId="0" nodeType="after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wipe(up)">
                                      <p:cBhvr>
                                        <p:cTn id="39" dur="500"/>
                                        <p:tgtEl>
                                          <p:spTgt spid="42"/>
                                        </p:tgtEl>
                                      </p:cBhvr>
                                    </p:animEffect>
                                  </p:childTnLst>
                                </p:cTn>
                              </p:par>
                            </p:childTnLst>
                          </p:cTn>
                        </p:par>
                        <p:par>
                          <p:cTn id="40" fill="hold">
                            <p:stCondLst>
                              <p:cond delay="5000"/>
                            </p:stCondLst>
                            <p:childTnLst>
                              <p:par>
                                <p:cTn id="41" presetID="42" presetClass="entr" presetSubtype="0" fill="hold" grpId="0" nodeType="after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1000"/>
                                        <p:tgtEl>
                                          <p:spTgt spid="46"/>
                                        </p:tgtEl>
                                      </p:cBhvr>
                                    </p:animEffect>
                                    <p:anim calcmode="lin" valueType="num">
                                      <p:cBhvr>
                                        <p:cTn id="44" dur="1000" fill="hold"/>
                                        <p:tgtEl>
                                          <p:spTgt spid="46"/>
                                        </p:tgtEl>
                                        <p:attrNameLst>
                                          <p:attrName>ppt_x</p:attrName>
                                        </p:attrNameLst>
                                      </p:cBhvr>
                                      <p:tavLst>
                                        <p:tav tm="0">
                                          <p:val>
                                            <p:strVal val="#ppt_x"/>
                                          </p:val>
                                        </p:tav>
                                        <p:tav tm="100000">
                                          <p:val>
                                            <p:strVal val="#ppt_x"/>
                                          </p:val>
                                        </p:tav>
                                      </p:tavLst>
                                    </p:anim>
                                    <p:anim calcmode="lin" valueType="num">
                                      <p:cBhvr>
                                        <p:cTn id="45" dur="1000" fill="hold"/>
                                        <p:tgtEl>
                                          <p:spTgt spid="46"/>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1" fill="hold" nodeType="after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wipe(up)">
                                      <p:cBhvr>
                                        <p:cTn id="49" dur="500"/>
                                        <p:tgtEl>
                                          <p:spTgt spid="10"/>
                                        </p:tgtEl>
                                      </p:cBhvr>
                                    </p:animEffect>
                                  </p:childTnLst>
                                </p:cTn>
                              </p:par>
                            </p:childTnLst>
                          </p:cTn>
                        </p:par>
                        <p:par>
                          <p:cTn id="50" fill="hold">
                            <p:stCondLst>
                              <p:cond delay="6500"/>
                            </p:stCondLst>
                            <p:childTnLst>
                              <p:par>
                                <p:cTn id="51" presetID="22" presetClass="entr" presetSubtype="8" fill="hold" grpId="0" nodeType="afterEffect">
                                  <p:stCondLst>
                                    <p:cond delay="0"/>
                                  </p:stCondLst>
                                  <p:childTnLst>
                                    <p:set>
                                      <p:cBhvr>
                                        <p:cTn id="52" dur="1" fill="hold">
                                          <p:stCondLst>
                                            <p:cond delay="0"/>
                                          </p:stCondLst>
                                        </p:cTn>
                                        <p:tgtEl>
                                          <p:spTgt spid="43"/>
                                        </p:tgtEl>
                                        <p:attrNameLst>
                                          <p:attrName>style.visibility</p:attrName>
                                        </p:attrNameLst>
                                      </p:cBhvr>
                                      <p:to>
                                        <p:strVal val="visible"/>
                                      </p:to>
                                    </p:set>
                                    <p:animEffect transition="in" filter="wipe(left)">
                                      <p:cBhvr>
                                        <p:cTn id="53" dur="500"/>
                                        <p:tgtEl>
                                          <p:spTgt spid="43"/>
                                        </p:tgtEl>
                                      </p:cBhvr>
                                    </p:animEffect>
                                  </p:childTnLst>
                                </p:cTn>
                              </p:par>
                            </p:childTnLst>
                          </p:cTn>
                        </p:par>
                        <p:par>
                          <p:cTn id="54" fill="hold">
                            <p:stCondLst>
                              <p:cond delay="7000"/>
                            </p:stCondLst>
                            <p:childTnLst>
                              <p:par>
                                <p:cTn id="55" presetID="22" presetClass="entr" presetSubtype="1"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wipe(up)">
                                      <p:cBhvr>
                                        <p:cTn id="5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4" grpId="0" animBg="1"/>
      <p:bldP spid="46" grpId="0" animBg="1"/>
      <p:bldP spid="33" grpId="0"/>
      <p:bldP spid="37" grpId="0"/>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2936</TotalTime>
  <Words>1221</Words>
  <Application>Microsoft Office PowerPoint</Application>
  <PresentationFormat>Widescreen</PresentationFormat>
  <Paragraphs>65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Helvetica Light</vt:lpstr>
      <vt:lpstr>Wingdings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596</cp:revision>
  <dcterms:created xsi:type="dcterms:W3CDTF">2015-12-31T02:20:12Z</dcterms:created>
  <dcterms:modified xsi:type="dcterms:W3CDTF">2016-09-21T20:20:55Z</dcterms:modified>
</cp:coreProperties>
</file>