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04"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000"/>
    <a:srgbClr val="A5A5A5"/>
    <a:srgbClr val="ED7D31"/>
    <a:srgbClr val="00B0F0"/>
    <a:srgbClr val="4472C4"/>
    <a:srgbClr val="5B9BD5"/>
    <a:srgbClr val="70AD47"/>
    <a:srgbClr val="878889"/>
    <a:srgbClr val="969696"/>
    <a:srgbClr val="9B9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flipV="1">
            <a:off x="955040" y="4135120"/>
            <a:ext cx="0" cy="1766"/>
          </a:xfrm>
          <a:prstGeom prst="line">
            <a:avLst/>
          </a:prstGeom>
        </p:spPr>
        <p:style>
          <a:lnRef idx="1">
            <a:schemeClr val="accent1"/>
          </a:lnRef>
          <a:fillRef idx="0">
            <a:schemeClr val="accent1"/>
          </a:fillRef>
          <a:effectRef idx="0">
            <a:schemeClr val="accent1"/>
          </a:effectRef>
          <a:fontRef idx="minor">
            <a:schemeClr val="tx1"/>
          </a:fontRef>
        </p:style>
      </p:cxnSp>
      <p:grpSp>
        <p:nvGrpSpPr>
          <p:cNvPr id="2" name="Group 1"/>
          <p:cNvGrpSpPr/>
          <p:nvPr/>
        </p:nvGrpSpPr>
        <p:grpSpPr>
          <a:xfrm>
            <a:off x="1352124" y="1752072"/>
            <a:ext cx="2443220" cy="5107386"/>
            <a:chOff x="1352124" y="1734820"/>
            <a:chExt cx="2443220" cy="5107386"/>
          </a:xfrm>
          <a:effectLst>
            <a:glow rad="139700">
              <a:schemeClr val="tx1">
                <a:alpha val="40000"/>
              </a:schemeClr>
            </a:glow>
          </a:effectLst>
        </p:grpSpPr>
        <p:sp>
          <p:nvSpPr>
            <p:cNvPr id="16" name="Chevron 15"/>
            <p:cNvSpPr/>
            <p:nvPr/>
          </p:nvSpPr>
          <p:spPr>
            <a:xfrm rot="16200000">
              <a:off x="91512" y="2995432"/>
              <a:ext cx="4953528" cy="2432304"/>
            </a:xfrm>
            <a:prstGeom prst="chevron">
              <a:avLst/>
            </a:prstGeom>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Pentagon 19"/>
            <p:cNvSpPr/>
            <p:nvPr/>
          </p:nvSpPr>
          <p:spPr>
            <a:xfrm rot="16200000">
              <a:off x="1881893" y="4928755"/>
              <a:ext cx="1385454" cy="2441448"/>
            </a:xfrm>
            <a:prstGeom prst="homePlate">
              <a:avLst/>
            </a:prstGeom>
            <a:pattFill prst="wdUpDiag">
              <a:fgClr>
                <a:srgbClr val="F4AE7F"/>
              </a:fgClr>
              <a:bgClr>
                <a:srgbClr val="BE6020"/>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Oval 5"/>
          <p:cNvSpPr/>
          <p:nvPr/>
        </p:nvSpPr>
        <p:spPr>
          <a:xfrm>
            <a:off x="1955867" y="2242456"/>
            <a:ext cx="1143000" cy="1143000"/>
          </a:xfrm>
          <a:prstGeom prst="ellipse">
            <a:avLst/>
          </a:prstGeom>
          <a:blipFill>
            <a:blip r:embed="rId2"/>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4"/>
          <p:cNvGrpSpPr/>
          <p:nvPr/>
        </p:nvGrpSpPr>
        <p:grpSpPr>
          <a:xfrm>
            <a:off x="1336857" y="3307272"/>
            <a:ext cx="2438324" cy="2646878"/>
            <a:chOff x="1336857" y="3307272"/>
            <a:chExt cx="2438324" cy="2646878"/>
          </a:xfrm>
        </p:grpSpPr>
        <p:sp>
          <p:nvSpPr>
            <p:cNvPr id="17" name="TextBox 16"/>
            <p:cNvSpPr txBox="1"/>
            <p:nvPr/>
          </p:nvSpPr>
          <p:spPr>
            <a:xfrm>
              <a:off x="1360823" y="4076713"/>
              <a:ext cx="2414358" cy="1877437"/>
            </a:xfrm>
            <a:prstGeom prst="rect">
              <a:avLst/>
            </a:prstGeom>
            <a:noFill/>
            <a:effectLst/>
          </p:spPr>
          <p:txBody>
            <a:bodyPr wrap="square" rtlCol="0">
              <a:spAutoFit/>
            </a:bodyPr>
            <a:lstStyle/>
            <a:p>
              <a:pPr algn="ctr"/>
              <a:r>
                <a:rPr lang="en-US" sz="2000" dirty="0">
                  <a:solidFill>
                    <a:schemeClr val="bg1"/>
                  </a:solidFill>
                </a:rPr>
                <a:t>Lorem Ipsum</a:t>
              </a:r>
              <a:endParaRPr lang="en-US" sz="2000" dirty="0"/>
            </a:p>
            <a:p>
              <a:r>
                <a:rPr lang="en-US" sz="1400" dirty="0">
                  <a:solidFill>
                    <a:schemeClr val="bg1"/>
                  </a:solidFill>
                </a:rPr>
                <a:t>Lorem ipsum is simply dummy text of the printing industry. Click to change this information.</a:t>
              </a:r>
              <a:endParaRPr lang="en-US" sz="1400" dirty="0"/>
            </a:p>
            <a:p>
              <a:endParaRPr lang="en-US" dirty="0"/>
            </a:p>
            <a:p>
              <a:endParaRPr lang="en-US" dirty="0"/>
            </a:p>
          </p:txBody>
        </p:sp>
        <p:sp>
          <p:nvSpPr>
            <p:cNvPr id="35" name="TextBox 34"/>
            <p:cNvSpPr txBox="1"/>
            <p:nvPr/>
          </p:nvSpPr>
          <p:spPr>
            <a:xfrm>
              <a:off x="1336857" y="3307272"/>
              <a:ext cx="2420794" cy="769441"/>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4400" b="1" dirty="0">
                  <a:solidFill>
                    <a:schemeClr val="bg1"/>
                  </a:solidFill>
                  <a:latin typeface="Candara" panose="020E0502030303020204" pitchFamily="34" charset="0"/>
                  <a:cs typeface="Estrangelo Edessa" panose="03080600000000000000" pitchFamily="66" charset="0"/>
                </a:rPr>
                <a:t>$217.38</a:t>
              </a:r>
              <a:endParaRPr lang="en-US" sz="4400" dirty="0">
                <a:solidFill>
                  <a:schemeClr val="bg1"/>
                </a:solidFill>
              </a:endParaRPr>
            </a:p>
          </p:txBody>
        </p:sp>
      </p:grpSp>
      <p:grpSp>
        <p:nvGrpSpPr>
          <p:cNvPr id="36" name="Group 35"/>
          <p:cNvGrpSpPr/>
          <p:nvPr/>
        </p:nvGrpSpPr>
        <p:grpSpPr>
          <a:xfrm>
            <a:off x="3781619" y="688406"/>
            <a:ext cx="2445909" cy="6167334"/>
            <a:chOff x="4019177" y="690665"/>
            <a:chExt cx="2445909" cy="6167334"/>
          </a:xfrm>
          <a:effectLst>
            <a:glow rad="139700">
              <a:schemeClr val="tx1">
                <a:alpha val="40000"/>
              </a:schemeClr>
            </a:glow>
          </a:effectLst>
        </p:grpSpPr>
        <p:sp>
          <p:nvSpPr>
            <p:cNvPr id="14" name="Chevron 13"/>
            <p:cNvSpPr/>
            <p:nvPr/>
          </p:nvSpPr>
          <p:spPr>
            <a:xfrm rot="16200000">
              <a:off x="2226732" y="2483110"/>
              <a:ext cx="6017193" cy="2432304"/>
            </a:xfrm>
            <a:prstGeom prst="chevron">
              <a:avLst/>
            </a:prstGeom>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50000" t="130000" r="50000" b="-3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 name="Freeform 33"/>
            <p:cNvSpPr/>
            <p:nvPr/>
          </p:nvSpPr>
          <p:spPr>
            <a:xfrm>
              <a:off x="4021654" y="5096772"/>
              <a:ext cx="2443432" cy="1761227"/>
            </a:xfrm>
            <a:custGeom>
              <a:avLst/>
              <a:gdLst>
                <a:gd name="connsiteX0" fmla="*/ 1216152 w 2443432"/>
                <a:gd name="connsiteY0" fmla="*/ 0 h 2808819"/>
                <a:gd name="connsiteX1" fmla="*/ 2432304 w 2443432"/>
                <a:gd name="connsiteY1" fmla="*/ 1034143 h 2808819"/>
                <a:gd name="connsiteX2" fmla="*/ 2432304 w 2443432"/>
                <a:gd name="connsiteY2" fmla="*/ 1368457 h 2808819"/>
                <a:gd name="connsiteX3" fmla="*/ 2443432 w 2443432"/>
                <a:gd name="connsiteY3" fmla="*/ 1368457 h 2808819"/>
                <a:gd name="connsiteX4" fmla="*/ 2443432 w 2443432"/>
                <a:gd name="connsiteY4" fmla="*/ 2808819 h 2808819"/>
                <a:gd name="connsiteX5" fmla="*/ 7447 w 2443432"/>
                <a:gd name="connsiteY5" fmla="*/ 2808819 h 2808819"/>
                <a:gd name="connsiteX6" fmla="*/ 7447 w 2443432"/>
                <a:gd name="connsiteY6" fmla="*/ 2068286 h 2808819"/>
                <a:gd name="connsiteX7" fmla="*/ 0 w 2443432"/>
                <a:gd name="connsiteY7" fmla="*/ 2068286 h 2808819"/>
                <a:gd name="connsiteX8" fmla="*/ 0 w 2443432"/>
                <a:gd name="connsiteY8" fmla="*/ 1034143 h 2808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3432" h="2808819">
                  <a:moveTo>
                    <a:pt x="1216152" y="0"/>
                  </a:moveTo>
                  <a:lnTo>
                    <a:pt x="2432304" y="1034143"/>
                  </a:lnTo>
                  <a:lnTo>
                    <a:pt x="2432304" y="1368457"/>
                  </a:lnTo>
                  <a:lnTo>
                    <a:pt x="2443432" y="1368457"/>
                  </a:lnTo>
                  <a:lnTo>
                    <a:pt x="2443432" y="2808819"/>
                  </a:lnTo>
                  <a:lnTo>
                    <a:pt x="7447" y="2808819"/>
                  </a:lnTo>
                  <a:lnTo>
                    <a:pt x="7447" y="2068286"/>
                  </a:lnTo>
                  <a:lnTo>
                    <a:pt x="0" y="2068286"/>
                  </a:lnTo>
                  <a:lnTo>
                    <a:pt x="0" y="1034143"/>
                  </a:lnTo>
                  <a:close/>
                </a:path>
              </a:pathLst>
            </a:custGeom>
            <a:pattFill prst="wdUpDiag">
              <a:fgClr>
                <a:srgbClr val="94BEE4"/>
              </a:fgClr>
              <a:bgClr>
                <a:srgbClr val="427CB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6" name="Oval 25"/>
          <p:cNvSpPr/>
          <p:nvPr/>
        </p:nvSpPr>
        <p:spPr>
          <a:xfrm>
            <a:off x="4411524" y="1138786"/>
            <a:ext cx="1143000" cy="1143000"/>
          </a:xfrm>
          <a:prstGeom prst="ellipse">
            <a:avLst/>
          </a:prstGeom>
          <a:blipFill>
            <a:blip r:embed="rId3"/>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4" name="Group 23"/>
          <p:cNvGrpSpPr/>
          <p:nvPr/>
        </p:nvGrpSpPr>
        <p:grpSpPr>
          <a:xfrm>
            <a:off x="3775180" y="2200751"/>
            <a:ext cx="2435896" cy="2812415"/>
            <a:chOff x="3775180" y="2200751"/>
            <a:chExt cx="2435896" cy="2812415"/>
          </a:xfrm>
        </p:grpSpPr>
        <p:sp>
          <p:nvSpPr>
            <p:cNvPr id="18" name="TextBox 17"/>
            <p:cNvSpPr txBox="1"/>
            <p:nvPr/>
          </p:nvSpPr>
          <p:spPr>
            <a:xfrm>
              <a:off x="3775180" y="2200751"/>
              <a:ext cx="2395969" cy="769441"/>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4400" b="1" dirty="0">
                  <a:solidFill>
                    <a:schemeClr val="bg1"/>
                  </a:solidFill>
                  <a:latin typeface="Candara" panose="020E0502030303020204" pitchFamily="34" charset="0"/>
                  <a:cs typeface="Estrangelo Edessa" panose="03080600000000000000" pitchFamily="66" charset="0"/>
                </a:rPr>
                <a:t>89.32%</a:t>
              </a:r>
              <a:endParaRPr lang="en-US" sz="4400" dirty="0">
                <a:solidFill>
                  <a:schemeClr val="bg1"/>
                </a:solidFill>
              </a:endParaRPr>
            </a:p>
          </p:txBody>
        </p:sp>
        <p:sp>
          <p:nvSpPr>
            <p:cNvPr id="45" name="TextBox 44"/>
            <p:cNvSpPr txBox="1"/>
            <p:nvPr/>
          </p:nvSpPr>
          <p:spPr>
            <a:xfrm>
              <a:off x="3796718" y="3135729"/>
              <a:ext cx="2414358" cy="1877437"/>
            </a:xfrm>
            <a:prstGeom prst="rect">
              <a:avLst/>
            </a:prstGeom>
            <a:noFill/>
            <a:effectLst/>
          </p:spPr>
          <p:txBody>
            <a:bodyPr wrap="square" rtlCol="0">
              <a:spAutoFit/>
            </a:bodyPr>
            <a:lstStyle/>
            <a:p>
              <a:pPr algn="ctr"/>
              <a:r>
                <a:rPr lang="en-US" sz="2000" dirty="0">
                  <a:solidFill>
                    <a:schemeClr val="bg1"/>
                  </a:solidFill>
                </a:rPr>
                <a:t>Lorem Ipsum</a:t>
              </a:r>
              <a:endParaRPr lang="en-US" sz="2000" dirty="0"/>
            </a:p>
            <a:p>
              <a:r>
                <a:rPr lang="en-US" sz="1400" dirty="0">
                  <a:solidFill>
                    <a:schemeClr val="bg1"/>
                  </a:solidFill>
                </a:rPr>
                <a:t>Lorem ipsum is simply dummy text of the printing industry. Click to change this information.</a:t>
              </a:r>
              <a:endParaRPr lang="en-US" sz="1400" dirty="0"/>
            </a:p>
            <a:p>
              <a:endParaRPr lang="en-US" dirty="0"/>
            </a:p>
            <a:p>
              <a:endParaRPr lang="en-US" dirty="0"/>
            </a:p>
          </p:txBody>
        </p:sp>
      </p:grpSp>
      <p:grpSp>
        <p:nvGrpSpPr>
          <p:cNvPr id="37" name="Group 36"/>
          <p:cNvGrpSpPr/>
          <p:nvPr/>
        </p:nvGrpSpPr>
        <p:grpSpPr>
          <a:xfrm>
            <a:off x="6208620" y="285626"/>
            <a:ext cx="2438591" cy="6570115"/>
            <a:chOff x="6457879" y="282978"/>
            <a:chExt cx="2438591" cy="6570115"/>
          </a:xfrm>
          <a:effectLst>
            <a:glow rad="139700">
              <a:schemeClr val="tx1">
                <a:alpha val="40000"/>
              </a:schemeClr>
            </a:glow>
          </a:effectLst>
        </p:grpSpPr>
        <p:sp>
          <p:nvSpPr>
            <p:cNvPr id="13" name="Chevron 12"/>
            <p:cNvSpPr/>
            <p:nvPr/>
          </p:nvSpPr>
          <p:spPr>
            <a:xfrm rot="16200000">
              <a:off x="4464044" y="2276813"/>
              <a:ext cx="6419974" cy="2432304"/>
            </a:xfrm>
            <a:prstGeom prst="chevron">
              <a:avLst/>
            </a:prstGeom>
            <a:gradFill flip="none" rotWithShape="1">
              <a:gsLst>
                <a:gs pos="0">
                  <a:schemeClr val="accent6">
                    <a:lumMod val="40000"/>
                    <a:lumOff val="60000"/>
                  </a:schemeClr>
                </a:gs>
                <a:gs pos="46000">
                  <a:schemeClr val="accent6">
                    <a:lumMod val="95000"/>
                    <a:lumOff val="5000"/>
                  </a:schemeClr>
                </a:gs>
                <a:gs pos="100000">
                  <a:schemeClr val="accent6">
                    <a:lumMod val="60000"/>
                  </a:schemeClr>
                </a:gs>
              </a:gsLst>
              <a:path path="circle">
                <a:fillToRect l="50000" t="130000" r="50000" b="-3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Freeform 29"/>
            <p:cNvSpPr/>
            <p:nvPr/>
          </p:nvSpPr>
          <p:spPr>
            <a:xfrm rot="16200000">
              <a:off x="6508615" y="4465237"/>
              <a:ext cx="2338170" cy="2437541"/>
            </a:xfrm>
            <a:custGeom>
              <a:avLst/>
              <a:gdLst>
                <a:gd name="connsiteX0" fmla="*/ 3030520 w 3030520"/>
                <a:gd name="connsiteY0" fmla="*/ 1221389 h 2437541"/>
                <a:gd name="connsiteX1" fmla="*/ 1996377 w 3030520"/>
                <a:gd name="connsiteY1" fmla="*/ 2437541 h 2437541"/>
                <a:gd name="connsiteX2" fmla="*/ 962234 w 3030520"/>
                <a:gd name="connsiteY2" fmla="*/ 2437541 h 2437541"/>
                <a:gd name="connsiteX3" fmla="*/ 962234 w 3030520"/>
                <a:gd name="connsiteY3" fmla="*/ 2428061 h 2437541"/>
                <a:gd name="connsiteX4" fmla="*/ 0 w 3030520"/>
                <a:gd name="connsiteY4" fmla="*/ 2428061 h 2437541"/>
                <a:gd name="connsiteX5" fmla="*/ 0 w 3030520"/>
                <a:gd name="connsiteY5" fmla="*/ 0 h 2437541"/>
                <a:gd name="connsiteX6" fmla="*/ 1601652 w 3030520"/>
                <a:gd name="connsiteY6" fmla="*/ 0 h 2437541"/>
                <a:gd name="connsiteX7" fmla="*/ 1601652 w 3030520"/>
                <a:gd name="connsiteY7" fmla="*/ 5237 h 2437541"/>
                <a:gd name="connsiteX8" fmla="*/ 1996377 w 3030520"/>
                <a:gd name="connsiteY8" fmla="*/ 5237 h 24375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30520" h="2437541">
                  <a:moveTo>
                    <a:pt x="3030520" y="1221389"/>
                  </a:moveTo>
                  <a:lnTo>
                    <a:pt x="1996377" y="2437541"/>
                  </a:lnTo>
                  <a:lnTo>
                    <a:pt x="962234" y="2437541"/>
                  </a:lnTo>
                  <a:lnTo>
                    <a:pt x="962234" y="2428061"/>
                  </a:lnTo>
                  <a:lnTo>
                    <a:pt x="0" y="2428061"/>
                  </a:lnTo>
                  <a:lnTo>
                    <a:pt x="0" y="0"/>
                  </a:lnTo>
                  <a:lnTo>
                    <a:pt x="1601652" y="0"/>
                  </a:lnTo>
                  <a:lnTo>
                    <a:pt x="1601652" y="5237"/>
                  </a:lnTo>
                  <a:lnTo>
                    <a:pt x="1996377" y="5237"/>
                  </a:lnTo>
                  <a:close/>
                </a:path>
              </a:pathLst>
            </a:custGeom>
            <a:pattFill prst="wdUpDiag">
              <a:fgClr>
                <a:srgbClr val="A5CF8A"/>
              </a:fgClr>
              <a:bgClr>
                <a:srgbClr val="568437"/>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Oval 26"/>
          <p:cNvSpPr/>
          <p:nvPr/>
        </p:nvSpPr>
        <p:spPr>
          <a:xfrm>
            <a:off x="6853272" y="693408"/>
            <a:ext cx="1143000" cy="1143000"/>
          </a:xfrm>
          <a:prstGeom prst="ellipse">
            <a:avLst/>
          </a:pr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p:cNvGrpSpPr/>
          <p:nvPr/>
        </p:nvGrpSpPr>
        <p:grpSpPr>
          <a:xfrm>
            <a:off x="6195116" y="1752072"/>
            <a:ext cx="2457132" cy="2794994"/>
            <a:chOff x="6195116" y="1752072"/>
            <a:chExt cx="2457132" cy="2794994"/>
          </a:xfrm>
        </p:grpSpPr>
        <p:sp>
          <p:nvSpPr>
            <p:cNvPr id="38" name="TextBox 37"/>
            <p:cNvSpPr txBox="1"/>
            <p:nvPr/>
          </p:nvSpPr>
          <p:spPr>
            <a:xfrm>
              <a:off x="6195116" y="1752072"/>
              <a:ext cx="2436706" cy="769441"/>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4400" b="1" dirty="0">
                  <a:solidFill>
                    <a:schemeClr val="bg1"/>
                  </a:solidFill>
                  <a:latin typeface="Candara" panose="020E0502030303020204" pitchFamily="34" charset="0"/>
                  <a:cs typeface="Estrangelo Edessa" panose="03080600000000000000" pitchFamily="66" charset="0"/>
                </a:rPr>
                <a:t>$96.81</a:t>
              </a:r>
              <a:endParaRPr lang="en-US" sz="4400" dirty="0"/>
            </a:p>
          </p:txBody>
        </p:sp>
        <p:sp>
          <p:nvSpPr>
            <p:cNvPr id="46" name="TextBox 45"/>
            <p:cNvSpPr txBox="1"/>
            <p:nvPr/>
          </p:nvSpPr>
          <p:spPr>
            <a:xfrm>
              <a:off x="6237890" y="2669629"/>
              <a:ext cx="2414358" cy="1877437"/>
            </a:xfrm>
            <a:prstGeom prst="rect">
              <a:avLst/>
            </a:prstGeom>
            <a:noFill/>
            <a:effectLst/>
          </p:spPr>
          <p:txBody>
            <a:bodyPr wrap="square" rtlCol="0">
              <a:spAutoFit/>
            </a:bodyPr>
            <a:lstStyle/>
            <a:p>
              <a:pPr algn="ctr"/>
              <a:r>
                <a:rPr lang="en-US" sz="2000" dirty="0">
                  <a:solidFill>
                    <a:schemeClr val="bg1"/>
                  </a:solidFill>
                </a:rPr>
                <a:t>Lorem Ipsum</a:t>
              </a:r>
              <a:endParaRPr lang="en-US" sz="2000" dirty="0"/>
            </a:p>
            <a:p>
              <a:r>
                <a:rPr lang="en-US" sz="1400" dirty="0">
                  <a:solidFill>
                    <a:schemeClr val="bg1"/>
                  </a:solidFill>
                </a:rPr>
                <a:t>Lorem ipsum is simply dummy text of the printing industry. Click to change this information.</a:t>
              </a:r>
              <a:endParaRPr lang="en-US" sz="1400" dirty="0"/>
            </a:p>
            <a:p>
              <a:endParaRPr lang="en-US" dirty="0"/>
            </a:p>
            <a:p>
              <a:endParaRPr lang="en-US" dirty="0"/>
            </a:p>
          </p:txBody>
        </p:sp>
      </p:grpSp>
      <p:grpSp>
        <p:nvGrpSpPr>
          <p:cNvPr id="4" name="Group 3"/>
          <p:cNvGrpSpPr/>
          <p:nvPr/>
        </p:nvGrpSpPr>
        <p:grpSpPr>
          <a:xfrm>
            <a:off x="8630742" y="1258532"/>
            <a:ext cx="2433384" cy="5597208"/>
            <a:chOff x="8641628" y="1249906"/>
            <a:chExt cx="2433384" cy="5597208"/>
          </a:xfrm>
          <a:effectLst>
            <a:glow rad="139700">
              <a:schemeClr val="tx1">
                <a:alpha val="40000"/>
              </a:schemeClr>
            </a:glow>
          </a:effectLst>
        </p:grpSpPr>
        <p:sp>
          <p:nvSpPr>
            <p:cNvPr id="7" name="Chevron 6"/>
            <p:cNvSpPr/>
            <p:nvPr/>
          </p:nvSpPr>
          <p:spPr>
            <a:xfrm rot="16200000">
              <a:off x="7135326" y="2757288"/>
              <a:ext cx="5447068" cy="2432304"/>
            </a:xfrm>
            <a:prstGeom prst="chevron">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Pentagon 7"/>
            <p:cNvSpPr/>
            <p:nvPr/>
          </p:nvSpPr>
          <p:spPr>
            <a:xfrm rot="16200000">
              <a:off x="8977167" y="4750349"/>
              <a:ext cx="1761226" cy="2432304"/>
            </a:xfrm>
            <a:prstGeom prst="homePlate">
              <a:avLst/>
            </a:prstGeom>
            <a:pattFill prst="wdUpDiag">
              <a:fgClr>
                <a:srgbClr val="C3C3C3"/>
              </a:fgClr>
              <a:bgClr>
                <a:srgbClr val="838383"/>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Oval 27"/>
          <p:cNvSpPr/>
          <p:nvPr/>
        </p:nvSpPr>
        <p:spPr>
          <a:xfrm>
            <a:off x="9275394" y="1667193"/>
            <a:ext cx="1143000" cy="1143000"/>
          </a:xfrm>
          <a:prstGeom prst="ellipse">
            <a:avLst/>
          </a:pr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p:cNvGrpSpPr/>
          <p:nvPr/>
        </p:nvGrpSpPr>
        <p:grpSpPr>
          <a:xfrm>
            <a:off x="8664891" y="2726172"/>
            <a:ext cx="2414358" cy="2666302"/>
            <a:chOff x="8664891" y="2726172"/>
            <a:chExt cx="2414358" cy="2666302"/>
          </a:xfrm>
        </p:grpSpPr>
        <p:sp>
          <p:nvSpPr>
            <p:cNvPr id="43" name="TextBox 42"/>
            <p:cNvSpPr txBox="1"/>
            <p:nvPr/>
          </p:nvSpPr>
          <p:spPr>
            <a:xfrm>
              <a:off x="8664891" y="2726172"/>
              <a:ext cx="2393932" cy="769441"/>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4400" b="1" dirty="0">
                  <a:solidFill>
                    <a:schemeClr val="bg1"/>
                  </a:solidFill>
                  <a:latin typeface="Candara" panose="020E0502030303020204" pitchFamily="34" charset="0"/>
                  <a:cs typeface="Estrangelo Edessa" panose="03080600000000000000" pitchFamily="66" charset="0"/>
                </a:rPr>
                <a:t>$63.17</a:t>
              </a:r>
              <a:endParaRPr lang="en-US" sz="4400" dirty="0"/>
            </a:p>
          </p:txBody>
        </p:sp>
        <p:sp>
          <p:nvSpPr>
            <p:cNvPr id="47" name="TextBox 46"/>
            <p:cNvSpPr txBox="1"/>
            <p:nvPr/>
          </p:nvSpPr>
          <p:spPr>
            <a:xfrm>
              <a:off x="8664891" y="3515037"/>
              <a:ext cx="2414358" cy="1877437"/>
            </a:xfrm>
            <a:prstGeom prst="rect">
              <a:avLst/>
            </a:prstGeom>
            <a:noFill/>
            <a:effectLst/>
          </p:spPr>
          <p:txBody>
            <a:bodyPr wrap="square" rtlCol="0">
              <a:spAutoFit/>
            </a:bodyPr>
            <a:lstStyle/>
            <a:p>
              <a:pPr algn="ctr"/>
              <a:r>
                <a:rPr lang="en-US" sz="2000" dirty="0">
                  <a:solidFill>
                    <a:schemeClr val="bg1"/>
                  </a:solidFill>
                </a:rPr>
                <a:t>Lorem Ipsum</a:t>
              </a:r>
              <a:endParaRPr lang="en-US" sz="2000" dirty="0"/>
            </a:p>
            <a:p>
              <a:r>
                <a:rPr lang="en-US" sz="1400" dirty="0">
                  <a:solidFill>
                    <a:schemeClr val="bg1"/>
                  </a:solidFill>
                </a:rPr>
                <a:t>Lorem ipsum is simply dummy text of the printing industry. Click to change this information.</a:t>
              </a:r>
              <a:endParaRPr lang="en-US" sz="1400" dirty="0"/>
            </a:p>
            <a:p>
              <a:endParaRPr lang="en-US" dirty="0"/>
            </a:p>
            <a:p>
              <a:endParaRPr lang="en-US" dirty="0"/>
            </a:p>
          </p:txBody>
        </p:sp>
      </p:grpSp>
      <p:grpSp>
        <p:nvGrpSpPr>
          <p:cNvPr id="39" name="Group 38"/>
          <p:cNvGrpSpPr/>
          <p:nvPr/>
        </p:nvGrpSpPr>
        <p:grpSpPr>
          <a:xfrm>
            <a:off x="754150" y="295106"/>
            <a:ext cx="4364195" cy="665324"/>
            <a:chOff x="754150" y="295106"/>
            <a:chExt cx="4364195" cy="665324"/>
          </a:xfrm>
        </p:grpSpPr>
        <p:sp>
          <p:nvSpPr>
            <p:cNvPr id="40" name="Title 1"/>
            <p:cNvSpPr txBox="1">
              <a:spLocks/>
            </p:cNvSpPr>
            <p:nvPr/>
          </p:nvSpPr>
          <p:spPr>
            <a:xfrm>
              <a:off x="754150" y="295106"/>
              <a:ext cx="4364195" cy="353524"/>
            </a:xfrm>
            <a:prstGeom prst="rect">
              <a:avLst/>
            </a:prstGeom>
            <a:no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2">
                      <a:lumMod val="10000"/>
                    </a:schemeClr>
                  </a:solidFill>
                </a:rPr>
                <a:t>SageFox PowerPoint Slide</a:t>
              </a:r>
            </a:p>
          </p:txBody>
        </p:sp>
        <p:sp>
          <p:nvSpPr>
            <p:cNvPr id="41"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25000"/>
                    </a:schemeClr>
                  </a:solidFill>
                </a:rPr>
                <a:t>Enter Your Subtitle Here</a:t>
              </a:r>
            </a:p>
          </p:txBody>
        </p:sp>
      </p:grpSp>
      <p:pic>
        <p:nvPicPr>
          <p:cNvPr id="42" name="Picture 41">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2306008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par>
                          <p:cTn id="15" fill="hold">
                            <p:stCondLst>
                              <p:cond delay="1000"/>
                            </p:stCondLst>
                            <p:childTnLst>
                              <p:par>
                                <p:cTn id="16" presetID="22" presetClass="entr" presetSubtype="1"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up)">
                                      <p:cBhvr>
                                        <p:cTn id="18" dur="500"/>
                                        <p:tgtEl>
                                          <p:spTgt spid="5"/>
                                        </p:tgtEl>
                                      </p:cBhvr>
                                    </p:animEffect>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36"/>
                                        </p:tgtEl>
                                        <p:attrNameLst>
                                          <p:attrName>style.visibility</p:attrName>
                                        </p:attrNameLst>
                                      </p:cBhvr>
                                      <p:to>
                                        <p:strVal val="visible"/>
                                      </p:to>
                                    </p:set>
                                    <p:anim calcmode="lin" valueType="num">
                                      <p:cBhvr additive="base">
                                        <p:cTn id="22" dur="500" fill="hold"/>
                                        <p:tgtEl>
                                          <p:spTgt spid="36"/>
                                        </p:tgtEl>
                                        <p:attrNameLst>
                                          <p:attrName>ppt_x</p:attrName>
                                        </p:attrNameLst>
                                      </p:cBhvr>
                                      <p:tavLst>
                                        <p:tav tm="0">
                                          <p:val>
                                            <p:strVal val="#ppt_x"/>
                                          </p:val>
                                        </p:tav>
                                        <p:tav tm="100000">
                                          <p:val>
                                            <p:strVal val="#ppt_x"/>
                                          </p:val>
                                        </p:tav>
                                      </p:tavLst>
                                    </p:anim>
                                    <p:anim calcmode="lin" valueType="num">
                                      <p:cBhvr additive="base">
                                        <p:cTn id="23" dur="500" fill="hold"/>
                                        <p:tgtEl>
                                          <p:spTgt spid="36"/>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53" presetClass="entr" presetSubtype="16" fill="hold" grpId="0" nodeType="afterEffect">
                                  <p:stCondLst>
                                    <p:cond delay="0"/>
                                  </p:stCondLst>
                                  <p:childTnLst>
                                    <p:set>
                                      <p:cBhvr>
                                        <p:cTn id="26" dur="1" fill="hold">
                                          <p:stCondLst>
                                            <p:cond delay="0"/>
                                          </p:stCondLst>
                                        </p:cTn>
                                        <p:tgtEl>
                                          <p:spTgt spid="26"/>
                                        </p:tgtEl>
                                        <p:attrNameLst>
                                          <p:attrName>style.visibility</p:attrName>
                                        </p:attrNameLst>
                                      </p:cBhvr>
                                      <p:to>
                                        <p:strVal val="visible"/>
                                      </p:to>
                                    </p:set>
                                    <p:anim calcmode="lin" valueType="num">
                                      <p:cBhvr>
                                        <p:cTn id="27" dur="500" fill="hold"/>
                                        <p:tgtEl>
                                          <p:spTgt spid="26"/>
                                        </p:tgtEl>
                                        <p:attrNameLst>
                                          <p:attrName>ppt_w</p:attrName>
                                        </p:attrNameLst>
                                      </p:cBhvr>
                                      <p:tavLst>
                                        <p:tav tm="0">
                                          <p:val>
                                            <p:fltVal val="0"/>
                                          </p:val>
                                        </p:tav>
                                        <p:tav tm="100000">
                                          <p:val>
                                            <p:strVal val="#ppt_w"/>
                                          </p:val>
                                        </p:tav>
                                      </p:tavLst>
                                    </p:anim>
                                    <p:anim calcmode="lin" valueType="num">
                                      <p:cBhvr>
                                        <p:cTn id="28" dur="500" fill="hold"/>
                                        <p:tgtEl>
                                          <p:spTgt spid="26"/>
                                        </p:tgtEl>
                                        <p:attrNameLst>
                                          <p:attrName>ppt_h</p:attrName>
                                        </p:attrNameLst>
                                      </p:cBhvr>
                                      <p:tavLst>
                                        <p:tav tm="0">
                                          <p:val>
                                            <p:fltVal val="0"/>
                                          </p:val>
                                        </p:tav>
                                        <p:tav tm="100000">
                                          <p:val>
                                            <p:strVal val="#ppt_h"/>
                                          </p:val>
                                        </p:tav>
                                      </p:tavLst>
                                    </p:anim>
                                    <p:animEffect transition="in" filter="fade">
                                      <p:cBhvr>
                                        <p:cTn id="29" dur="500"/>
                                        <p:tgtEl>
                                          <p:spTgt spid="26"/>
                                        </p:tgtEl>
                                      </p:cBhvr>
                                    </p:animEffect>
                                  </p:childTnLst>
                                </p:cTn>
                              </p:par>
                            </p:childTnLst>
                          </p:cTn>
                        </p:par>
                        <p:par>
                          <p:cTn id="30" fill="hold">
                            <p:stCondLst>
                              <p:cond delay="2500"/>
                            </p:stCondLst>
                            <p:childTnLst>
                              <p:par>
                                <p:cTn id="31" presetID="22" presetClass="entr" presetSubtype="1" fill="hold" nodeType="after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wipe(up)">
                                      <p:cBhvr>
                                        <p:cTn id="33" dur="500"/>
                                        <p:tgtEl>
                                          <p:spTgt spid="24"/>
                                        </p:tgtEl>
                                      </p:cBhvr>
                                    </p:animEffect>
                                  </p:childTnLst>
                                </p:cTn>
                              </p:par>
                            </p:childTnLst>
                          </p:cTn>
                        </p:par>
                        <p:par>
                          <p:cTn id="34" fill="hold">
                            <p:stCondLst>
                              <p:cond delay="3000"/>
                            </p:stCondLst>
                            <p:childTnLst>
                              <p:par>
                                <p:cTn id="35" presetID="2" presetClass="entr" presetSubtype="4" fill="hold" nodeType="afterEffect">
                                  <p:stCondLst>
                                    <p:cond delay="0"/>
                                  </p:stCondLst>
                                  <p:childTnLst>
                                    <p:set>
                                      <p:cBhvr>
                                        <p:cTn id="36" dur="1" fill="hold">
                                          <p:stCondLst>
                                            <p:cond delay="0"/>
                                          </p:stCondLst>
                                        </p:cTn>
                                        <p:tgtEl>
                                          <p:spTgt spid="37"/>
                                        </p:tgtEl>
                                        <p:attrNameLst>
                                          <p:attrName>style.visibility</p:attrName>
                                        </p:attrNameLst>
                                      </p:cBhvr>
                                      <p:to>
                                        <p:strVal val="visible"/>
                                      </p:to>
                                    </p:set>
                                    <p:anim calcmode="lin" valueType="num">
                                      <p:cBhvr additive="base">
                                        <p:cTn id="37" dur="500" fill="hold"/>
                                        <p:tgtEl>
                                          <p:spTgt spid="37"/>
                                        </p:tgtEl>
                                        <p:attrNameLst>
                                          <p:attrName>ppt_x</p:attrName>
                                        </p:attrNameLst>
                                      </p:cBhvr>
                                      <p:tavLst>
                                        <p:tav tm="0">
                                          <p:val>
                                            <p:strVal val="#ppt_x"/>
                                          </p:val>
                                        </p:tav>
                                        <p:tav tm="100000">
                                          <p:val>
                                            <p:strVal val="#ppt_x"/>
                                          </p:val>
                                        </p:tav>
                                      </p:tavLst>
                                    </p:anim>
                                    <p:anim calcmode="lin" valueType="num">
                                      <p:cBhvr additive="base">
                                        <p:cTn id="38" dur="500" fill="hold"/>
                                        <p:tgtEl>
                                          <p:spTgt spid="37"/>
                                        </p:tgtEl>
                                        <p:attrNameLst>
                                          <p:attrName>ppt_y</p:attrName>
                                        </p:attrNameLst>
                                      </p:cBhvr>
                                      <p:tavLst>
                                        <p:tav tm="0">
                                          <p:val>
                                            <p:strVal val="1+#ppt_h/2"/>
                                          </p:val>
                                        </p:tav>
                                        <p:tav tm="100000">
                                          <p:val>
                                            <p:strVal val="#ppt_y"/>
                                          </p:val>
                                        </p:tav>
                                      </p:tavLst>
                                    </p:anim>
                                  </p:childTnLst>
                                </p:cTn>
                              </p:par>
                            </p:childTnLst>
                          </p:cTn>
                        </p:par>
                        <p:par>
                          <p:cTn id="39" fill="hold">
                            <p:stCondLst>
                              <p:cond delay="3500"/>
                            </p:stCondLst>
                            <p:childTnLst>
                              <p:par>
                                <p:cTn id="40" presetID="53" presetClass="entr" presetSubtype="16" fill="hold" grpId="0" nodeType="afterEffect">
                                  <p:stCondLst>
                                    <p:cond delay="0"/>
                                  </p:stCondLst>
                                  <p:childTnLst>
                                    <p:set>
                                      <p:cBhvr>
                                        <p:cTn id="41" dur="1" fill="hold">
                                          <p:stCondLst>
                                            <p:cond delay="0"/>
                                          </p:stCondLst>
                                        </p:cTn>
                                        <p:tgtEl>
                                          <p:spTgt spid="27"/>
                                        </p:tgtEl>
                                        <p:attrNameLst>
                                          <p:attrName>style.visibility</p:attrName>
                                        </p:attrNameLst>
                                      </p:cBhvr>
                                      <p:to>
                                        <p:strVal val="visible"/>
                                      </p:to>
                                    </p:set>
                                    <p:anim calcmode="lin" valueType="num">
                                      <p:cBhvr>
                                        <p:cTn id="42" dur="500" fill="hold"/>
                                        <p:tgtEl>
                                          <p:spTgt spid="27"/>
                                        </p:tgtEl>
                                        <p:attrNameLst>
                                          <p:attrName>ppt_w</p:attrName>
                                        </p:attrNameLst>
                                      </p:cBhvr>
                                      <p:tavLst>
                                        <p:tav tm="0">
                                          <p:val>
                                            <p:fltVal val="0"/>
                                          </p:val>
                                        </p:tav>
                                        <p:tav tm="100000">
                                          <p:val>
                                            <p:strVal val="#ppt_w"/>
                                          </p:val>
                                        </p:tav>
                                      </p:tavLst>
                                    </p:anim>
                                    <p:anim calcmode="lin" valueType="num">
                                      <p:cBhvr>
                                        <p:cTn id="43" dur="500" fill="hold"/>
                                        <p:tgtEl>
                                          <p:spTgt spid="27"/>
                                        </p:tgtEl>
                                        <p:attrNameLst>
                                          <p:attrName>ppt_h</p:attrName>
                                        </p:attrNameLst>
                                      </p:cBhvr>
                                      <p:tavLst>
                                        <p:tav tm="0">
                                          <p:val>
                                            <p:fltVal val="0"/>
                                          </p:val>
                                        </p:tav>
                                        <p:tav tm="100000">
                                          <p:val>
                                            <p:strVal val="#ppt_h"/>
                                          </p:val>
                                        </p:tav>
                                      </p:tavLst>
                                    </p:anim>
                                    <p:animEffect transition="in" filter="fade">
                                      <p:cBhvr>
                                        <p:cTn id="44" dur="500"/>
                                        <p:tgtEl>
                                          <p:spTgt spid="27"/>
                                        </p:tgtEl>
                                      </p:cBhvr>
                                    </p:animEffect>
                                  </p:childTnLst>
                                </p:cTn>
                              </p:par>
                            </p:childTnLst>
                          </p:cTn>
                        </p:par>
                        <p:par>
                          <p:cTn id="45" fill="hold">
                            <p:stCondLst>
                              <p:cond delay="4000"/>
                            </p:stCondLst>
                            <p:childTnLst>
                              <p:par>
                                <p:cTn id="46" presetID="22" presetClass="entr" presetSubtype="1" fill="hold" nodeType="afterEffect">
                                  <p:stCondLst>
                                    <p:cond delay="0"/>
                                  </p:stCondLst>
                                  <p:childTnLst>
                                    <p:set>
                                      <p:cBhvr>
                                        <p:cTn id="47" dur="1" fill="hold">
                                          <p:stCondLst>
                                            <p:cond delay="0"/>
                                          </p:stCondLst>
                                        </p:cTn>
                                        <p:tgtEl>
                                          <p:spTgt spid="25"/>
                                        </p:tgtEl>
                                        <p:attrNameLst>
                                          <p:attrName>style.visibility</p:attrName>
                                        </p:attrNameLst>
                                      </p:cBhvr>
                                      <p:to>
                                        <p:strVal val="visible"/>
                                      </p:to>
                                    </p:set>
                                    <p:animEffect transition="in" filter="wipe(up)">
                                      <p:cBhvr>
                                        <p:cTn id="48" dur="500"/>
                                        <p:tgtEl>
                                          <p:spTgt spid="25"/>
                                        </p:tgtEl>
                                      </p:cBhvr>
                                    </p:animEffect>
                                  </p:childTnLst>
                                </p:cTn>
                              </p:par>
                            </p:childTnLst>
                          </p:cTn>
                        </p:par>
                        <p:par>
                          <p:cTn id="49" fill="hold">
                            <p:stCondLst>
                              <p:cond delay="4500"/>
                            </p:stCondLst>
                            <p:childTnLst>
                              <p:par>
                                <p:cTn id="50" presetID="2" presetClass="entr" presetSubtype="4" fill="hold" nodeType="afterEffect">
                                  <p:stCondLst>
                                    <p:cond delay="0"/>
                                  </p:stCondLst>
                                  <p:childTnLst>
                                    <p:set>
                                      <p:cBhvr>
                                        <p:cTn id="51" dur="1" fill="hold">
                                          <p:stCondLst>
                                            <p:cond delay="0"/>
                                          </p:stCondLst>
                                        </p:cTn>
                                        <p:tgtEl>
                                          <p:spTgt spid="4"/>
                                        </p:tgtEl>
                                        <p:attrNameLst>
                                          <p:attrName>style.visibility</p:attrName>
                                        </p:attrNameLst>
                                      </p:cBhvr>
                                      <p:to>
                                        <p:strVal val="visible"/>
                                      </p:to>
                                    </p:set>
                                    <p:anim calcmode="lin" valueType="num">
                                      <p:cBhvr additive="base">
                                        <p:cTn id="52" dur="500" fill="hold"/>
                                        <p:tgtEl>
                                          <p:spTgt spid="4"/>
                                        </p:tgtEl>
                                        <p:attrNameLst>
                                          <p:attrName>ppt_x</p:attrName>
                                        </p:attrNameLst>
                                      </p:cBhvr>
                                      <p:tavLst>
                                        <p:tav tm="0">
                                          <p:val>
                                            <p:strVal val="#ppt_x"/>
                                          </p:val>
                                        </p:tav>
                                        <p:tav tm="100000">
                                          <p:val>
                                            <p:strVal val="#ppt_x"/>
                                          </p:val>
                                        </p:tav>
                                      </p:tavLst>
                                    </p:anim>
                                    <p:anim calcmode="lin" valueType="num">
                                      <p:cBhvr additive="base">
                                        <p:cTn id="53" dur="500" fill="hold"/>
                                        <p:tgtEl>
                                          <p:spTgt spid="4"/>
                                        </p:tgtEl>
                                        <p:attrNameLst>
                                          <p:attrName>ppt_y</p:attrName>
                                        </p:attrNameLst>
                                      </p:cBhvr>
                                      <p:tavLst>
                                        <p:tav tm="0">
                                          <p:val>
                                            <p:strVal val="1+#ppt_h/2"/>
                                          </p:val>
                                        </p:tav>
                                        <p:tav tm="100000">
                                          <p:val>
                                            <p:strVal val="#ppt_y"/>
                                          </p:val>
                                        </p:tav>
                                      </p:tavLst>
                                    </p:anim>
                                  </p:childTnLst>
                                </p:cTn>
                              </p:par>
                            </p:childTnLst>
                          </p:cTn>
                        </p:par>
                        <p:par>
                          <p:cTn id="54" fill="hold">
                            <p:stCondLst>
                              <p:cond delay="5000"/>
                            </p:stCondLst>
                            <p:childTnLst>
                              <p:par>
                                <p:cTn id="55" presetID="53" presetClass="entr" presetSubtype="16" fill="hold" grpId="0" nodeType="afterEffect">
                                  <p:stCondLst>
                                    <p:cond delay="0"/>
                                  </p:stCondLst>
                                  <p:childTnLst>
                                    <p:set>
                                      <p:cBhvr>
                                        <p:cTn id="56" dur="1" fill="hold">
                                          <p:stCondLst>
                                            <p:cond delay="0"/>
                                          </p:stCondLst>
                                        </p:cTn>
                                        <p:tgtEl>
                                          <p:spTgt spid="28"/>
                                        </p:tgtEl>
                                        <p:attrNameLst>
                                          <p:attrName>style.visibility</p:attrName>
                                        </p:attrNameLst>
                                      </p:cBhvr>
                                      <p:to>
                                        <p:strVal val="visible"/>
                                      </p:to>
                                    </p:set>
                                    <p:anim calcmode="lin" valueType="num">
                                      <p:cBhvr>
                                        <p:cTn id="57" dur="500" fill="hold"/>
                                        <p:tgtEl>
                                          <p:spTgt spid="28"/>
                                        </p:tgtEl>
                                        <p:attrNameLst>
                                          <p:attrName>ppt_w</p:attrName>
                                        </p:attrNameLst>
                                      </p:cBhvr>
                                      <p:tavLst>
                                        <p:tav tm="0">
                                          <p:val>
                                            <p:fltVal val="0"/>
                                          </p:val>
                                        </p:tav>
                                        <p:tav tm="100000">
                                          <p:val>
                                            <p:strVal val="#ppt_w"/>
                                          </p:val>
                                        </p:tav>
                                      </p:tavLst>
                                    </p:anim>
                                    <p:anim calcmode="lin" valueType="num">
                                      <p:cBhvr>
                                        <p:cTn id="58" dur="500" fill="hold"/>
                                        <p:tgtEl>
                                          <p:spTgt spid="28"/>
                                        </p:tgtEl>
                                        <p:attrNameLst>
                                          <p:attrName>ppt_h</p:attrName>
                                        </p:attrNameLst>
                                      </p:cBhvr>
                                      <p:tavLst>
                                        <p:tav tm="0">
                                          <p:val>
                                            <p:fltVal val="0"/>
                                          </p:val>
                                        </p:tav>
                                        <p:tav tm="100000">
                                          <p:val>
                                            <p:strVal val="#ppt_h"/>
                                          </p:val>
                                        </p:tav>
                                      </p:tavLst>
                                    </p:anim>
                                    <p:animEffect transition="in" filter="fade">
                                      <p:cBhvr>
                                        <p:cTn id="59" dur="500"/>
                                        <p:tgtEl>
                                          <p:spTgt spid="28"/>
                                        </p:tgtEl>
                                      </p:cBhvr>
                                    </p:animEffect>
                                  </p:childTnLst>
                                </p:cTn>
                              </p:par>
                            </p:childTnLst>
                          </p:cTn>
                        </p:par>
                        <p:par>
                          <p:cTn id="60" fill="hold">
                            <p:stCondLst>
                              <p:cond delay="5500"/>
                            </p:stCondLst>
                            <p:childTnLst>
                              <p:par>
                                <p:cTn id="61" presetID="22" presetClass="entr" presetSubtype="1" fill="hold" nodeType="afterEffect">
                                  <p:stCondLst>
                                    <p:cond delay="0"/>
                                  </p:stCondLst>
                                  <p:childTnLst>
                                    <p:set>
                                      <p:cBhvr>
                                        <p:cTn id="62" dur="1" fill="hold">
                                          <p:stCondLst>
                                            <p:cond delay="0"/>
                                          </p:stCondLst>
                                        </p:cTn>
                                        <p:tgtEl>
                                          <p:spTgt spid="29"/>
                                        </p:tgtEl>
                                        <p:attrNameLst>
                                          <p:attrName>style.visibility</p:attrName>
                                        </p:attrNameLst>
                                      </p:cBhvr>
                                      <p:to>
                                        <p:strVal val="visible"/>
                                      </p:to>
                                    </p:set>
                                    <p:animEffect transition="in" filter="wipe(up)">
                                      <p:cBhvr>
                                        <p:cTn id="63"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6" grpId="0" animBg="1"/>
      <p:bldP spid="27" grpId="0" animBg="1"/>
      <p:bldP spid="28"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2948</TotalTime>
  <Words>1201</Words>
  <Application>Microsoft Office PowerPoint</Application>
  <PresentationFormat>Widescreen</PresentationFormat>
  <Paragraphs>54</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Candara</vt:lpstr>
      <vt:lpstr>Estrangelo Edessa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590</cp:revision>
  <dcterms:created xsi:type="dcterms:W3CDTF">2015-12-31T02:20:12Z</dcterms:created>
  <dcterms:modified xsi:type="dcterms:W3CDTF">2016-09-16T23:49:46Z</dcterms:modified>
</cp:coreProperties>
</file>