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9347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pic>
        <p:nvPicPr>
          <p:cNvPr id="86" name="Picture 8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935" y="1672254"/>
            <a:ext cx="3179702" cy="3179702"/>
          </a:xfrm>
          <a:prstGeom prst="rect">
            <a:avLst/>
          </a:prstGeom>
          <a:ln w="6350">
            <a:solidFill>
              <a:schemeClr val="bg1"/>
            </a:solidFill>
          </a:ln>
          <a:effectLst>
            <a:outerShdw blurRad="50800" dist="38100" dir="2700000" algn="tl" rotWithShape="0">
              <a:prstClr val="black">
                <a:alpha val="40000"/>
              </a:prstClr>
            </a:outerShdw>
          </a:effectLst>
        </p:spPr>
      </p:pic>
      <p:grpSp>
        <p:nvGrpSpPr>
          <p:cNvPr id="2" name="Group 1"/>
          <p:cNvGrpSpPr/>
          <p:nvPr/>
        </p:nvGrpSpPr>
        <p:grpSpPr>
          <a:xfrm>
            <a:off x="1835791" y="4847909"/>
            <a:ext cx="2243112" cy="1422261"/>
            <a:chOff x="1835791" y="4847909"/>
            <a:chExt cx="2243112" cy="1422261"/>
          </a:xfrm>
        </p:grpSpPr>
        <p:sp>
          <p:nvSpPr>
            <p:cNvPr id="110" name="TextBox 109"/>
            <p:cNvSpPr txBox="1"/>
            <p:nvPr/>
          </p:nvSpPr>
          <p:spPr>
            <a:xfrm>
              <a:off x="1925744" y="4847909"/>
              <a:ext cx="2070589" cy="461665"/>
            </a:xfrm>
            <a:prstGeom prst="rect">
              <a:avLst/>
            </a:prstGeom>
            <a:noFill/>
          </p:spPr>
          <p:txBody>
            <a:bodyPr wrap="square" rtlCol="0">
              <a:spAutoFit/>
            </a:bodyPr>
            <a:lstStyle/>
            <a:p>
              <a:r>
                <a:rPr lang="en-US" sz="2400" dirty="0">
                  <a:latin typeface="+mj-lt"/>
                </a:rPr>
                <a:t>James Sager</a:t>
              </a:r>
              <a:endParaRPr lang="en-US" sz="2400" dirty="0">
                <a:latin typeface="+mj-lt"/>
                <a:cs typeface="Estrangelo Edessa" panose="03080600000000000000" pitchFamily="66" charset="0"/>
              </a:endParaRPr>
            </a:p>
          </p:txBody>
        </p:sp>
        <p:sp>
          <p:nvSpPr>
            <p:cNvPr id="111" name="TextBox 110"/>
            <p:cNvSpPr txBox="1"/>
            <p:nvPr/>
          </p:nvSpPr>
          <p:spPr>
            <a:xfrm>
              <a:off x="1900071" y="5273783"/>
              <a:ext cx="1974784" cy="400110"/>
            </a:xfrm>
            <a:prstGeom prst="rect">
              <a:avLst/>
            </a:prstGeom>
            <a:noFill/>
          </p:spPr>
          <p:txBody>
            <a:bodyPr wrap="square" rtlCol="0">
              <a:spAutoFit/>
            </a:bodyPr>
            <a:lstStyle/>
            <a:p>
              <a:r>
                <a:rPr lang="en-US" sz="2000" i="1" dirty="0">
                  <a:solidFill>
                    <a:schemeClr val="bg2">
                      <a:lumMod val="10000"/>
                    </a:schemeClr>
                  </a:solidFill>
                  <a:latin typeface="+mj-lt"/>
                </a:rPr>
                <a:t>Developer</a:t>
              </a:r>
              <a:endParaRPr lang="en-US" sz="2000" i="1" dirty="0">
                <a:solidFill>
                  <a:schemeClr val="bg2">
                    <a:lumMod val="10000"/>
                  </a:schemeClr>
                </a:solidFill>
                <a:latin typeface="+mj-lt"/>
                <a:cs typeface="Estrangelo Edessa" panose="03080600000000000000" pitchFamily="66" charset="0"/>
              </a:endParaRPr>
            </a:p>
          </p:txBody>
        </p:sp>
        <p:sp>
          <p:nvSpPr>
            <p:cNvPr id="112" name="TextBox 111"/>
            <p:cNvSpPr txBox="1"/>
            <p:nvPr/>
          </p:nvSpPr>
          <p:spPr>
            <a:xfrm>
              <a:off x="1835791" y="5746950"/>
              <a:ext cx="2243112" cy="523220"/>
            </a:xfrm>
            <a:prstGeom prst="rect">
              <a:avLst/>
            </a:prstGeom>
            <a:noFill/>
          </p:spPr>
          <p:txBody>
            <a:bodyPr wrap="square" rtlCol="0">
              <a:spAutoFit/>
            </a:bodyPr>
            <a:lstStyle/>
            <a:p>
              <a:r>
                <a:rPr lang="en-US" sz="1400" i="1" dirty="0">
                  <a:solidFill>
                    <a:schemeClr val="bg2">
                      <a:lumMod val="10000"/>
                    </a:schemeClr>
                  </a:solidFill>
                  <a:latin typeface="+mj-lt"/>
                </a:rPr>
                <a:t>I do what Jimmy and Morgan tell me to do</a:t>
              </a:r>
              <a:r>
                <a:rPr lang="en-US" sz="1400" i="1" dirty="0">
                  <a:solidFill>
                    <a:schemeClr val="bg1"/>
                  </a:solidFill>
                  <a:latin typeface="+mj-lt"/>
                </a:rPr>
                <a:t>.</a:t>
              </a:r>
              <a:endParaRPr lang="en-US" sz="1400" i="1" dirty="0">
                <a:solidFill>
                  <a:schemeClr val="bg1"/>
                </a:solidFill>
                <a:latin typeface="+mj-lt"/>
                <a:cs typeface="Estrangelo Edessa" panose="03080600000000000000" pitchFamily="66" charset="0"/>
              </a:endParaRPr>
            </a:p>
          </p:txBody>
        </p:sp>
      </p:grpSp>
      <p:pic>
        <p:nvPicPr>
          <p:cNvPr id="88" name="Picture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571" y="1669754"/>
            <a:ext cx="3253366" cy="3106342"/>
          </a:xfrm>
          <a:prstGeom prst="rect">
            <a:avLst/>
          </a:prstGeom>
          <a:ln w="6350">
            <a:solidFill>
              <a:schemeClr val="bg1"/>
            </a:solidFill>
          </a:ln>
          <a:effectLst>
            <a:outerShdw blurRad="50800" dist="38100" dir="2700000" algn="tl" rotWithShape="0">
              <a:prstClr val="black">
                <a:alpha val="40000"/>
              </a:prstClr>
            </a:outerShdw>
          </a:effectLst>
        </p:spPr>
      </p:pic>
      <p:pic>
        <p:nvPicPr>
          <p:cNvPr id="89" name="Picture 8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4662" y="1678009"/>
            <a:ext cx="3178155" cy="3109345"/>
          </a:xfrm>
          <a:prstGeom prst="rect">
            <a:avLst/>
          </a:prstGeom>
          <a:ln w="6350">
            <a:solidFill>
              <a:schemeClr val="bg1"/>
            </a:solidFill>
          </a:ln>
          <a:effectLst>
            <a:outerShdw blurRad="50800" dist="38100" dir="2700000" algn="tl" rotWithShape="0">
              <a:prstClr val="black">
                <a:alpha val="40000"/>
              </a:prstClr>
            </a:outerShdw>
          </a:effectLst>
        </p:spPr>
      </p:pic>
      <p:grpSp>
        <p:nvGrpSpPr>
          <p:cNvPr id="90" name="Group 89"/>
          <p:cNvGrpSpPr/>
          <p:nvPr/>
        </p:nvGrpSpPr>
        <p:grpSpPr>
          <a:xfrm>
            <a:off x="4554786" y="4192587"/>
            <a:ext cx="785069" cy="2471102"/>
            <a:chOff x="4492420" y="3784209"/>
            <a:chExt cx="820752" cy="2583418"/>
          </a:xfrm>
        </p:grpSpPr>
        <p:sp>
          <p:nvSpPr>
            <p:cNvPr id="107" name="Rectangle 106"/>
            <p:cNvSpPr/>
            <p:nvPr/>
          </p:nvSpPr>
          <p:spPr>
            <a:xfrm>
              <a:off x="4492420" y="3784209"/>
              <a:ext cx="820752" cy="2583418"/>
            </a:xfrm>
            <a:prstGeom prst="rect">
              <a:avLst/>
            </a:prstGeom>
            <a:solidFill>
              <a:srgbClr val="ED7D31"/>
            </a:solidFill>
            <a:ln w="635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8" name="Picture 10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82413" y="3858941"/>
              <a:ext cx="655718" cy="703486"/>
            </a:xfrm>
            <a:prstGeom prst="rect">
              <a:avLst/>
            </a:prstGeom>
            <a:effectLst>
              <a:outerShdw blurRad="50800" dist="38100" dir="2700000" algn="tl" rotWithShape="0">
                <a:prstClr val="black">
                  <a:alpha val="40000"/>
                </a:prstClr>
              </a:outerShdw>
            </a:effectLst>
          </p:spPr>
        </p:pic>
      </p:grpSp>
      <p:grpSp>
        <p:nvGrpSpPr>
          <p:cNvPr id="91" name="Group 90"/>
          <p:cNvGrpSpPr/>
          <p:nvPr/>
        </p:nvGrpSpPr>
        <p:grpSpPr>
          <a:xfrm>
            <a:off x="987841" y="4192587"/>
            <a:ext cx="785069" cy="2471102"/>
            <a:chOff x="763351" y="3784209"/>
            <a:chExt cx="820752" cy="2583418"/>
          </a:xfrm>
        </p:grpSpPr>
        <p:sp>
          <p:nvSpPr>
            <p:cNvPr id="105" name="Rectangle 104"/>
            <p:cNvSpPr/>
            <p:nvPr/>
          </p:nvSpPr>
          <p:spPr>
            <a:xfrm>
              <a:off x="763351" y="3784209"/>
              <a:ext cx="820752" cy="2583418"/>
            </a:xfrm>
            <a:prstGeom prst="rect">
              <a:avLst/>
            </a:prstGeom>
            <a:solidFill>
              <a:srgbClr val="00B0F0"/>
            </a:solidFill>
            <a:ln w="635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6" name="Picture 10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6150" y="3850895"/>
              <a:ext cx="601179" cy="671662"/>
            </a:xfrm>
            <a:prstGeom prst="rect">
              <a:avLst/>
            </a:prstGeom>
            <a:effectLst>
              <a:outerShdw blurRad="50800" dist="38100" dir="2700000" algn="tl" rotWithShape="0">
                <a:prstClr val="black">
                  <a:alpha val="40000"/>
                </a:prstClr>
              </a:outerShdw>
            </a:effectLst>
          </p:spPr>
        </p:pic>
      </p:grpSp>
      <p:grpSp>
        <p:nvGrpSpPr>
          <p:cNvPr id="92" name="Group 91"/>
          <p:cNvGrpSpPr/>
          <p:nvPr/>
        </p:nvGrpSpPr>
        <p:grpSpPr>
          <a:xfrm>
            <a:off x="8116749" y="4192587"/>
            <a:ext cx="785069" cy="2471102"/>
            <a:chOff x="8216281" y="3784209"/>
            <a:chExt cx="820752" cy="2583418"/>
          </a:xfrm>
        </p:grpSpPr>
        <p:sp>
          <p:nvSpPr>
            <p:cNvPr id="103" name="Rectangle 102"/>
            <p:cNvSpPr/>
            <p:nvPr/>
          </p:nvSpPr>
          <p:spPr>
            <a:xfrm>
              <a:off x="8216281" y="3784209"/>
              <a:ext cx="820752" cy="2583418"/>
            </a:xfrm>
            <a:prstGeom prst="rect">
              <a:avLst/>
            </a:prstGeom>
            <a:solidFill>
              <a:srgbClr val="A5A5A5"/>
            </a:solidFill>
            <a:ln w="635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4" name="Picture 10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68399" y="3862325"/>
              <a:ext cx="716515" cy="781325"/>
            </a:xfrm>
            <a:prstGeom prst="rect">
              <a:avLst/>
            </a:prstGeom>
          </p:spPr>
        </p:pic>
      </p:grpSp>
      <p:grpSp>
        <p:nvGrpSpPr>
          <p:cNvPr id="5" name="Group 4"/>
          <p:cNvGrpSpPr/>
          <p:nvPr/>
        </p:nvGrpSpPr>
        <p:grpSpPr>
          <a:xfrm>
            <a:off x="5395070" y="4861257"/>
            <a:ext cx="2243112" cy="1624358"/>
            <a:chOff x="5395070" y="4861257"/>
            <a:chExt cx="2243112" cy="1624358"/>
          </a:xfrm>
        </p:grpSpPr>
        <p:sp>
          <p:nvSpPr>
            <p:cNvPr id="100" name="TextBox 99"/>
            <p:cNvSpPr txBox="1"/>
            <p:nvPr/>
          </p:nvSpPr>
          <p:spPr>
            <a:xfrm>
              <a:off x="5448435" y="4861257"/>
              <a:ext cx="2070589" cy="461665"/>
            </a:xfrm>
            <a:prstGeom prst="rect">
              <a:avLst/>
            </a:prstGeom>
            <a:noFill/>
          </p:spPr>
          <p:txBody>
            <a:bodyPr wrap="square" rtlCol="0">
              <a:spAutoFit/>
            </a:bodyPr>
            <a:lstStyle/>
            <a:p>
              <a:r>
                <a:rPr lang="en-US" sz="2400" dirty="0">
                  <a:latin typeface="+mj-lt"/>
                </a:rPr>
                <a:t>Jimmy Sager</a:t>
              </a:r>
              <a:endParaRPr lang="en-US" sz="2400" dirty="0">
                <a:latin typeface="+mj-lt"/>
                <a:cs typeface="Estrangelo Edessa" panose="03080600000000000000" pitchFamily="66" charset="0"/>
              </a:endParaRPr>
            </a:p>
          </p:txBody>
        </p:sp>
        <p:sp>
          <p:nvSpPr>
            <p:cNvPr id="101" name="TextBox 100"/>
            <p:cNvSpPr txBox="1"/>
            <p:nvPr/>
          </p:nvSpPr>
          <p:spPr>
            <a:xfrm>
              <a:off x="5448434" y="5273784"/>
              <a:ext cx="1984712" cy="400110"/>
            </a:xfrm>
            <a:prstGeom prst="rect">
              <a:avLst/>
            </a:prstGeom>
            <a:noFill/>
          </p:spPr>
          <p:txBody>
            <a:bodyPr wrap="square" rtlCol="0">
              <a:spAutoFit/>
            </a:bodyPr>
            <a:lstStyle/>
            <a:p>
              <a:r>
                <a:rPr lang="en-US" sz="2000" i="1" dirty="0">
                  <a:solidFill>
                    <a:schemeClr val="bg2">
                      <a:lumMod val="10000"/>
                    </a:schemeClr>
                  </a:solidFill>
                  <a:latin typeface="+mj-lt"/>
                </a:rPr>
                <a:t>CEO</a:t>
              </a:r>
              <a:endParaRPr lang="en-US" sz="2000" i="1" dirty="0">
                <a:solidFill>
                  <a:schemeClr val="bg2">
                    <a:lumMod val="10000"/>
                  </a:schemeClr>
                </a:solidFill>
                <a:latin typeface="+mj-lt"/>
                <a:cs typeface="Estrangelo Edessa" panose="03080600000000000000" pitchFamily="66" charset="0"/>
              </a:endParaRPr>
            </a:p>
          </p:txBody>
        </p:sp>
        <p:sp>
          <p:nvSpPr>
            <p:cNvPr id="102" name="TextBox 101"/>
            <p:cNvSpPr txBox="1"/>
            <p:nvPr/>
          </p:nvSpPr>
          <p:spPr>
            <a:xfrm>
              <a:off x="5395070" y="5746951"/>
              <a:ext cx="2243112" cy="738664"/>
            </a:xfrm>
            <a:prstGeom prst="rect">
              <a:avLst/>
            </a:prstGeom>
            <a:noFill/>
          </p:spPr>
          <p:txBody>
            <a:bodyPr wrap="square" rtlCol="0">
              <a:spAutoFit/>
            </a:bodyPr>
            <a:lstStyle/>
            <a:p>
              <a:r>
                <a:rPr lang="en-US" sz="1400" i="1" dirty="0">
                  <a:solidFill>
                    <a:schemeClr val="bg2">
                      <a:lumMod val="10000"/>
                    </a:schemeClr>
                  </a:solidFill>
                  <a:latin typeface="+mj-lt"/>
                </a:rPr>
                <a:t>Management of overall operations, development  &amp; integration.</a:t>
              </a:r>
              <a:endParaRPr lang="en-US" sz="1400" i="1" dirty="0">
                <a:solidFill>
                  <a:schemeClr val="bg2">
                    <a:lumMod val="10000"/>
                  </a:schemeClr>
                </a:solidFill>
                <a:latin typeface="+mj-lt"/>
                <a:cs typeface="Estrangelo Edessa" panose="03080600000000000000" pitchFamily="66" charset="0"/>
              </a:endParaRPr>
            </a:p>
          </p:txBody>
        </p:sp>
      </p:grpSp>
      <p:grpSp>
        <p:nvGrpSpPr>
          <p:cNvPr id="4" name="Group 3"/>
          <p:cNvGrpSpPr/>
          <p:nvPr/>
        </p:nvGrpSpPr>
        <p:grpSpPr>
          <a:xfrm>
            <a:off x="8973779" y="4861256"/>
            <a:ext cx="2243112" cy="1567705"/>
            <a:chOff x="8973779" y="4861256"/>
            <a:chExt cx="2243112" cy="1567705"/>
          </a:xfrm>
        </p:grpSpPr>
        <p:sp>
          <p:nvSpPr>
            <p:cNvPr id="96" name="TextBox 95"/>
            <p:cNvSpPr txBox="1"/>
            <p:nvPr/>
          </p:nvSpPr>
          <p:spPr>
            <a:xfrm>
              <a:off x="9060040" y="4861256"/>
              <a:ext cx="2070589" cy="461665"/>
            </a:xfrm>
            <a:prstGeom prst="rect">
              <a:avLst/>
            </a:prstGeom>
            <a:noFill/>
          </p:spPr>
          <p:txBody>
            <a:bodyPr wrap="square" rtlCol="0">
              <a:spAutoFit/>
            </a:bodyPr>
            <a:lstStyle/>
            <a:p>
              <a:r>
                <a:rPr lang="en-US" sz="2400" dirty="0">
                  <a:latin typeface="+mj-lt"/>
                </a:rPr>
                <a:t>Morgan Sager</a:t>
              </a:r>
              <a:endParaRPr lang="en-US" sz="2400" dirty="0">
                <a:latin typeface="+mj-lt"/>
                <a:cs typeface="Estrangelo Edessa" panose="03080600000000000000" pitchFamily="66" charset="0"/>
              </a:endParaRPr>
            </a:p>
          </p:txBody>
        </p:sp>
        <p:sp>
          <p:nvSpPr>
            <p:cNvPr id="97" name="TextBox 96"/>
            <p:cNvSpPr txBox="1"/>
            <p:nvPr/>
          </p:nvSpPr>
          <p:spPr>
            <a:xfrm>
              <a:off x="9060039" y="5273784"/>
              <a:ext cx="1958823" cy="400110"/>
            </a:xfrm>
            <a:prstGeom prst="rect">
              <a:avLst/>
            </a:prstGeom>
            <a:noFill/>
          </p:spPr>
          <p:txBody>
            <a:bodyPr wrap="square" rtlCol="0">
              <a:spAutoFit/>
            </a:bodyPr>
            <a:lstStyle/>
            <a:p>
              <a:r>
                <a:rPr lang="en-US" sz="2000" i="1" dirty="0">
                  <a:solidFill>
                    <a:schemeClr val="bg2">
                      <a:lumMod val="10000"/>
                    </a:schemeClr>
                  </a:solidFill>
                  <a:latin typeface="+mj-lt"/>
                </a:rPr>
                <a:t>CFO</a:t>
              </a:r>
              <a:endParaRPr lang="en-US" sz="2000" i="1" dirty="0">
                <a:solidFill>
                  <a:schemeClr val="bg2">
                    <a:lumMod val="10000"/>
                  </a:schemeClr>
                </a:solidFill>
                <a:latin typeface="+mj-lt"/>
                <a:cs typeface="Estrangelo Edessa" panose="03080600000000000000" pitchFamily="66" charset="0"/>
              </a:endParaRPr>
            </a:p>
          </p:txBody>
        </p:sp>
        <p:sp>
          <p:nvSpPr>
            <p:cNvPr id="98" name="TextBox 97"/>
            <p:cNvSpPr txBox="1"/>
            <p:nvPr/>
          </p:nvSpPr>
          <p:spPr>
            <a:xfrm>
              <a:off x="8973779" y="5690297"/>
              <a:ext cx="2243112" cy="738664"/>
            </a:xfrm>
            <a:prstGeom prst="rect">
              <a:avLst/>
            </a:prstGeom>
            <a:noFill/>
          </p:spPr>
          <p:txBody>
            <a:bodyPr wrap="square" rtlCol="0">
              <a:spAutoFit/>
            </a:bodyPr>
            <a:lstStyle/>
            <a:p>
              <a:r>
                <a:rPr lang="en-US" sz="1400" i="1" dirty="0">
                  <a:solidFill>
                    <a:schemeClr val="bg2">
                      <a:lumMod val="10000"/>
                    </a:schemeClr>
                  </a:solidFill>
                  <a:latin typeface="+mj-lt"/>
                </a:rPr>
                <a:t>Financial planning, risk management and cart integration.</a:t>
              </a:r>
              <a:endParaRPr lang="en-US" sz="1400" i="1" dirty="0">
                <a:solidFill>
                  <a:schemeClr val="bg2">
                    <a:lumMod val="10000"/>
                  </a:schemeClr>
                </a:solidFill>
                <a:latin typeface="+mj-lt"/>
                <a:cs typeface="Estrangelo Edessa" panose="03080600000000000000" pitchFamily="66" charset="0"/>
              </a:endParaRPr>
            </a:p>
          </p:txBody>
        </p:sp>
      </p:grpSp>
      <p:grpSp>
        <p:nvGrpSpPr>
          <p:cNvPr id="30" name="Group 29"/>
          <p:cNvGrpSpPr/>
          <p:nvPr/>
        </p:nvGrpSpPr>
        <p:grpSpPr>
          <a:xfrm>
            <a:off x="754150" y="295106"/>
            <a:ext cx="4364195" cy="665324"/>
            <a:chOff x="754150" y="295106"/>
            <a:chExt cx="4364195" cy="665324"/>
          </a:xfrm>
        </p:grpSpPr>
        <p:sp>
          <p:nvSpPr>
            <p:cNvPr id="31" name="Title 1"/>
            <p:cNvSpPr txBox="1">
              <a:spLocks/>
            </p:cNvSpPr>
            <p:nvPr/>
          </p:nvSpPr>
          <p:spPr>
            <a:xfrm>
              <a:off x="754150" y="295106"/>
              <a:ext cx="4364195" cy="353524"/>
            </a:xfrm>
            <a:prstGeom prst="rect">
              <a:avLst/>
            </a:prstGeom>
            <a:solidFill>
              <a:schemeClr val="accent1"/>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3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33" name="Picture 32">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150028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6"/>
                                        </p:tgtEl>
                                        <p:attrNameLst>
                                          <p:attrName>style.visibility</p:attrName>
                                        </p:attrNameLst>
                                      </p:cBhvr>
                                      <p:to>
                                        <p:strVal val="visible"/>
                                      </p:to>
                                    </p:set>
                                    <p:anim calcmode="lin" valueType="num">
                                      <p:cBhvr>
                                        <p:cTn id="7" dur="500" fill="hold"/>
                                        <p:tgtEl>
                                          <p:spTgt spid="86"/>
                                        </p:tgtEl>
                                        <p:attrNameLst>
                                          <p:attrName>ppt_w</p:attrName>
                                        </p:attrNameLst>
                                      </p:cBhvr>
                                      <p:tavLst>
                                        <p:tav tm="0">
                                          <p:val>
                                            <p:fltVal val="0"/>
                                          </p:val>
                                        </p:tav>
                                        <p:tav tm="100000">
                                          <p:val>
                                            <p:strVal val="#ppt_w"/>
                                          </p:val>
                                        </p:tav>
                                      </p:tavLst>
                                    </p:anim>
                                    <p:anim calcmode="lin" valueType="num">
                                      <p:cBhvr>
                                        <p:cTn id="8" dur="500" fill="hold"/>
                                        <p:tgtEl>
                                          <p:spTgt spid="86"/>
                                        </p:tgtEl>
                                        <p:attrNameLst>
                                          <p:attrName>ppt_h</p:attrName>
                                        </p:attrNameLst>
                                      </p:cBhvr>
                                      <p:tavLst>
                                        <p:tav tm="0">
                                          <p:val>
                                            <p:fltVal val="0"/>
                                          </p:val>
                                        </p:tav>
                                        <p:tav tm="100000">
                                          <p:val>
                                            <p:strVal val="#ppt_h"/>
                                          </p:val>
                                        </p:tav>
                                      </p:tavLst>
                                    </p:anim>
                                    <p:animEffect transition="in" filter="fade">
                                      <p:cBhvr>
                                        <p:cTn id="9" dur="500"/>
                                        <p:tgtEl>
                                          <p:spTgt spid="86"/>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88"/>
                                        </p:tgtEl>
                                        <p:attrNameLst>
                                          <p:attrName>style.visibility</p:attrName>
                                        </p:attrNameLst>
                                      </p:cBhvr>
                                      <p:to>
                                        <p:strVal val="visible"/>
                                      </p:to>
                                    </p:set>
                                    <p:anim calcmode="lin" valueType="num">
                                      <p:cBhvr>
                                        <p:cTn id="13" dur="500" fill="hold"/>
                                        <p:tgtEl>
                                          <p:spTgt spid="88"/>
                                        </p:tgtEl>
                                        <p:attrNameLst>
                                          <p:attrName>ppt_w</p:attrName>
                                        </p:attrNameLst>
                                      </p:cBhvr>
                                      <p:tavLst>
                                        <p:tav tm="0">
                                          <p:val>
                                            <p:fltVal val="0"/>
                                          </p:val>
                                        </p:tav>
                                        <p:tav tm="100000">
                                          <p:val>
                                            <p:strVal val="#ppt_w"/>
                                          </p:val>
                                        </p:tav>
                                      </p:tavLst>
                                    </p:anim>
                                    <p:anim calcmode="lin" valueType="num">
                                      <p:cBhvr>
                                        <p:cTn id="14" dur="500" fill="hold"/>
                                        <p:tgtEl>
                                          <p:spTgt spid="88"/>
                                        </p:tgtEl>
                                        <p:attrNameLst>
                                          <p:attrName>ppt_h</p:attrName>
                                        </p:attrNameLst>
                                      </p:cBhvr>
                                      <p:tavLst>
                                        <p:tav tm="0">
                                          <p:val>
                                            <p:fltVal val="0"/>
                                          </p:val>
                                        </p:tav>
                                        <p:tav tm="100000">
                                          <p:val>
                                            <p:strVal val="#ppt_h"/>
                                          </p:val>
                                        </p:tav>
                                      </p:tavLst>
                                    </p:anim>
                                    <p:animEffect transition="in" filter="fade">
                                      <p:cBhvr>
                                        <p:cTn id="15" dur="500"/>
                                        <p:tgtEl>
                                          <p:spTgt spid="88"/>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89"/>
                                        </p:tgtEl>
                                        <p:attrNameLst>
                                          <p:attrName>style.visibility</p:attrName>
                                        </p:attrNameLst>
                                      </p:cBhvr>
                                      <p:to>
                                        <p:strVal val="visible"/>
                                      </p:to>
                                    </p:set>
                                    <p:anim calcmode="lin" valueType="num">
                                      <p:cBhvr>
                                        <p:cTn id="19" dur="500" fill="hold"/>
                                        <p:tgtEl>
                                          <p:spTgt spid="89"/>
                                        </p:tgtEl>
                                        <p:attrNameLst>
                                          <p:attrName>ppt_w</p:attrName>
                                        </p:attrNameLst>
                                      </p:cBhvr>
                                      <p:tavLst>
                                        <p:tav tm="0">
                                          <p:val>
                                            <p:fltVal val="0"/>
                                          </p:val>
                                        </p:tav>
                                        <p:tav tm="100000">
                                          <p:val>
                                            <p:strVal val="#ppt_w"/>
                                          </p:val>
                                        </p:tav>
                                      </p:tavLst>
                                    </p:anim>
                                    <p:anim calcmode="lin" valueType="num">
                                      <p:cBhvr>
                                        <p:cTn id="20" dur="500" fill="hold"/>
                                        <p:tgtEl>
                                          <p:spTgt spid="89"/>
                                        </p:tgtEl>
                                        <p:attrNameLst>
                                          <p:attrName>ppt_h</p:attrName>
                                        </p:attrNameLst>
                                      </p:cBhvr>
                                      <p:tavLst>
                                        <p:tav tm="0">
                                          <p:val>
                                            <p:fltVal val="0"/>
                                          </p:val>
                                        </p:tav>
                                        <p:tav tm="100000">
                                          <p:val>
                                            <p:strVal val="#ppt_h"/>
                                          </p:val>
                                        </p:tav>
                                      </p:tavLst>
                                    </p:anim>
                                    <p:animEffect transition="in" filter="fade">
                                      <p:cBhvr>
                                        <p:cTn id="21" dur="500"/>
                                        <p:tgtEl>
                                          <p:spTgt spid="89"/>
                                        </p:tgtEl>
                                      </p:cBhvr>
                                    </p:animEffect>
                                  </p:childTnLst>
                                </p:cTn>
                              </p:par>
                            </p:childTnLst>
                          </p:cTn>
                        </p:par>
                        <p:par>
                          <p:cTn id="22" fill="hold">
                            <p:stCondLst>
                              <p:cond delay="1500"/>
                            </p:stCondLst>
                            <p:childTnLst>
                              <p:par>
                                <p:cTn id="23" presetID="2" presetClass="entr" presetSubtype="4" fill="hold" nodeType="afterEffect">
                                  <p:stCondLst>
                                    <p:cond delay="0"/>
                                  </p:stCondLst>
                                  <p:childTnLst>
                                    <p:set>
                                      <p:cBhvr>
                                        <p:cTn id="24" dur="1" fill="hold">
                                          <p:stCondLst>
                                            <p:cond delay="0"/>
                                          </p:stCondLst>
                                        </p:cTn>
                                        <p:tgtEl>
                                          <p:spTgt spid="91"/>
                                        </p:tgtEl>
                                        <p:attrNameLst>
                                          <p:attrName>style.visibility</p:attrName>
                                        </p:attrNameLst>
                                      </p:cBhvr>
                                      <p:to>
                                        <p:strVal val="visible"/>
                                      </p:to>
                                    </p:set>
                                    <p:anim calcmode="lin" valueType="num">
                                      <p:cBhvr additive="base">
                                        <p:cTn id="25" dur="500" fill="hold"/>
                                        <p:tgtEl>
                                          <p:spTgt spid="91"/>
                                        </p:tgtEl>
                                        <p:attrNameLst>
                                          <p:attrName>ppt_x</p:attrName>
                                        </p:attrNameLst>
                                      </p:cBhvr>
                                      <p:tavLst>
                                        <p:tav tm="0">
                                          <p:val>
                                            <p:strVal val="#ppt_x"/>
                                          </p:val>
                                        </p:tav>
                                        <p:tav tm="100000">
                                          <p:val>
                                            <p:strVal val="#ppt_x"/>
                                          </p:val>
                                        </p:tav>
                                      </p:tavLst>
                                    </p:anim>
                                    <p:anim calcmode="lin" valueType="num">
                                      <p:cBhvr additive="base">
                                        <p:cTn id="26" dur="500" fill="hold"/>
                                        <p:tgtEl>
                                          <p:spTgt spid="91"/>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2" presetClass="entr" presetSubtype="1"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up)">
                                      <p:cBhvr>
                                        <p:cTn id="30" dur="500"/>
                                        <p:tgtEl>
                                          <p:spTgt spid="2"/>
                                        </p:tgtEl>
                                      </p:cBhvr>
                                    </p:animEffect>
                                  </p:childTnLst>
                                </p:cTn>
                              </p:par>
                            </p:childTnLst>
                          </p:cTn>
                        </p:par>
                        <p:par>
                          <p:cTn id="31" fill="hold">
                            <p:stCondLst>
                              <p:cond delay="2500"/>
                            </p:stCondLst>
                            <p:childTnLst>
                              <p:par>
                                <p:cTn id="32" presetID="2" presetClass="entr" presetSubtype="4" fill="hold" nodeType="afterEffect">
                                  <p:stCondLst>
                                    <p:cond delay="0"/>
                                  </p:stCondLst>
                                  <p:childTnLst>
                                    <p:set>
                                      <p:cBhvr>
                                        <p:cTn id="33" dur="1" fill="hold">
                                          <p:stCondLst>
                                            <p:cond delay="0"/>
                                          </p:stCondLst>
                                        </p:cTn>
                                        <p:tgtEl>
                                          <p:spTgt spid="90"/>
                                        </p:tgtEl>
                                        <p:attrNameLst>
                                          <p:attrName>style.visibility</p:attrName>
                                        </p:attrNameLst>
                                      </p:cBhvr>
                                      <p:to>
                                        <p:strVal val="visible"/>
                                      </p:to>
                                    </p:set>
                                    <p:anim calcmode="lin" valueType="num">
                                      <p:cBhvr additive="base">
                                        <p:cTn id="34" dur="500" fill="hold"/>
                                        <p:tgtEl>
                                          <p:spTgt spid="90"/>
                                        </p:tgtEl>
                                        <p:attrNameLst>
                                          <p:attrName>ppt_x</p:attrName>
                                        </p:attrNameLst>
                                      </p:cBhvr>
                                      <p:tavLst>
                                        <p:tav tm="0">
                                          <p:val>
                                            <p:strVal val="#ppt_x"/>
                                          </p:val>
                                        </p:tav>
                                        <p:tav tm="100000">
                                          <p:val>
                                            <p:strVal val="#ppt_x"/>
                                          </p:val>
                                        </p:tav>
                                      </p:tavLst>
                                    </p:anim>
                                    <p:anim calcmode="lin" valueType="num">
                                      <p:cBhvr additive="base">
                                        <p:cTn id="35" dur="500" fill="hold"/>
                                        <p:tgtEl>
                                          <p:spTgt spid="90"/>
                                        </p:tgtEl>
                                        <p:attrNameLst>
                                          <p:attrName>ppt_y</p:attrName>
                                        </p:attrNameLst>
                                      </p:cBhvr>
                                      <p:tavLst>
                                        <p:tav tm="0">
                                          <p:val>
                                            <p:strVal val="1+#ppt_h/2"/>
                                          </p:val>
                                        </p:tav>
                                        <p:tav tm="100000">
                                          <p:val>
                                            <p:strVal val="#ppt_y"/>
                                          </p:val>
                                        </p:tav>
                                      </p:tavLst>
                                    </p:anim>
                                  </p:childTnLst>
                                </p:cTn>
                              </p:par>
                            </p:childTnLst>
                          </p:cTn>
                        </p:par>
                        <p:par>
                          <p:cTn id="36" fill="hold">
                            <p:stCondLst>
                              <p:cond delay="3000"/>
                            </p:stCondLst>
                            <p:childTnLst>
                              <p:par>
                                <p:cTn id="37" presetID="22" presetClass="entr" presetSubtype="1" fill="hold"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up)">
                                      <p:cBhvr>
                                        <p:cTn id="39" dur="500"/>
                                        <p:tgtEl>
                                          <p:spTgt spid="5"/>
                                        </p:tgtEl>
                                      </p:cBhvr>
                                    </p:animEffect>
                                  </p:childTnLst>
                                </p:cTn>
                              </p:par>
                            </p:childTnLst>
                          </p:cTn>
                        </p:par>
                        <p:par>
                          <p:cTn id="40" fill="hold">
                            <p:stCondLst>
                              <p:cond delay="3500"/>
                            </p:stCondLst>
                            <p:childTnLst>
                              <p:par>
                                <p:cTn id="41" presetID="2" presetClass="entr" presetSubtype="4" fill="hold" nodeType="afterEffect">
                                  <p:stCondLst>
                                    <p:cond delay="0"/>
                                  </p:stCondLst>
                                  <p:childTnLst>
                                    <p:set>
                                      <p:cBhvr>
                                        <p:cTn id="42" dur="1" fill="hold">
                                          <p:stCondLst>
                                            <p:cond delay="0"/>
                                          </p:stCondLst>
                                        </p:cTn>
                                        <p:tgtEl>
                                          <p:spTgt spid="92"/>
                                        </p:tgtEl>
                                        <p:attrNameLst>
                                          <p:attrName>style.visibility</p:attrName>
                                        </p:attrNameLst>
                                      </p:cBhvr>
                                      <p:to>
                                        <p:strVal val="visible"/>
                                      </p:to>
                                    </p:set>
                                    <p:anim calcmode="lin" valueType="num">
                                      <p:cBhvr additive="base">
                                        <p:cTn id="43" dur="500" fill="hold"/>
                                        <p:tgtEl>
                                          <p:spTgt spid="92"/>
                                        </p:tgtEl>
                                        <p:attrNameLst>
                                          <p:attrName>ppt_x</p:attrName>
                                        </p:attrNameLst>
                                      </p:cBhvr>
                                      <p:tavLst>
                                        <p:tav tm="0">
                                          <p:val>
                                            <p:strVal val="#ppt_x"/>
                                          </p:val>
                                        </p:tav>
                                        <p:tav tm="100000">
                                          <p:val>
                                            <p:strVal val="#ppt_x"/>
                                          </p:val>
                                        </p:tav>
                                      </p:tavLst>
                                    </p:anim>
                                    <p:anim calcmode="lin" valueType="num">
                                      <p:cBhvr additive="base">
                                        <p:cTn id="44" dur="500" fill="hold"/>
                                        <p:tgtEl>
                                          <p:spTgt spid="92"/>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2" presetClass="entr" presetSubtype="1" fill="hold"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up)">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2930</TotalTime>
  <Words>1154</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587</cp:revision>
  <dcterms:created xsi:type="dcterms:W3CDTF">2015-12-31T02:20:12Z</dcterms:created>
  <dcterms:modified xsi:type="dcterms:W3CDTF">2016-09-16T23:31:30Z</dcterms:modified>
</cp:coreProperties>
</file>