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108" d="100"/>
          <a:sy n="108" d="100"/>
        </p:scale>
        <p:origin x="78" y="15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328"/>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Sales</c:v>
                </c:pt>
              </c:strCache>
            </c:strRef>
          </c:tx>
          <c:explosion val="6"/>
          <c:dPt>
            <c:idx val="0"/>
            <c:bubble3D val="0"/>
            <c:explosion val="3"/>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BCB8-4FC6-9B17-29A514DC2377}"/>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BCB8-4FC6-9B17-29A514DC2377}"/>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BCB8-4FC6-9B17-29A514DC2377}"/>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BCB8-4FC6-9B17-29A514DC2377}"/>
              </c:ext>
            </c:extLst>
          </c:dPt>
          <c:dLbls>
            <c:dLbl>
              <c:idx val="0"/>
              <c:layout>
                <c:manualLayout>
                  <c:x val="-0.22015759662778728"/>
                  <c:y val="0.05"/>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fld id="{59B03083-4CB8-4F93-9934-42CEF9B5B214}" type="CATEGORYNAME">
                      <a:rPr lang="en-US">
                        <a:solidFill>
                          <a:schemeClr val="bg1"/>
                        </a:solidFill>
                      </a:rPr>
                      <a:pPr>
                        <a:defRPr/>
                      </a:pPr>
                      <a:t>[CATEGORY NAME]</a:t>
                    </a:fld>
                    <a:r>
                      <a:rPr lang="en-US" baseline="0" dirty="0">
                        <a:solidFill>
                          <a:schemeClr val="bg1"/>
                        </a:solidFill>
                      </a:rPr>
                      <a:t>, </a:t>
                    </a:r>
                    <a:fld id="{98CD8C02-869D-4272-9C73-59B1E53BEA38}" type="VALUE">
                      <a:rPr lang="en-US" baseline="0">
                        <a:solidFill>
                          <a:schemeClr val="bg1"/>
                        </a:solidFill>
                      </a:rPr>
                      <a:pPr>
                        <a:defRPr/>
                      </a:pPr>
                      <a:t>[VALUE]</a:t>
                    </a:fld>
                    <a:r>
                      <a:rPr lang="en-US" baseline="0" dirty="0">
                        <a:solidFill>
                          <a:schemeClr val="bg1"/>
                        </a:solidFill>
                      </a:rPr>
                      <a:t>, </a:t>
                    </a:r>
                    <a:fld id="{0D400631-8E43-44D5-BBDF-9F8E541848C9}" type="PERCENTAGE">
                      <a:rPr lang="en-US" baseline="0">
                        <a:solidFill>
                          <a:schemeClr val="bg1"/>
                        </a:solidFill>
                      </a:rPr>
                      <a:pPr>
                        <a:defRPr/>
                      </a:pPr>
                      <a:t>[PERCENTAGE]</a:t>
                    </a:fld>
                    <a:endParaRPr lang="en-US" baseline="0" dirty="0">
                      <a:solidFill>
                        <a:schemeClr val="bg1"/>
                      </a:solidFill>
                    </a:endParaRPr>
                  </a:p>
                </c:rich>
              </c:tx>
              <c:spPr>
                <a:noFill/>
                <a:ln w="3175">
                  <a:solidFill>
                    <a:schemeClr val="bg1">
                      <a:alpha val="50000"/>
                    </a:schemeClr>
                  </a:solid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BCB8-4FC6-9B17-29A514DC2377}"/>
                </c:ext>
              </c:extLst>
            </c:dLbl>
            <c:dLbl>
              <c:idx val="1"/>
              <c:layout>
                <c:manualLayout>
                  <c:x val="-0.11786214768962341"/>
                  <c:y val="-0.22500000000000009"/>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fld id="{5BEDB3B4-9780-4BDD-B123-93E09A4F0C10}" type="CATEGORYNAME">
                      <a:rPr lang="en-US">
                        <a:solidFill>
                          <a:schemeClr val="bg1"/>
                        </a:solidFill>
                      </a:rPr>
                      <a:pPr>
                        <a:defRPr>
                          <a:solidFill>
                            <a:schemeClr val="accent1"/>
                          </a:solidFill>
                        </a:defRPr>
                      </a:pPr>
                      <a:t>[CATEGORY NAME]</a:t>
                    </a:fld>
                    <a:r>
                      <a:rPr lang="en-US" baseline="0" dirty="0">
                        <a:solidFill>
                          <a:schemeClr val="bg1"/>
                        </a:solidFill>
                      </a:rPr>
                      <a:t>, </a:t>
                    </a:r>
                    <a:fld id="{EE9D532B-DEA1-4DA5-9DE1-8668E329D88F}" type="VALUE">
                      <a:rPr lang="en-US" baseline="0">
                        <a:solidFill>
                          <a:schemeClr val="bg1"/>
                        </a:solidFill>
                      </a:rPr>
                      <a:pPr>
                        <a:defRPr>
                          <a:solidFill>
                            <a:schemeClr val="accent1"/>
                          </a:solidFill>
                        </a:defRPr>
                      </a:pPr>
                      <a:t>[VALUE]</a:t>
                    </a:fld>
                    <a:r>
                      <a:rPr lang="en-US" baseline="0" dirty="0">
                        <a:solidFill>
                          <a:schemeClr val="bg1"/>
                        </a:solidFill>
                      </a:rPr>
                      <a:t>, </a:t>
                    </a:r>
                    <a:fld id="{4253E9C3-C6F6-46E8-AEE2-BB9031A28416}" type="PERCENTAGE">
                      <a:rPr lang="en-US" baseline="0">
                        <a:solidFill>
                          <a:schemeClr val="bg1"/>
                        </a:solidFill>
                      </a:rPr>
                      <a:pPr>
                        <a:defRPr>
                          <a:solidFill>
                            <a:schemeClr val="accent1"/>
                          </a:solidFill>
                        </a:defRPr>
                      </a:pPr>
                      <a:t>[PERCENTAGE]</a:t>
                    </a:fld>
                    <a:endParaRPr lang="en-US" baseline="0" dirty="0">
                      <a:solidFill>
                        <a:schemeClr val="bg1"/>
                      </a:solidFill>
                    </a:endParaRPr>
                  </a:p>
                </c:rich>
              </c:tx>
              <c:spPr>
                <a:noFill/>
                <a:ln w="3175">
                  <a:solidFill>
                    <a:schemeClr val="bg1">
                      <a:alpha val="50000"/>
                    </a:schemeClr>
                  </a:solid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BCB8-4FC6-9B17-29A514DC2377}"/>
                </c:ext>
              </c:extLst>
            </c:dLbl>
            <c:dLbl>
              <c:idx val="2"/>
              <c:layout>
                <c:manualLayout>
                  <c:x val="0.17568131448075955"/>
                  <c:y val="-0.15000000000000011"/>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fld id="{6FD2F78D-9EA1-4F6C-BED9-9B93759F891A}" type="CATEGORYNAME">
                      <a:rPr lang="en-US">
                        <a:solidFill>
                          <a:schemeClr val="bg1"/>
                        </a:solidFill>
                      </a:rPr>
                      <a:pPr>
                        <a:defRPr>
                          <a:solidFill>
                            <a:schemeClr val="accent1"/>
                          </a:solidFill>
                        </a:defRPr>
                      </a:pPr>
                      <a:t>[CATEGORY NAME]</a:t>
                    </a:fld>
                    <a:r>
                      <a:rPr lang="en-US" baseline="0" dirty="0">
                        <a:solidFill>
                          <a:schemeClr val="bg1"/>
                        </a:solidFill>
                      </a:rPr>
                      <a:t>, </a:t>
                    </a:r>
                    <a:fld id="{FBD8CBBC-DE9A-4AE9-B255-EDF489450538}" type="VALUE">
                      <a:rPr lang="en-US" baseline="0">
                        <a:solidFill>
                          <a:schemeClr val="bg1"/>
                        </a:solidFill>
                      </a:rPr>
                      <a:pPr>
                        <a:defRPr>
                          <a:solidFill>
                            <a:schemeClr val="accent1"/>
                          </a:solidFill>
                        </a:defRPr>
                      </a:pPr>
                      <a:t>[VALUE]</a:t>
                    </a:fld>
                    <a:r>
                      <a:rPr lang="en-US" baseline="0" dirty="0">
                        <a:solidFill>
                          <a:schemeClr val="bg1"/>
                        </a:solidFill>
                      </a:rPr>
                      <a:t>, </a:t>
                    </a:r>
                    <a:fld id="{BFB4CD15-A855-4DE5-9D93-8E3FFF65F733}" type="PERCENTAGE">
                      <a:rPr lang="en-US" baseline="0">
                        <a:solidFill>
                          <a:schemeClr val="bg1"/>
                        </a:solidFill>
                      </a:rPr>
                      <a:pPr>
                        <a:defRPr>
                          <a:solidFill>
                            <a:schemeClr val="accent1"/>
                          </a:solidFill>
                        </a:defRPr>
                      </a:pPr>
                      <a:t>[PERCENTAGE]</a:t>
                    </a:fld>
                    <a:endParaRPr lang="en-US" baseline="0" dirty="0">
                      <a:solidFill>
                        <a:schemeClr val="bg1"/>
                      </a:solidFill>
                    </a:endParaRPr>
                  </a:p>
                </c:rich>
              </c:tx>
              <c:spPr>
                <a:noFill/>
                <a:ln w="3175">
                  <a:solidFill>
                    <a:schemeClr val="bg1">
                      <a:alpha val="50000"/>
                    </a:schemeClr>
                  </a:solid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BCB8-4FC6-9B17-29A514DC2377}"/>
                </c:ext>
              </c:extLst>
            </c:dLbl>
            <c:dLbl>
              <c:idx val="3"/>
              <c:layout>
                <c:manualLayout>
                  <c:x val="0.20903852609103035"/>
                  <c:y val="3.4999999999999955E-2"/>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fld id="{8B8A370E-AD9B-45FA-BF4F-4377E330BD45}" type="CATEGORYNAME">
                      <a:rPr lang="en-US">
                        <a:solidFill>
                          <a:schemeClr val="bg1"/>
                        </a:solidFill>
                      </a:rPr>
                      <a:pPr>
                        <a:defRPr>
                          <a:solidFill>
                            <a:schemeClr val="accent1"/>
                          </a:solidFill>
                        </a:defRPr>
                      </a:pPr>
                      <a:t>[CATEGORY NAME]</a:t>
                    </a:fld>
                    <a:r>
                      <a:rPr lang="en-US" baseline="0" dirty="0">
                        <a:solidFill>
                          <a:schemeClr val="bg1"/>
                        </a:solidFill>
                      </a:rPr>
                      <a:t>, </a:t>
                    </a:r>
                    <a:fld id="{642BC3E4-938B-4141-9790-1B5A417A0DD8}" type="VALUE">
                      <a:rPr lang="en-US" baseline="0">
                        <a:solidFill>
                          <a:schemeClr val="bg1"/>
                        </a:solidFill>
                      </a:rPr>
                      <a:pPr>
                        <a:defRPr>
                          <a:solidFill>
                            <a:schemeClr val="accent1"/>
                          </a:solidFill>
                        </a:defRPr>
                      </a:pPr>
                      <a:t>[VALUE]</a:t>
                    </a:fld>
                    <a:r>
                      <a:rPr lang="en-US" baseline="0" dirty="0">
                        <a:solidFill>
                          <a:schemeClr val="bg1"/>
                        </a:solidFill>
                      </a:rPr>
                      <a:t>, </a:t>
                    </a:r>
                    <a:fld id="{BADF4604-7701-4A4F-AE89-E6B6DB0928C6}" type="PERCENTAGE">
                      <a:rPr lang="en-US" baseline="0">
                        <a:solidFill>
                          <a:schemeClr val="bg1"/>
                        </a:solidFill>
                      </a:rPr>
                      <a:pPr>
                        <a:defRPr>
                          <a:solidFill>
                            <a:schemeClr val="accent1"/>
                          </a:solidFill>
                        </a:defRPr>
                      </a:pPr>
                      <a:t>[PERCENTAGE]</a:t>
                    </a:fld>
                    <a:endParaRPr lang="en-US" baseline="0" dirty="0">
                      <a:solidFill>
                        <a:schemeClr val="bg1"/>
                      </a:solidFill>
                    </a:endParaRPr>
                  </a:p>
                </c:rich>
              </c:tx>
              <c:spPr>
                <a:noFill/>
                <a:ln w="3175">
                  <a:solidFill>
                    <a:schemeClr val="bg1">
                      <a:alpha val="50000"/>
                    </a:schemeClr>
                  </a:solid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BCB8-4FC6-9B17-29A514DC2377}"/>
                </c:ext>
              </c:extLst>
            </c:dLbl>
            <c:spPr>
              <a:noFill/>
              <a:ln>
                <a:noFill/>
              </a:ln>
              <a:effectLst/>
            </c:spPr>
            <c:dLblPos val="outEnd"/>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numRef>
              <c:f>Sheet1!$A$2:$A$5</c:f>
              <c:numCache>
                <c:formatCode>General</c:formatCode>
                <c:ptCount val="4"/>
                <c:pt idx="0">
                  <c:v>2010</c:v>
                </c:pt>
                <c:pt idx="1">
                  <c:v>2014</c:v>
                </c:pt>
                <c:pt idx="2">
                  <c:v>2016</c:v>
                </c:pt>
                <c:pt idx="3">
                  <c:v>2020</c:v>
                </c:pt>
              </c:numCache>
            </c:numRef>
          </c:cat>
          <c:val>
            <c:numRef>
              <c:f>Sheet1!$B$2:$B$5</c:f>
              <c:numCache>
                <c:formatCode>0%</c:formatCode>
                <c:ptCount val="4"/>
                <c:pt idx="0">
                  <c:v>0.45</c:v>
                </c:pt>
                <c:pt idx="1">
                  <c:v>0.2</c:v>
                </c:pt>
                <c:pt idx="2">
                  <c:v>0.15000000000000024</c:v>
                </c:pt>
                <c:pt idx="3">
                  <c:v>0.2</c:v>
                </c:pt>
              </c:numCache>
            </c:numRef>
          </c:val>
          <c:extLst>
            <c:ext xmlns:c16="http://schemas.microsoft.com/office/drawing/2014/chart" uri="{C3380CC4-5D6E-409C-BE32-E72D297353CC}">
              <c16:uniqueId val="{00000008-BCB8-4FC6-9B17-29A514DC2377}"/>
            </c:ext>
          </c:extLst>
        </c:ser>
        <c:dLbls>
          <c:dLblPos val="outEnd"/>
          <c:showLegendKey val="0"/>
          <c:showVal val="1"/>
          <c:showCatName val="0"/>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7" name="Picture 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6.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754150" y="295106"/>
            <a:ext cx="4364195" cy="665324"/>
            <a:chOff x="754150" y="295106"/>
            <a:chExt cx="4364195" cy="665324"/>
          </a:xfrm>
        </p:grpSpPr>
        <p:sp>
          <p:nvSpPr>
            <p:cNvPr id="27"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1"/>
                  </a:solidFill>
                </a:rPr>
                <a:t>SageFox PowerPoint Slide</a:t>
              </a:r>
            </a:p>
          </p:txBody>
        </p:sp>
        <p:sp>
          <p:nvSpPr>
            <p:cNvPr id="28"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75000"/>
                    </a:schemeClr>
                  </a:solidFill>
                </a:rPr>
                <a:t>Enter Your Subtitle Here</a:t>
              </a:r>
            </a:p>
          </p:txBody>
        </p:sp>
      </p:grpSp>
      <p:pic>
        <p:nvPicPr>
          <p:cNvPr id="29" name="Picture 2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aphicFrame>
        <p:nvGraphicFramePr>
          <p:cNvPr id="31" name="Chart 30"/>
          <p:cNvGraphicFramePr/>
          <p:nvPr>
            <p:extLst>
              <p:ext uri="{D42A27DB-BD31-4B8C-83A1-F6EECF244321}">
                <p14:modId xmlns:p14="http://schemas.microsoft.com/office/powerpoint/2010/main" val="2839495567"/>
              </p:ext>
            </p:extLst>
          </p:nvPr>
        </p:nvGraphicFramePr>
        <p:xfrm>
          <a:off x="5584782" y="1048799"/>
          <a:ext cx="6824725" cy="5911377"/>
        </p:xfrm>
        <a:graphic>
          <a:graphicData uri="http://schemas.openxmlformats.org/drawingml/2006/chart">
            <c:chart xmlns:c="http://schemas.openxmlformats.org/drawingml/2006/chart" xmlns:r="http://schemas.openxmlformats.org/officeDocument/2006/relationships" r:id="rId4"/>
          </a:graphicData>
        </a:graphic>
      </p:graphicFrame>
      <p:sp>
        <p:nvSpPr>
          <p:cNvPr id="32" name="Freeform 167"/>
          <p:cNvSpPr>
            <a:spLocks noEditPoints="1"/>
          </p:cNvSpPr>
          <p:nvPr/>
        </p:nvSpPr>
        <p:spPr bwMode="auto">
          <a:xfrm>
            <a:off x="1312816" y="2019407"/>
            <a:ext cx="331707"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3" name="Text Placeholder 3"/>
          <p:cNvSpPr txBox="1">
            <a:spLocks/>
          </p:cNvSpPr>
          <p:nvPr/>
        </p:nvSpPr>
        <p:spPr>
          <a:xfrm>
            <a:off x="1794933" y="1837774"/>
            <a:ext cx="3759200" cy="93564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rgbClr val="5A99D3"/>
                </a:solidFill>
              </a:rPr>
              <a:t>Lorem Ipsum Dolor</a:t>
            </a:r>
            <a:endParaRPr lang="en-US" dirty="0">
              <a:solidFill>
                <a:srgbClr val="5A99D3"/>
              </a:solidFill>
            </a:endParaRPr>
          </a:p>
          <a:p>
            <a:pPr algn="l" defTabSz="1219170">
              <a:spcBef>
                <a:spcPct val="20000"/>
              </a:spcBef>
              <a:defRPr/>
            </a:pPr>
            <a:r>
              <a:rPr lang="en-US" sz="1400" dirty="0">
                <a:solidFill>
                  <a:schemeClr val="bg1">
                    <a:lumMod val="85000"/>
                  </a:schemeClr>
                </a:solidFill>
              </a:rPr>
              <a:t>Lorem ipsum dolor sit amet, consectetur adipiscing elit, sed do eiusmod tempor incididunt ut labore et dolore magna aliqua.</a:t>
            </a:r>
            <a:endParaRPr lang="en-US" sz="1400" dirty="0">
              <a:solidFill>
                <a:schemeClr val="tx1">
                  <a:lumMod val="50000"/>
                  <a:lumOff val="50000"/>
                </a:schemeClr>
              </a:solidFill>
            </a:endParaRPr>
          </a:p>
        </p:txBody>
      </p:sp>
      <p:sp>
        <p:nvSpPr>
          <p:cNvPr id="34" name="Freeform 167"/>
          <p:cNvSpPr>
            <a:spLocks noEditPoints="1"/>
          </p:cNvSpPr>
          <p:nvPr/>
        </p:nvSpPr>
        <p:spPr bwMode="auto">
          <a:xfrm>
            <a:off x="1312816" y="3252424"/>
            <a:ext cx="331707"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 name="Text Placeholder 3"/>
          <p:cNvSpPr txBox="1">
            <a:spLocks/>
          </p:cNvSpPr>
          <p:nvPr/>
        </p:nvSpPr>
        <p:spPr>
          <a:xfrm>
            <a:off x="1794933" y="3070792"/>
            <a:ext cx="3759200" cy="93564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rgbClr val="E97C30"/>
                </a:solidFill>
              </a:rPr>
              <a:t>Lorem Ipsum Dolor</a:t>
            </a:r>
            <a:endParaRPr lang="en-US" dirty="0">
              <a:solidFill>
                <a:srgbClr val="E97C30"/>
              </a:solidFill>
            </a:endParaRPr>
          </a:p>
          <a:p>
            <a:pPr algn="l" defTabSz="1219170">
              <a:spcBef>
                <a:spcPct val="20000"/>
              </a:spcBef>
              <a:defRPr/>
            </a:pPr>
            <a:r>
              <a:rPr lang="en-US" sz="1400" dirty="0">
                <a:solidFill>
                  <a:schemeClr val="bg1">
                    <a:lumMod val="85000"/>
                  </a:schemeClr>
                </a:solidFill>
              </a:rPr>
              <a:t>Lorem ipsum dolor sit amet, consectetur adipiscing elit, sed do eiusmod tempor incididunt ut labore et dolore magna aliqua.</a:t>
            </a:r>
            <a:endParaRPr lang="en-US" sz="1400" dirty="0">
              <a:solidFill>
                <a:schemeClr val="tx1">
                  <a:lumMod val="50000"/>
                  <a:lumOff val="50000"/>
                </a:schemeClr>
              </a:solidFill>
            </a:endParaRPr>
          </a:p>
        </p:txBody>
      </p:sp>
      <p:sp>
        <p:nvSpPr>
          <p:cNvPr id="36" name="Freeform 167"/>
          <p:cNvSpPr>
            <a:spLocks noEditPoints="1"/>
          </p:cNvSpPr>
          <p:nvPr/>
        </p:nvSpPr>
        <p:spPr bwMode="auto">
          <a:xfrm>
            <a:off x="1312816" y="4458146"/>
            <a:ext cx="331707"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 name="Text Placeholder 3"/>
          <p:cNvSpPr txBox="1">
            <a:spLocks/>
          </p:cNvSpPr>
          <p:nvPr/>
        </p:nvSpPr>
        <p:spPr>
          <a:xfrm>
            <a:off x="1794933" y="4276513"/>
            <a:ext cx="3759200" cy="93564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rgbClr val="A3A3A3"/>
                </a:solidFill>
              </a:rPr>
              <a:t>Lorem Ipsum Dolor</a:t>
            </a:r>
            <a:endParaRPr lang="en-US" dirty="0">
              <a:solidFill>
                <a:srgbClr val="A3A3A3"/>
              </a:solidFill>
            </a:endParaRPr>
          </a:p>
          <a:p>
            <a:pPr algn="l" defTabSz="1219170">
              <a:spcBef>
                <a:spcPct val="20000"/>
              </a:spcBef>
              <a:defRPr/>
            </a:pPr>
            <a:r>
              <a:rPr lang="en-US" sz="1400" dirty="0">
                <a:solidFill>
                  <a:schemeClr val="bg1">
                    <a:lumMod val="85000"/>
                  </a:schemeClr>
                </a:solidFill>
              </a:rPr>
              <a:t>Lorem ipsum dolor sit amet, consectetur adipiscing elit, sed do eiusmod tempor incididunt ut labore et dolore magna aliqua.</a:t>
            </a:r>
            <a:endParaRPr lang="en-US" sz="1400" dirty="0">
              <a:solidFill>
                <a:schemeClr val="tx1">
                  <a:lumMod val="50000"/>
                  <a:lumOff val="50000"/>
                </a:schemeClr>
              </a:solidFill>
            </a:endParaRPr>
          </a:p>
        </p:txBody>
      </p:sp>
      <p:sp>
        <p:nvSpPr>
          <p:cNvPr id="38" name="Freeform 167"/>
          <p:cNvSpPr>
            <a:spLocks noEditPoints="1"/>
          </p:cNvSpPr>
          <p:nvPr/>
        </p:nvSpPr>
        <p:spPr bwMode="auto">
          <a:xfrm>
            <a:off x="1312816" y="5541042"/>
            <a:ext cx="331707"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chemeClr val="accent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 name="Text Placeholder 3"/>
          <p:cNvSpPr txBox="1">
            <a:spLocks/>
          </p:cNvSpPr>
          <p:nvPr/>
        </p:nvSpPr>
        <p:spPr>
          <a:xfrm>
            <a:off x="1794933" y="5359410"/>
            <a:ext cx="3759200" cy="93564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rgbClr val="FBBD00"/>
                </a:solidFill>
              </a:rPr>
              <a:t>Lorem Ipsum Dolor</a:t>
            </a:r>
            <a:endParaRPr lang="en-US" dirty="0">
              <a:solidFill>
                <a:srgbClr val="FBBD00"/>
              </a:solidFill>
            </a:endParaRPr>
          </a:p>
          <a:p>
            <a:pPr algn="l" defTabSz="1219170">
              <a:spcBef>
                <a:spcPct val="20000"/>
              </a:spcBef>
              <a:defRPr/>
            </a:pPr>
            <a:r>
              <a:rPr lang="en-US" sz="1400" dirty="0">
                <a:solidFill>
                  <a:schemeClr val="bg1">
                    <a:lumMod val="85000"/>
                  </a:schemeClr>
                </a:solidFill>
              </a:rPr>
              <a:t>Lorem ipsum dolor sit amet, consectetur adipiscing elit, sed do eiusmod tempor incididunt ut labore et dolore magna aliqua.</a:t>
            </a:r>
            <a:endParaRPr lang="en-US" sz="1400" dirty="0">
              <a:solidFill>
                <a:schemeClr val="tx1">
                  <a:lumMod val="50000"/>
                  <a:lumOff val="50000"/>
                </a:schemeClr>
              </a:solidFill>
            </a:endParaRPr>
          </a:p>
        </p:txBody>
      </p:sp>
    </p:spTree>
    <p:extLst>
      <p:ext uri="{BB962C8B-B14F-4D97-AF65-F5344CB8AC3E}">
        <p14:creationId xmlns:p14="http://schemas.microsoft.com/office/powerpoint/2010/main" val="511657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grpId="0" nodeType="afterEffect">
                                  <p:stCondLst>
                                    <p:cond delay="0"/>
                                  </p:stCondLst>
                                  <p:childTnLst>
                                    <p:set>
                                      <p:cBhvr>
                                        <p:cTn id="6" dur="1" fill="hold">
                                          <p:stCondLst>
                                            <p:cond delay="0"/>
                                          </p:stCondLst>
                                        </p:cTn>
                                        <p:tgtEl>
                                          <p:spTgt spid="31">
                                            <p:graphicEl>
                                              <a:chart seriesIdx="-3" categoryIdx="-3" bldStep="gridLegend"/>
                                            </p:graphicEl>
                                          </p:spTgt>
                                        </p:tgtEl>
                                        <p:attrNameLst>
                                          <p:attrName>style.visibility</p:attrName>
                                        </p:attrNameLst>
                                      </p:cBhvr>
                                      <p:to>
                                        <p:strVal val="visible"/>
                                      </p:to>
                                    </p:set>
                                    <p:anim calcmode="lin" valueType="num">
                                      <p:cBhvr additive="base">
                                        <p:cTn id="7" dur="500" fill="hold"/>
                                        <p:tgtEl>
                                          <p:spTgt spid="31">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31">
                                            <p:graphicEl>
                                              <a:chart seriesIdx="-3" categoryIdx="-3" bldStep="gridLegend"/>
                                            </p:graphic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accel="50000" decel="50000" fill="hold" grpId="0" nodeType="afterEffect">
                                  <p:stCondLst>
                                    <p:cond delay="0"/>
                                  </p:stCondLst>
                                  <p:childTnLst>
                                    <p:set>
                                      <p:cBhvr>
                                        <p:cTn id="11" dur="1" fill="hold">
                                          <p:stCondLst>
                                            <p:cond delay="0"/>
                                          </p:stCondLst>
                                        </p:cTn>
                                        <p:tgtEl>
                                          <p:spTgt spid="31">
                                            <p:graphicEl>
                                              <a:chart seriesIdx="-4" categoryIdx="0" bldStep="category"/>
                                            </p:graphicEl>
                                          </p:spTgt>
                                        </p:tgtEl>
                                        <p:attrNameLst>
                                          <p:attrName>style.visibility</p:attrName>
                                        </p:attrNameLst>
                                      </p:cBhvr>
                                      <p:to>
                                        <p:strVal val="visible"/>
                                      </p:to>
                                    </p:set>
                                    <p:anim calcmode="lin" valueType="num">
                                      <p:cBhvr additive="base">
                                        <p:cTn id="12" dur="500" fill="hold"/>
                                        <p:tgtEl>
                                          <p:spTgt spid="31">
                                            <p:graphicEl>
                                              <a:chart seriesIdx="-4" categoryIdx="0" bldStep="category"/>
                                            </p:graphicEl>
                                          </p:spTgt>
                                        </p:tgtEl>
                                        <p:attrNameLst>
                                          <p:attrName>ppt_x</p:attrName>
                                        </p:attrNameLst>
                                      </p:cBhvr>
                                      <p:tavLst>
                                        <p:tav tm="0">
                                          <p:val>
                                            <p:strVal val="#ppt_x"/>
                                          </p:val>
                                        </p:tav>
                                        <p:tav tm="100000">
                                          <p:val>
                                            <p:strVal val="#ppt_x"/>
                                          </p:val>
                                        </p:tav>
                                      </p:tavLst>
                                    </p:anim>
                                    <p:anim calcmode="lin" valueType="num">
                                      <p:cBhvr additive="base">
                                        <p:cTn id="13" dur="500" fill="hold"/>
                                        <p:tgtEl>
                                          <p:spTgt spid="31">
                                            <p:graphicEl>
                                              <a:chart seriesIdx="-4" categoryIdx="0" bldStep="category"/>
                                            </p:graphic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9" fill="hold" grpId="0" nodeType="afterEffect">
                                  <p:stCondLst>
                                    <p:cond delay="0"/>
                                  </p:stCondLst>
                                  <p:childTnLst>
                                    <p:set>
                                      <p:cBhvr>
                                        <p:cTn id="16" dur="1" fill="hold">
                                          <p:stCondLst>
                                            <p:cond delay="0"/>
                                          </p:stCondLst>
                                        </p:cTn>
                                        <p:tgtEl>
                                          <p:spTgt spid="32"/>
                                        </p:tgtEl>
                                        <p:attrNameLst>
                                          <p:attrName>style.visibility</p:attrName>
                                        </p:attrNameLst>
                                      </p:cBhvr>
                                      <p:to>
                                        <p:strVal val="visible"/>
                                      </p:to>
                                    </p:set>
                                    <p:anim calcmode="lin" valueType="num">
                                      <p:cBhvr additive="base">
                                        <p:cTn id="17" dur="500" fill="hold"/>
                                        <p:tgtEl>
                                          <p:spTgt spid="32"/>
                                        </p:tgtEl>
                                        <p:attrNameLst>
                                          <p:attrName>ppt_x</p:attrName>
                                        </p:attrNameLst>
                                      </p:cBhvr>
                                      <p:tavLst>
                                        <p:tav tm="0">
                                          <p:val>
                                            <p:strVal val="0-#ppt_w/2"/>
                                          </p:val>
                                        </p:tav>
                                        <p:tav tm="100000">
                                          <p:val>
                                            <p:strVal val="#ppt_x"/>
                                          </p:val>
                                        </p:tav>
                                      </p:tavLst>
                                    </p:anim>
                                    <p:anim calcmode="lin" valueType="num">
                                      <p:cBhvr additive="base">
                                        <p:cTn id="18" dur="500" fill="hold"/>
                                        <p:tgtEl>
                                          <p:spTgt spid="32"/>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wipe(left)">
                                      <p:cBhvr>
                                        <p:cTn id="22" dur="500"/>
                                        <p:tgtEl>
                                          <p:spTgt spid="33"/>
                                        </p:tgtEl>
                                      </p:cBhvr>
                                    </p:animEffect>
                                  </p:childTnLst>
                                </p:cTn>
                              </p:par>
                            </p:childTnLst>
                          </p:cTn>
                        </p:par>
                        <p:par>
                          <p:cTn id="23" fill="hold">
                            <p:stCondLst>
                              <p:cond delay="2000"/>
                            </p:stCondLst>
                            <p:childTnLst>
                              <p:par>
                                <p:cTn id="24" presetID="2" presetClass="entr" presetSubtype="4" accel="50000" decel="50000" fill="hold" grpId="0" nodeType="afterEffect">
                                  <p:stCondLst>
                                    <p:cond delay="0"/>
                                  </p:stCondLst>
                                  <p:childTnLst>
                                    <p:set>
                                      <p:cBhvr>
                                        <p:cTn id="25" dur="1" fill="hold">
                                          <p:stCondLst>
                                            <p:cond delay="0"/>
                                          </p:stCondLst>
                                        </p:cTn>
                                        <p:tgtEl>
                                          <p:spTgt spid="31">
                                            <p:graphicEl>
                                              <a:chart seriesIdx="-4" categoryIdx="1" bldStep="category"/>
                                            </p:graphicEl>
                                          </p:spTgt>
                                        </p:tgtEl>
                                        <p:attrNameLst>
                                          <p:attrName>style.visibility</p:attrName>
                                        </p:attrNameLst>
                                      </p:cBhvr>
                                      <p:to>
                                        <p:strVal val="visible"/>
                                      </p:to>
                                    </p:set>
                                    <p:anim calcmode="lin" valueType="num">
                                      <p:cBhvr additive="base">
                                        <p:cTn id="26" dur="500" fill="hold"/>
                                        <p:tgtEl>
                                          <p:spTgt spid="31">
                                            <p:graphicEl>
                                              <a:chart seriesIdx="-4" categoryIdx="1" bldStep="category"/>
                                            </p:graphicEl>
                                          </p:spTgt>
                                        </p:tgtEl>
                                        <p:attrNameLst>
                                          <p:attrName>ppt_x</p:attrName>
                                        </p:attrNameLst>
                                      </p:cBhvr>
                                      <p:tavLst>
                                        <p:tav tm="0">
                                          <p:val>
                                            <p:strVal val="#ppt_x"/>
                                          </p:val>
                                        </p:tav>
                                        <p:tav tm="100000">
                                          <p:val>
                                            <p:strVal val="#ppt_x"/>
                                          </p:val>
                                        </p:tav>
                                      </p:tavLst>
                                    </p:anim>
                                    <p:anim calcmode="lin" valueType="num">
                                      <p:cBhvr additive="base">
                                        <p:cTn id="27" dur="500" fill="hold"/>
                                        <p:tgtEl>
                                          <p:spTgt spid="31">
                                            <p:graphicEl>
                                              <a:chart seriesIdx="-4" categoryIdx="1" bldStep="category"/>
                                            </p:graphicEl>
                                          </p:spTgt>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 presetClass="entr" presetSubtype="9" fill="hold" grpId="0" nodeType="afterEffect">
                                  <p:stCondLst>
                                    <p:cond delay="0"/>
                                  </p:stCondLst>
                                  <p:childTnLst>
                                    <p:set>
                                      <p:cBhvr>
                                        <p:cTn id="30" dur="1" fill="hold">
                                          <p:stCondLst>
                                            <p:cond delay="0"/>
                                          </p:stCondLst>
                                        </p:cTn>
                                        <p:tgtEl>
                                          <p:spTgt spid="34"/>
                                        </p:tgtEl>
                                        <p:attrNameLst>
                                          <p:attrName>style.visibility</p:attrName>
                                        </p:attrNameLst>
                                      </p:cBhvr>
                                      <p:to>
                                        <p:strVal val="visible"/>
                                      </p:to>
                                    </p:set>
                                    <p:anim calcmode="lin" valueType="num">
                                      <p:cBhvr additive="base">
                                        <p:cTn id="31" dur="500" fill="hold"/>
                                        <p:tgtEl>
                                          <p:spTgt spid="34"/>
                                        </p:tgtEl>
                                        <p:attrNameLst>
                                          <p:attrName>ppt_x</p:attrName>
                                        </p:attrNameLst>
                                      </p:cBhvr>
                                      <p:tavLst>
                                        <p:tav tm="0">
                                          <p:val>
                                            <p:strVal val="0-#ppt_w/2"/>
                                          </p:val>
                                        </p:tav>
                                        <p:tav tm="100000">
                                          <p:val>
                                            <p:strVal val="#ppt_x"/>
                                          </p:val>
                                        </p:tav>
                                      </p:tavLst>
                                    </p:anim>
                                    <p:anim calcmode="lin" valueType="num">
                                      <p:cBhvr additive="base">
                                        <p:cTn id="32" dur="500" fill="hold"/>
                                        <p:tgtEl>
                                          <p:spTgt spid="34"/>
                                        </p:tgtEl>
                                        <p:attrNameLst>
                                          <p:attrName>ppt_y</p:attrName>
                                        </p:attrNameLst>
                                      </p:cBhvr>
                                      <p:tavLst>
                                        <p:tav tm="0">
                                          <p:val>
                                            <p:strVal val="0-#ppt_h/2"/>
                                          </p:val>
                                        </p:tav>
                                        <p:tav tm="100000">
                                          <p:val>
                                            <p:strVal val="#ppt_y"/>
                                          </p:val>
                                        </p:tav>
                                      </p:tavLst>
                                    </p:anim>
                                  </p:childTnLst>
                                </p:cTn>
                              </p:par>
                            </p:childTnLst>
                          </p:cTn>
                        </p:par>
                        <p:par>
                          <p:cTn id="33" fill="hold">
                            <p:stCondLst>
                              <p:cond delay="3000"/>
                            </p:stCondLst>
                            <p:childTnLst>
                              <p:par>
                                <p:cTn id="34" presetID="22" presetClass="entr" presetSubtype="8" fill="hold" grpId="0" nodeType="afterEffect">
                                  <p:stCondLst>
                                    <p:cond delay="0"/>
                                  </p:stCondLst>
                                  <p:childTnLst>
                                    <p:set>
                                      <p:cBhvr>
                                        <p:cTn id="35" dur="1" fill="hold">
                                          <p:stCondLst>
                                            <p:cond delay="0"/>
                                          </p:stCondLst>
                                        </p:cTn>
                                        <p:tgtEl>
                                          <p:spTgt spid="35"/>
                                        </p:tgtEl>
                                        <p:attrNameLst>
                                          <p:attrName>style.visibility</p:attrName>
                                        </p:attrNameLst>
                                      </p:cBhvr>
                                      <p:to>
                                        <p:strVal val="visible"/>
                                      </p:to>
                                    </p:set>
                                    <p:animEffect transition="in" filter="wipe(left)">
                                      <p:cBhvr>
                                        <p:cTn id="36" dur="500"/>
                                        <p:tgtEl>
                                          <p:spTgt spid="35"/>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childTnLst>
                                    <p:set>
                                      <p:cBhvr>
                                        <p:cTn id="39" dur="1" fill="hold">
                                          <p:stCondLst>
                                            <p:cond delay="0"/>
                                          </p:stCondLst>
                                        </p:cTn>
                                        <p:tgtEl>
                                          <p:spTgt spid="31">
                                            <p:graphicEl>
                                              <a:chart seriesIdx="-4" categoryIdx="2" bldStep="category"/>
                                            </p:graphicEl>
                                          </p:spTgt>
                                        </p:tgtEl>
                                        <p:attrNameLst>
                                          <p:attrName>style.visibility</p:attrName>
                                        </p:attrNameLst>
                                      </p:cBhvr>
                                      <p:to>
                                        <p:strVal val="visible"/>
                                      </p:to>
                                    </p:set>
                                    <p:anim calcmode="lin" valueType="num">
                                      <p:cBhvr additive="base">
                                        <p:cTn id="40" dur="500" fill="hold"/>
                                        <p:tgtEl>
                                          <p:spTgt spid="31">
                                            <p:graphicEl>
                                              <a:chart seriesIdx="-4" categoryIdx="2" bldStep="category"/>
                                            </p:graphicEl>
                                          </p:spTgt>
                                        </p:tgtEl>
                                        <p:attrNameLst>
                                          <p:attrName>ppt_x</p:attrName>
                                        </p:attrNameLst>
                                      </p:cBhvr>
                                      <p:tavLst>
                                        <p:tav tm="0">
                                          <p:val>
                                            <p:strVal val="#ppt_x"/>
                                          </p:val>
                                        </p:tav>
                                        <p:tav tm="100000">
                                          <p:val>
                                            <p:strVal val="#ppt_x"/>
                                          </p:val>
                                        </p:tav>
                                      </p:tavLst>
                                    </p:anim>
                                    <p:anim calcmode="lin" valueType="num">
                                      <p:cBhvr additive="base">
                                        <p:cTn id="41" dur="500" fill="hold"/>
                                        <p:tgtEl>
                                          <p:spTgt spid="31">
                                            <p:graphicEl>
                                              <a:chart seriesIdx="-4" categoryIdx="2" bldStep="category"/>
                                            </p:graphic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 presetClass="entr" presetSubtype="9" fill="hold" grpId="0" nodeType="afterEffect">
                                  <p:stCondLst>
                                    <p:cond delay="0"/>
                                  </p:stCondLst>
                                  <p:childTnLst>
                                    <p:set>
                                      <p:cBhvr>
                                        <p:cTn id="44" dur="1" fill="hold">
                                          <p:stCondLst>
                                            <p:cond delay="0"/>
                                          </p:stCondLst>
                                        </p:cTn>
                                        <p:tgtEl>
                                          <p:spTgt spid="36"/>
                                        </p:tgtEl>
                                        <p:attrNameLst>
                                          <p:attrName>style.visibility</p:attrName>
                                        </p:attrNameLst>
                                      </p:cBhvr>
                                      <p:to>
                                        <p:strVal val="visible"/>
                                      </p:to>
                                    </p:set>
                                    <p:anim calcmode="lin" valueType="num">
                                      <p:cBhvr additive="base">
                                        <p:cTn id="45" dur="500" fill="hold"/>
                                        <p:tgtEl>
                                          <p:spTgt spid="36"/>
                                        </p:tgtEl>
                                        <p:attrNameLst>
                                          <p:attrName>ppt_x</p:attrName>
                                        </p:attrNameLst>
                                      </p:cBhvr>
                                      <p:tavLst>
                                        <p:tav tm="0">
                                          <p:val>
                                            <p:strVal val="0-#ppt_w/2"/>
                                          </p:val>
                                        </p:tav>
                                        <p:tav tm="100000">
                                          <p:val>
                                            <p:strVal val="#ppt_x"/>
                                          </p:val>
                                        </p:tav>
                                      </p:tavLst>
                                    </p:anim>
                                    <p:anim calcmode="lin" valueType="num">
                                      <p:cBhvr additive="base">
                                        <p:cTn id="46" dur="500" fill="hold"/>
                                        <p:tgtEl>
                                          <p:spTgt spid="36"/>
                                        </p:tgtEl>
                                        <p:attrNameLst>
                                          <p:attrName>ppt_y</p:attrName>
                                        </p:attrNameLst>
                                      </p:cBhvr>
                                      <p:tavLst>
                                        <p:tav tm="0">
                                          <p:val>
                                            <p:strVal val="0-#ppt_h/2"/>
                                          </p:val>
                                        </p:tav>
                                        <p:tav tm="100000">
                                          <p:val>
                                            <p:strVal val="#ppt_y"/>
                                          </p:val>
                                        </p:tav>
                                      </p:tavLst>
                                    </p:anim>
                                  </p:childTnLst>
                                </p:cTn>
                              </p:par>
                            </p:childTnLst>
                          </p:cTn>
                        </p:par>
                        <p:par>
                          <p:cTn id="47" fill="hold">
                            <p:stCondLst>
                              <p:cond delay="4500"/>
                            </p:stCondLst>
                            <p:childTnLst>
                              <p:par>
                                <p:cTn id="48" presetID="22" presetClass="entr" presetSubtype="8" fill="hold" grpId="0" nodeType="afterEffect">
                                  <p:stCondLst>
                                    <p:cond delay="0"/>
                                  </p:stCondLst>
                                  <p:childTnLst>
                                    <p:set>
                                      <p:cBhvr>
                                        <p:cTn id="49" dur="1" fill="hold">
                                          <p:stCondLst>
                                            <p:cond delay="0"/>
                                          </p:stCondLst>
                                        </p:cTn>
                                        <p:tgtEl>
                                          <p:spTgt spid="37"/>
                                        </p:tgtEl>
                                        <p:attrNameLst>
                                          <p:attrName>style.visibility</p:attrName>
                                        </p:attrNameLst>
                                      </p:cBhvr>
                                      <p:to>
                                        <p:strVal val="visible"/>
                                      </p:to>
                                    </p:set>
                                    <p:animEffect transition="in" filter="wipe(left)">
                                      <p:cBhvr>
                                        <p:cTn id="50" dur="500"/>
                                        <p:tgtEl>
                                          <p:spTgt spid="37"/>
                                        </p:tgtEl>
                                      </p:cBhvr>
                                    </p:animEffect>
                                  </p:childTnLst>
                                </p:cTn>
                              </p:par>
                            </p:childTnLst>
                          </p:cTn>
                        </p:par>
                        <p:par>
                          <p:cTn id="51" fill="hold">
                            <p:stCondLst>
                              <p:cond delay="5000"/>
                            </p:stCondLst>
                            <p:childTnLst>
                              <p:par>
                                <p:cTn id="52" presetID="2" presetClass="entr" presetSubtype="4" accel="50000" decel="50000" fill="hold" grpId="0" nodeType="afterEffect">
                                  <p:stCondLst>
                                    <p:cond delay="0"/>
                                  </p:stCondLst>
                                  <p:childTnLst>
                                    <p:set>
                                      <p:cBhvr>
                                        <p:cTn id="53" dur="1" fill="hold">
                                          <p:stCondLst>
                                            <p:cond delay="0"/>
                                          </p:stCondLst>
                                        </p:cTn>
                                        <p:tgtEl>
                                          <p:spTgt spid="31">
                                            <p:graphicEl>
                                              <a:chart seriesIdx="-4" categoryIdx="3" bldStep="category"/>
                                            </p:graphicEl>
                                          </p:spTgt>
                                        </p:tgtEl>
                                        <p:attrNameLst>
                                          <p:attrName>style.visibility</p:attrName>
                                        </p:attrNameLst>
                                      </p:cBhvr>
                                      <p:to>
                                        <p:strVal val="visible"/>
                                      </p:to>
                                    </p:set>
                                    <p:anim calcmode="lin" valueType="num">
                                      <p:cBhvr additive="base">
                                        <p:cTn id="54" dur="500" fill="hold"/>
                                        <p:tgtEl>
                                          <p:spTgt spid="31">
                                            <p:graphicEl>
                                              <a:chart seriesIdx="-4" categoryIdx="3" bldStep="category"/>
                                            </p:graphicEl>
                                          </p:spTgt>
                                        </p:tgtEl>
                                        <p:attrNameLst>
                                          <p:attrName>ppt_x</p:attrName>
                                        </p:attrNameLst>
                                      </p:cBhvr>
                                      <p:tavLst>
                                        <p:tav tm="0">
                                          <p:val>
                                            <p:strVal val="#ppt_x"/>
                                          </p:val>
                                        </p:tav>
                                        <p:tav tm="100000">
                                          <p:val>
                                            <p:strVal val="#ppt_x"/>
                                          </p:val>
                                        </p:tav>
                                      </p:tavLst>
                                    </p:anim>
                                    <p:anim calcmode="lin" valueType="num">
                                      <p:cBhvr additive="base">
                                        <p:cTn id="55" dur="500" fill="hold"/>
                                        <p:tgtEl>
                                          <p:spTgt spid="31">
                                            <p:graphicEl>
                                              <a:chart seriesIdx="-4" categoryIdx="3" bldStep="category"/>
                                            </p:graphicEl>
                                          </p:spTgt>
                                        </p:tgtEl>
                                        <p:attrNameLst>
                                          <p:attrName>ppt_y</p:attrName>
                                        </p:attrNameLst>
                                      </p:cBhvr>
                                      <p:tavLst>
                                        <p:tav tm="0">
                                          <p:val>
                                            <p:strVal val="1+#ppt_h/2"/>
                                          </p:val>
                                        </p:tav>
                                        <p:tav tm="100000">
                                          <p:val>
                                            <p:strVal val="#ppt_y"/>
                                          </p:val>
                                        </p:tav>
                                      </p:tavLst>
                                    </p:anim>
                                  </p:childTnLst>
                                </p:cTn>
                              </p:par>
                            </p:childTnLst>
                          </p:cTn>
                        </p:par>
                        <p:par>
                          <p:cTn id="56" fill="hold">
                            <p:stCondLst>
                              <p:cond delay="5500"/>
                            </p:stCondLst>
                            <p:childTnLst>
                              <p:par>
                                <p:cTn id="57" presetID="2" presetClass="entr" presetSubtype="9" fill="hold" grpId="0" nodeType="afterEffect">
                                  <p:stCondLst>
                                    <p:cond delay="0"/>
                                  </p:stCondLst>
                                  <p:childTnLst>
                                    <p:set>
                                      <p:cBhvr>
                                        <p:cTn id="58" dur="1" fill="hold">
                                          <p:stCondLst>
                                            <p:cond delay="0"/>
                                          </p:stCondLst>
                                        </p:cTn>
                                        <p:tgtEl>
                                          <p:spTgt spid="38"/>
                                        </p:tgtEl>
                                        <p:attrNameLst>
                                          <p:attrName>style.visibility</p:attrName>
                                        </p:attrNameLst>
                                      </p:cBhvr>
                                      <p:to>
                                        <p:strVal val="visible"/>
                                      </p:to>
                                    </p:set>
                                    <p:anim calcmode="lin" valueType="num">
                                      <p:cBhvr additive="base">
                                        <p:cTn id="59" dur="500" fill="hold"/>
                                        <p:tgtEl>
                                          <p:spTgt spid="38"/>
                                        </p:tgtEl>
                                        <p:attrNameLst>
                                          <p:attrName>ppt_x</p:attrName>
                                        </p:attrNameLst>
                                      </p:cBhvr>
                                      <p:tavLst>
                                        <p:tav tm="0">
                                          <p:val>
                                            <p:strVal val="0-#ppt_w/2"/>
                                          </p:val>
                                        </p:tav>
                                        <p:tav tm="100000">
                                          <p:val>
                                            <p:strVal val="#ppt_x"/>
                                          </p:val>
                                        </p:tav>
                                      </p:tavLst>
                                    </p:anim>
                                    <p:anim calcmode="lin" valueType="num">
                                      <p:cBhvr additive="base">
                                        <p:cTn id="60" dur="500" fill="hold"/>
                                        <p:tgtEl>
                                          <p:spTgt spid="38"/>
                                        </p:tgtEl>
                                        <p:attrNameLst>
                                          <p:attrName>ppt_y</p:attrName>
                                        </p:attrNameLst>
                                      </p:cBhvr>
                                      <p:tavLst>
                                        <p:tav tm="0">
                                          <p:val>
                                            <p:strVal val="0-#ppt_h/2"/>
                                          </p:val>
                                        </p:tav>
                                        <p:tav tm="100000">
                                          <p:val>
                                            <p:strVal val="#ppt_y"/>
                                          </p:val>
                                        </p:tav>
                                      </p:tavLst>
                                    </p:anim>
                                  </p:childTnLst>
                                </p:cTn>
                              </p:par>
                            </p:childTnLst>
                          </p:cTn>
                        </p:par>
                        <p:par>
                          <p:cTn id="61" fill="hold">
                            <p:stCondLst>
                              <p:cond delay="6000"/>
                            </p:stCondLst>
                            <p:childTnLst>
                              <p:par>
                                <p:cTn id="62" presetID="22" presetClass="entr" presetSubtype="8" fill="hold" grpId="0" nodeType="afterEffect">
                                  <p:stCondLst>
                                    <p:cond delay="0"/>
                                  </p:stCondLst>
                                  <p:childTnLst>
                                    <p:set>
                                      <p:cBhvr>
                                        <p:cTn id="63" dur="1" fill="hold">
                                          <p:stCondLst>
                                            <p:cond delay="0"/>
                                          </p:stCondLst>
                                        </p:cTn>
                                        <p:tgtEl>
                                          <p:spTgt spid="39"/>
                                        </p:tgtEl>
                                        <p:attrNameLst>
                                          <p:attrName>style.visibility</p:attrName>
                                        </p:attrNameLst>
                                      </p:cBhvr>
                                      <p:to>
                                        <p:strVal val="visible"/>
                                      </p:to>
                                    </p:set>
                                    <p:animEffect transition="in" filter="wipe(left)">
                                      <p:cBhvr>
                                        <p:cTn id="64"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1" grpId="0" uiExpand="1">
        <p:bldSub>
          <a:bldChart bld="category"/>
        </p:bldSub>
      </p:bldGraphic>
      <p:bldP spid="32" grpId="0" animBg="1"/>
      <p:bldP spid="33" grpId="0"/>
      <p:bldP spid="34" grpId="0" animBg="1"/>
      <p:bldP spid="35" grpId="0"/>
      <p:bldP spid="36" grpId="0" animBg="1"/>
      <p:bldP spid="37" grpId="0"/>
      <p:bldP spid="38" grpId="0" animBg="1"/>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2787</TotalTime>
  <Words>1236</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541</cp:revision>
  <dcterms:created xsi:type="dcterms:W3CDTF">2015-12-31T02:20:12Z</dcterms:created>
  <dcterms:modified xsi:type="dcterms:W3CDTF">2016-09-16T15:36:04Z</dcterms:modified>
</cp:coreProperties>
</file>