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4" d="100"/>
          <a:sy n="104" d="100"/>
        </p:scale>
        <p:origin x="228" y="114"/>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solidFill>
                  <a:schemeClr val="bg1"/>
                </a:solidFill>
              </a:rPr>
              <a:t>LOREM 01</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Sales</c:v>
                </c:pt>
              </c:strCache>
            </c:strRef>
          </c:tx>
          <c:dPt>
            <c:idx val="0"/>
            <c:bubble3D val="0"/>
            <c:spPr>
              <a:solidFill>
                <a:srgbClr val="EF3425"/>
              </a:solidFill>
              <a:ln w="19050">
                <a:solidFill>
                  <a:schemeClr val="lt1"/>
                </a:solidFill>
              </a:ln>
              <a:effectLst/>
            </c:spPr>
            <c:extLst>
              <c:ext xmlns:c16="http://schemas.microsoft.com/office/drawing/2014/chart" uri="{C3380CC4-5D6E-409C-BE32-E72D297353CC}">
                <c16:uniqueId val="{00000001-A9AA-4921-B952-46431AC8110A}"/>
              </c:ext>
            </c:extLst>
          </c:dPt>
          <c:dPt>
            <c:idx val="1"/>
            <c:bubble3D val="0"/>
            <c:spPr>
              <a:solidFill>
                <a:srgbClr val="8397B1"/>
              </a:solidFill>
              <a:ln w="19050">
                <a:solidFill>
                  <a:schemeClr val="lt1"/>
                </a:solidFill>
              </a:ln>
              <a:effectLst/>
            </c:spPr>
            <c:extLst>
              <c:ext xmlns:c16="http://schemas.microsoft.com/office/drawing/2014/chart" uri="{C3380CC4-5D6E-409C-BE32-E72D297353CC}">
                <c16:uniqueId val="{00000003-A9AA-4921-B952-46431AC8110A}"/>
              </c:ext>
            </c:extLst>
          </c:dPt>
          <c:dPt>
            <c:idx val="2"/>
            <c:bubble3D val="0"/>
            <c:spPr>
              <a:solidFill>
                <a:srgbClr val="44546B"/>
              </a:solidFill>
              <a:ln w="19050">
                <a:solidFill>
                  <a:schemeClr val="lt1"/>
                </a:solidFill>
              </a:ln>
              <a:effectLst/>
            </c:spPr>
            <c:extLst>
              <c:ext xmlns:c16="http://schemas.microsoft.com/office/drawing/2014/chart" uri="{C3380CC4-5D6E-409C-BE32-E72D297353CC}">
                <c16:uniqueId val="{00000005-A9AA-4921-B952-46431AC8110A}"/>
              </c:ext>
            </c:extLst>
          </c:dPt>
          <c:cat>
            <c:strRef>
              <c:f>Sheet1!$A$2:$A$4</c:f>
              <c:strCache>
                <c:ptCount val="3"/>
                <c:pt idx="0">
                  <c:v>JAN</c:v>
                </c:pt>
                <c:pt idx="1">
                  <c:v>FEB</c:v>
                </c:pt>
                <c:pt idx="2">
                  <c:v>MARCH</c:v>
                </c:pt>
              </c:strCache>
            </c:strRef>
          </c:cat>
          <c:val>
            <c:numRef>
              <c:f>Sheet1!$B$2:$B$4</c:f>
              <c:numCache>
                <c:formatCode>General</c:formatCode>
                <c:ptCount val="3"/>
                <c:pt idx="0">
                  <c:v>8.1999999999999993</c:v>
                </c:pt>
                <c:pt idx="1">
                  <c:v>3.2</c:v>
                </c:pt>
                <c:pt idx="2">
                  <c:v>1.4</c:v>
                </c:pt>
              </c:numCache>
            </c:numRef>
          </c:val>
          <c:extLst>
            <c:ext xmlns:c16="http://schemas.microsoft.com/office/drawing/2014/chart" uri="{C3380CC4-5D6E-409C-BE32-E72D297353CC}">
              <c16:uniqueId val="{00000000-C41E-42AB-8B35-E241F96C1626}"/>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solidFill>
                  <a:schemeClr val="bg1"/>
                </a:solidFill>
              </a:rPr>
              <a:t>LOREM 02</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LOREM 02</c:v>
                </c:pt>
              </c:strCache>
            </c:strRef>
          </c:tx>
          <c:dPt>
            <c:idx val="0"/>
            <c:bubble3D val="0"/>
            <c:spPr>
              <a:solidFill>
                <a:srgbClr val="EF3425"/>
              </a:solidFill>
              <a:ln w="19050">
                <a:solidFill>
                  <a:schemeClr val="lt1"/>
                </a:solidFill>
              </a:ln>
              <a:effectLst/>
            </c:spPr>
            <c:extLst>
              <c:ext xmlns:c16="http://schemas.microsoft.com/office/drawing/2014/chart" uri="{C3380CC4-5D6E-409C-BE32-E72D297353CC}">
                <c16:uniqueId val="{00000001-669D-4C9B-BC52-271F315BC3B3}"/>
              </c:ext>
            </c:extLst>
          </c:dPt>
          <c:dPt>
            <c:idx val="1"/>
            <c:bubble3D val="0"/>
            <c:spPr>
              <a:solidFill>
                <a:srgbClr val="8397B1"/>
              </a:solidFill>
              <a:ln w="19050">
                <a:solidFill>
                  <a:schemeClr val="lt1"/>
                </a:solidFill>
              </a:ln>
              <a:effectLst/>
            </c:spPr>
            <c:extLst>
              <c:ext xmlns:c16="http://schemas.microsoft.com/office/drawing/2014/chart" uri="{C3380CC4-5D6E-409C-BE32-E72D297353CC}">
                <c16:uniqueId val="{00000003-669D-4C9B-BC52-271F315BC3B3}"/>
              </c:ext>
            </c:extLst>
          </c:dPt>
          <c:dPt>
            <c:idx val="2"/>
            <c:bubble3D val="0"/>
            <c:spPr>
              <a:solidFill>
                <a:srgbClr val="44546B"/>
              </a:solidFill>
              <a:ln w="19050">
                <a:solidFill>
                  <a:schemeClr val="lt1"/>
                </a:solidFill>
              </a:ln>
              <a:effectLst/>
            </c:spPr>
            <c:extLst>
              <c:ext xmlns:c16="http://schemas.microsoft.com/office/drawing/2014/chart" uri="{C3380CC4-5D6E-409C-BE32-E72D297353CC}">
                <c16:uniqueId val="{00000005-669D-4C9B-BC52-271F315BC3B3}"/>
              </c:ext>
            </c:extLst>
          </c:dPt>
          <c:cat>
            <c:strRef>
              <c:f>Sheet1!$A$2:$A$4</c:f>
              <c:strCache>
                <c:ptCount val="3"/>
                <c:pt idx="0">
                  <c:v>APRIL</c:v>
                </c:pt>
                <c:pt idx="1">
                  <c:v>MAY</c:v>
                </c:pt>
                <c:pt idx="2">
                  <c:v>JUNE</c:v>
                </c:pt>
              </c:strCache>
            </c:strRef>
          </c:cat>
          <c:val>
            <c:numRef>
              <c:f>Sheet1!$B$2:$B$4</c:f>
              <c:numCache>
                <c:formatCode>General</c:formatCode>
                <c:ptCount val="3"/>
                <c:pt idx="0">
                  <c:v>2.2000000000000002</c:v>
                </c:pt>
                <c:pt idx="1">
                  <c:v>7.1</c:v>
                </c:pt>
                <c:pt idx="2">
                  <c:v>3.4</c:v>
                </c:pt>
              </c:numCache>
            </c:numRef>
          </c:val>
          <c:extLst>
            <c:ext xmlns:c16="http://schemas.microsoft.com/office/drawing/2014/chart" uri="{C3380CC4-5D6E-409C-BE32-E72D297353CC}">
              <c16:uniqueId val="{00000006-669D-4C9B-BC52-271F315BC3B3}"/>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solidFill>
                  <a:schemeClr val="bg1"/>
                </a:solidFill>
              </a:rPr>
              <a:t>LOREM 03</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LOREM 03</c:v>
                </c:pt>
              </c:strCache>
            </c:strRef>
          </c:tx>
          <c:dPt>
            <c:idx val="0"/>
            <c:bubble3D val="0"/>
            <c:spPr>
              <a:solidFill>
                <a:srgbClr val="8397B1"/>
              </a:solidFill>
              <a:ln w="19050">
                <a:solidFill>
                  <a:schemeClr val="lt1"/>
                </a:solidFill>
              </a:ln>
              <a:effectLst/>
            </c:spPr>
            <c:extLst>
              <c:ext xmlns:c16="http://schemas.microsoft.com/office/drawing/2014/chart" uri="{C3380CC4-5D6E-409C-BE32-E72D297353CC}">
                <c16:uniqueId val="{00000001-CBDE-4199-9710-EAB78A842EF8}"/>
              </c:ext>
            </c:extLst>
          </c:dPt>
          <c:dPt>
            <c:idx val="1"/>
            <c:bubble3D val="0"/>
            <c:spPr>
              <a:solidFill>
                <a:srgbClr val="44546B"/>
              </a:solidFill>
              <a:ln w="19050">
                <a:solidFill>
                  <a:schemeClr val="lt1"/>
                </a:solidFill>
              </a:ln>
              <a:effectLst/>
            </c:spPr>
            <c:extLst>
              <c:ext xmlns:c16="http://schemas.microsoft.com/office/drawing/2014/chart" uri="{C3380CC4-5D6E-409C-BE32-E72D297353CC}">
                <c16:uniqueId val="{00000003-CBDE-4199-9710-EAB78A842EF8}"/>
              </c:ext>
            </c:extLst>
          </c:dPt>
          <c:dPt>
            <c:idx val="2"/>
            <c:bubble3D val="0"/>
            <c:spPr>
              <a:solidFill>
                <a:srgbClr val="EF3425"/>
              </a:solidFill>
              <a:ln w="19050">
                <a:solidFill>
                  <a:schemeClr val="lt1"/>
                </a:solidFill>
              </a:ln>
              <a:effectLst/>
            </c:spPr>
            <c:extLst>
              <c:ext xmlns:c16="http://schemas.microsoft.com/office/drawing/2014/chart" uri="{C3380CC4-5D6E-409C-BE32-E72D297353CC}">
                <c16:uniqueId val="{00000005-CBDE-4199-9710-EAB78A842EF8}"/>
              </c:ext>
            </c:extLst>
          </c:dPt>
          <c:cat>
            <c:strRef>
              <c:f>Sheet1!$A$2:$A$4</c:f>
              <c:strCache>
                <c:ptCount val="3"/>
                <c:pt idx="0">
                  <c:v>JULY</c:v>
                </c:pt>
                <c:pt idx="1">
                  <c:v>AUG</c:v>
                </c:pt>
                <c:pt idx="2">
                  <c:v>SEPT</c:v>
                </c:pt>
              </c:strCache>
            </c:strRef>
          </c:cat>
          <c:val>
            <c:numRef>
              <c:f>Sheet1!$B$2:$B$4</c:f>
              <c:numCache>
                <c:formatCode>General</c:formatCode>
                <c:ptCount val="3"/>
                <c:pt idx="0">
                  <c:v>5.0999999999999996</c:v>
                </c:pt>
                <c:pt idx="1">
                  <c:v>6.2</c:v>
                </c:pt>
                <c:pt idx="2">
                  <c:v>3.5</c:v>
                </c:pt>
              </c:numCache>
            </c:numRef>
          </c:val>
          <c:extLst>
            <c:ext xmlns:c16="http://schemas.microsoft.com/office/drawing/2014/chart" uri="{C3380CC4-5D6E-409C-BE32-E72D297353CC}">
              <c16:uniqueId val="{00000006-CBDE-4199-9710-EAB78A842EF8}"/>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10/29/2016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9">
    <p:spTree>
      <p:nvGrpSpPr>
        <p:cNvPr id="1" name=""/>
        <p:cNvGrpSpPr/>
        <p:nvPr/>
      </p:nvGrpSpPr>
      <p:grpSpPr>
        <a:xfrm>
          <a:off x="0" y="0"/>
          <a:ext cx="0" cy="0"/>
          <a:chOff x="0" y="0"/>
          <a:chExt cx="0" cy="0"/>
        </a:xfrm>
      </p:grpSpPr>
      <p:sp>
        <p:nvSpPr>
          <p:cNvPr id="5" name="Номер слайда 4"/>
          <p:cNvSpPr>
            <a:spLocks noGrp="1"/>
          </p:cNvSpPr>
          <p:nvPr>
            <p:ph type="sldNum" sz="quarter" idx="12"/>
          </p:nvPr>
        </p:nvSpPr>
        <p:spPr>
          <a:xfrm>
            <a:off x="10802814" y="6286012"/>
            <a:ext cx="550985" cy="365125"/>
          </a:xfrm>
          <a:prstGeom prst="rect">
            <a:avLst/>
          </a:prstGeom>
        </p:spPr>
        <p:txBody>
          <a:bodyPr/>
          <a:lstStyle/>
          <a:p>
            <a:fld id="{C73A5C34-6B76-4AF1-BC39-A0EE85CE817B}" type="slidenum">
              <a:rPr lang="ru-RU" smtClean="0"/>
              <a:t>‹#›</a:t>
            </a:fld>
            <a:endParaRPr lang="ru-RU"/>
          </a:p>
        </p:txBody>
      </p:sp>
      <p:sp>
        <p:nvSpPr>
          <p:cNvPr id="4" name="Заголовок 1"/>
          <p:cNvSpPr>
            <a:spLocks noGrp="1"/>
          </p:cNvSpPr>
          <p:nvPr>
            <p:ph type="title"/>
          </p:nvPr>
        </p:nvSpPr>
        <p:spPr>
          <a:xfrm>
            <a:off x="1193970" y="500568"/>
            <a:ext cx="6823315" cy="545615"/>
          </a:xfrm>
          <a:prstGeom prst="rect">
            <a:avLst/>
          </a:prstGeom>
        </p:spPr>
        <p:txBody>
          <a:bodyPr vert="horz" lIns="91440" tIns="45720" rIns="91440" bIns="45720" rtlCol="0" anchor="ctr">
            <a:normAutofit/>
          </a:bodyPr>
          <a:lstStyle/>
          <a:p>
            <a:r>
              <a:rPr lang="ru-RU" dirty="0"/>
              <a:t>Образец заголовка</a:t>
            </a:r>
          </a:p>
        </p:txBody>
      </p:sp>
    </p:spTree>
    <p:extLst>
      <p:ext uri="{BB962C8B-B14F-4D97-AF65-F5344CB8AC3E}">
        <p14:creationId xmlns:p14="http://schemas.microsoft.com/office/powerpoint/2010/main" val="30586421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10/29/2016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10/29/2016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10/29/2016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10/29/2016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4"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13.xml"/><Relationship Id="rId6" Type="http://schemas.openxmlformats.org/officeDocument/2006/relationships/image" Target="../media/image1.png"/><Relationship Id="rId5" Type="http://schemas.openxmlformats.org/officeDocument/2006/relationships/hyperlink" Target="http://powerpoint.sage-fox.com/" TargetMode="External"/><Relationship Id="rId4" Type="http://schemas.openxmlformats.org/officeDocument/2006/relationships/chart" Target="../charts/chart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9" name="Group 68"/>
          <p:cNvGrpSpPr/>
          <p:nvPr/>
        </p:nvGrpSpPr>
        <p:grpSpPr>
          <a:xfrm>
            <a:off x="3341511" y="258228"/>
            <a:ext cx="5508978" cy="954108"/>
            <a:chOff x="3341511" y="258228"/>
            <a:chExt cx="5508978" cy="954108"/>
          </a:xfrm>
        </p:grpSpPr>
        <p:sp>
          <p:nvSpPr>
            <p:cNvPr id="70" name="TextBox 69"/>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71" name="TextBox 70"/>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grpSp>
        <p:nvGrpSpPr>
          <p:cNvPr id="72" name="Group 71"/>
          <p:cNvGrpSpPr/>
          <p:nvPr/>
        </p:nvGrpSpPr>
        <p:grpSpPr>
          <a:xfrm>
            <a:off x="1515532" y="4559576"/>
            <a:ext cx="2286000" cy="2016248"/>
            <a:chOff x="1879600" y="3087314"/>
            <a:chExt cx="4564985" cy="1693546"/>
          </a:xfrm>
        </p:grpSpPr>
        <p:sp>
          <p:nvSpPr>
            <p:cNvPr id="73" name="Text Box 10"/>
            <p:cNvSpPr txBox="1">
              <a:spLocks noChangeArrowheads="1"/>
            </p:cNvSpPr>
            <p:nvPr/>
          </p:nvSpPr>
          <p:spPr bwMode="auto">
            <a:xfrm>
              <a:off x="1879600" y="3462426"/>
              <a:ext cx="4564985" cy="1318434"/>
            </a:xfrm>
            <a:prstGeom prst="rect">
              <a:avLst/>
            </a:prstGeom>
            <a:noFill/>
            <a:ln w="9525">
              <a:noFill/>
              <a:miter lim="800000"/>
              <a:headEnd/>
              <a:tailEnd/>
            </a:ln>
          </p:spPr>
          <p:txBody>
            <a:bodyPr wrap="square" lIns="60960" tIns="30480" rIns="60960" bIns="30480">
              <a:spAutoFit/>
            </a:bodyPr>
            <a:lstStyle/>
            <a:p>
              <a:pPr algn="ctr"/>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74" name="Rectangle 73"/>
            <p:cNvSpPr/>
            <p:nvPr/>
          </p:nvSpPr>
          <p:spPr>
            <a:xfrm>
              <a:off x="2338730" y="3087314"/>
              <a:ext cx="3609278" cy="309968"/>
            </a:xfrm>
            <a:prstGeom prst="rect">
              <a:avLst/>
            </a:prstGeom>
            <a:solidFill>
              <a:srgbClr val="EF3425"/>
            </a:solidFill>
            <a:ln w="6350">
              <a:solidFill>
                <a:schemeClr val="bg1"/>
              </a:solidFill>
            </a:ln>
            <a:effectLst>
              <a:outerShdw blurRad="50800" dist="38100" dir="2700000" algn="tl" rotWithShape="0">
                <a:prstClr val="black">
                  <a:alpha val="40000"/>
                </a:prstClr>
              </a:outerShdw>
            </a:effectLst>
          </p:spPr>
          <p:txBody>
            <a:bodyPr wrap="square" anchor="ctr" anchorCtr="1">
              <a:spAutoFit/>
            </a:bodyPr>
            <a:lstStyle/>
            <a:p>
              <a:pPr algn="ctr" defTabSz="1450940"/>
              <a:r>
                <a:rPr lang="en-US" b="1" dirty="0">
                  <a:solidFill>
                    <a:schemeClr val="bg1"/>
                  </a:solidFill>
                  <a:latin typeface="Candara" panose="020E0502030303020204" pitchFamily="34" charset="0"/>
                  <a:ea typeface="Open Sans" pitchFamily="34" charset="0"/>
                  <a:cs typeface="Open Sans" pitchFamily="34" charset="0"/>
                </a:rPr>
                <a:t>Lorem Ipsum</a:t>
              </a:r>
            </a:p>
          </p:txBody>
        </p:sp>
      </p:grpSp>
      <p:graphicFrame>
        <p:nvGraphicFramePr>
          <p:cNvPr id="20" name="Chart 19"/>
          <p:cNvGraphicFramePr/>
          <p:nvPr/>
        </p:nvGraphicFramePr>
        <p:xfrm>
          <a:off x="1286932" y="1612445"/>
          <a:ext cx="2743200" cy="2743200"/>
        </p:xfrm>
        <a:graphic>
          <a:graphicData uri="http://schemas.openxmlformats.org/drawingml/2006/chart">
            <c:chart xmlns:c="http://schemas.openxmlformats.org/drawingml/2006/chart" xmlns:r="http://schemas.openxmlformats.org/officeDocument/2006/relationships" r:id="rId2"/>
          </a:graphicData>
        </a:graphic>
      </p:graphicFrame>
      <p:grpSp>
        <p:nvGrpSpPr>
          <p:cNvPr id="81" name="Group 80"/>
          <p:cNvGrpSpPr/>
          <p:nvPr/>
        </p:nvGrpSpPr>
        <p:grpSpPr>
          <a:xfrm>
            <a:off x="4957043" y="4559576"/>
            <a:ext cx="2286000" cy="2016248"/>
            <a:chOff x="1879600" y="3087314"/>
            <a:chExt cx="4564985" cy="1693546"/>
          </a:xfrm>
        </p:grpSpPr>
        <p:sp>
          <p:nvSpPr>
            <p:cNvPr id="82" name="Text Box 10"/>
            <p:cNvSpPr txBox="1">
              <a:spLocks noChangeArrowheads="1"/>
            </p:cNvSpPr>
            <p:nvPr/>
          </p:nvSpPr>
          <p:spPr bwMode="auto">
            <a:xfrm>
              <a:off x="1879600" y="3462426"/>
              <a:ext cx="4564985" cy="1318434"/>
            </a:xfrm>
            <a:prstGeom prst="rect">
              <a:avLst/>
            </a:prstGeom>
            <a:noFill/>
            <a:ln w="9525">
              <a:noFill/>
              <a:miter lim="800000"/>
              <a:headEnd/>
              <a:tailEnd/>
            </a:ln>
          </p:spPr>
          <p:txBody>
            <a:bodyPr wrap="square" lIns="60960" tIns="30480" rIns="60960" bIns="30480">
              <a:spAutoFit/>
            </a:bodyPr>
            <a:lstStyle/>
            <a:p>
              <a:pPr algn="ctr"/>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83" name="Rectangle 82"/>
            <p:cNvSpPr/>
            <p:nvPr/>
          </p:nvSpPr>
          <p:spPr>
            <a:xfrm>
              <a:off x="2338730" y="3087314"/>
              <a:ext cx="3609278" cy="309968"/>
            </a:xfrm>
            <a:prstGeom prst="rect">
              <a:avLst/>
            </a:prstGeom>
            <a:solidFill>
              <a:srgbClr val="8397B1"/>
            </a:solidFill>
            <a:ln w="6350">
              <a:solidFill>
                <a:schemeClr val="bg1"/>
              </a:solidFill>
            </a:ln>
            <a:effectLst>
              <a:outerShdw blurRad="50800" dist="38100" dir="2700000" algn="tl" rotWithShape="0">
                <a:prstClr val="black">
                  <a:alpha val="40000"/>
                </a:prstClr>
              </a:outerShdw>
            </a:effectLst>
          </p:spPr>
          <p:txBody>
            <a:bodyPr wrap="square" anchor="ctr" anchorCtr="1">
              <a:spAutoFit/>
            </a:bodyPr>
            <a:lstStyle/>
            <a:p>
              <a:pPr algn="ctr" defTabSz="1450940"/>
              <a:r>
                <a:rPr lang="en-US" b="1" dirty="0">
                  <a:solidFill>
                    <a:schemeClr val="bg1"/>
                  </a:solidFill>
                  <a:latin typeface="Candara" panose="020E0502030303020204" pitchFamily="34" charset="0"/>
                  <a:ea typeface="Open Sans" pitchFamily="34" charset="0"/>
                  <a:cs typeface="Open Sans" pitchFamily="34" charset="0"/>
                </a:rPr>
                <a:t>Lorem Ipsum</a:t>
              </a:r>
            </a:p>
          </p:txBody>
        </p:sp>
      </p:grpSp>
      <p:graphicFrame>
        <p:nvGraphicFramePr>
          <p:cNvPr id="84" name="Chart 83"/>
          <p:cNvGraphicFramePr/>
          <p:nvPr/>
        </p:nvGraphicFramePr>
        <p:xfrm>
          <a:off x="4728443" y="1612445"/>
          <a:ext cx="2743200" cy="2743200"/>
        </p:xfrm>
        <a:graphic>
          <a:graphicData uri="http://schemas.openxmlformats.org/drawingml/2006/chart">
            <c:chart xmlns:c="http://schemas.openxmlformats.org/drawingml/2006/chart" xmlns:r="http://schemas.openxmlformats.org/officeDocument/2006/relationships" r:id="rId3"/>
          </a:graphicData>
        </a:graphic>
      </p:graphicFrame>
      <p:grpSp>
        <p:nvGrpSpPr>
          <p:cNvPr id="85" name="Group 84"/>
          <p:cNvGrpSpPr/>
          <p:nvPr/>
        </p:nvGrpSpPr>
        <p:grpSpPr>
          <a:xfrm>
            <a:off x="8627154" y="4559576"/>
            <a:ext cx="2286000" cy="2016248"/>
            <a:chOff x="1879600" y="3087314"/>
            <a:chExt cx="4564985" cy="1693546"/>
          </a:xfrm>
        </p:grpSpPr>
        <p:sp>
          <p:nvSpPr>
            <p:cNvPr id="86" name="Text Box 10"/>
            <p:cNvSpPr txBox="1">
              <a:spLocks noChangeArrowheads="1"/>
            </p:cNvSpPr>
            <p:nvPr/>
          </p:nvSpPr>
          <p:spPr bwMode="auto">
            <a:xfrm>
              <a:off x="1879600" y="3462426"/>
              <a:ext cx="4564985" cy="1318434"/>
            </a:xfrm>
            <a:prstGeom prst="rect">
              <a:avLst/>
            </a:prstGeom>
            <a:noFill/>
            <a:ln w="9525">
              <a:noFill/>
              <a:miter lim="800000"/>
              <a:headEnd/>
              <a:tailEnd/>
            </a:ln>
          </p:spPr>
          <p:txBody>
            <a:bodyPr wrap="square" lIns="60960" tIns="30480" rIns="60960" bIns="30480">
              <a:spAutoFit/>
            </a:bodyPr>
            <a:lstStyle/>
            <a:p>
              <a:pPr algn="ctr"/>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87" name="Rectangle 86"/>
            <p:cNvSpPr/>
            <p:nvPr/>
          </p:nvSpPr>
          <p:spPr>
            <a:xfrm>
              <a:off x="2338730" y="3087314"/>
              <a:ext cx="3609278" cy="309968"/>
            </a:xfrm>
            <a:prstGeom prst="rect">
              <a:avLst/>
            </a:prstGeom>
            <a:solidFill>
              <a:srgbClr val="44546B"/>
            </a:solidFill>
            <a:ln w="6350">
              <a:solidFill>
                <a:schemeClr val="bg1"/>
              </a:solidFill>
            </a:ln>
            <a:effectLst>
              <a:outerShdw blurRad="50800" dist="38100" dir="2700000" algn="tl" rotWithShape="0">
                <a:prstClr val="black">
                  <a:alpha val="40000"/>
                </a:prstClr>
              </a:outerShdw>
            </a:effectLst>
          </p:spPr>
          <p:txBody>
            <a:bodyPr wrap="square" anchor="ctr" anchorCtr="1">
              <a:spAutoFit/>
            </a:bodyPr>
            <a:lstStyle/>
            <a:p>
              <a:pPr algn="ctr" defTabSz="1450940"/>
              <a:r>
                <a:rPr lang="en-US" b="1" dirty="0">
                  <a:solidFill>
                    <a:schemeClr val="bg1"/>
                  </a:solidFill>
                  <a:latin typeface="Candara" panose="020E0502030303020204" pitchFamily="34" charset="0"/>
                  <a:ea typeface="Open Sans" pitchFamily="34" charset="0"/>
                  <a:cs typeface="Open Sans" pitchFamily="34" charset="0"/>
                </a:rPr>
                <a:t>Lorem Ipsum</a:t>
              </a:r>
            </a:p>
          </p:txBody>
        </p:sp>
      </p:grpSp>
      <p:graphicFrame>
        <p:nvGraphicFramePr>
          <p:cNvPr id="88" name="Chart 87"/>
          <p:cNvGraphicFramePr/>
          <p:nvPr/>
        </p:nvGraphicFramePr>
        <p:xfrm>
          <a:off x="8398554" y="1612445"/>
          <a:ext cx="2743200" cy="2743200"/>
        </p:xfrm>
        <a:graphic>
          <a:graphicData uri="http://schemas.openxmlformats.org/drawingml/2006/chart">
            <c:chart xmlns:c="http://schemas.openxmlformats.org/drawingml/2006/chart" xmlns:r="http://schemas.openxmlformats.org/officeDocument/2006/relationships" r:id="rId4"/>
          </a:graphicData>
        </a:graphic>
      </p:graphicFrame>
      <p:pic>
        <p:nvPicPr>
          <p:cNvPr id="17" name="Picture 16">
            <a:hlinkClick r:id="rId5"/>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8000827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69"/>
                                        </p:tgtEl>
                                        <p:attrNameLst>
                                          <p:attrName>style.visibility</p:attrName>
                                        </p:attrNameLst>
                                      </p:cBhvr>
                                      <p:to>
                                        <p:strVal val="visible"/>
                                      </p:to>
                                    </p:set>
                                    <p:animEffect transition="in" filter="wipe(left)">
                                      <p:cBhvr>
                                        <p:cTn id="7" dur="750"/>
                                        <p:tgtEl>
                                          <p:spTgt spid="69"/>
                                        </p:tgtEl>
                                      </p:cBhvr>
                                    </p:animEffect>
                                  </p:childTnLst>
                                </p:cTn>
                              </p:par>
                            </p:childTnLst>
                          </p:cTn>
                        </p:par>
                        <p:par>
                          <p:cTn id="8" fill="hold">
                            <p:stCondLst>
                              <p:cond delay="750"/>
                            </p:stCondLst>
                            <p:childTnLst>
                              <p:par>
                                <p:cTn id="9" presetID="42" presetClass="entr" presetSubtype="0" fill="hold" grpId="0" nodeType="afterEffect">
                                  <p:stCondLst>
                                    <p:cond delay="0"/>
                                  </p:stCondLst>
                                  <p:childTnLst>
                                    <p:set>
                                      <p:cBhvr>
                                        <p:cTn id="10" dur="1" fill="hold">
                                          <p:stCondLst>
                                            <p:cond delay="0"/>
                                          </p:stCondLst>
                                        </p:cTn>
                                        <p:tgtEl>
                                          <p:spTgt spid="20">
                                            <p:graphicEl>
                                              <a:chart seriesIdx="-3" categoryIdx="-3" bldStep="gridLegend"/>
                                            </p:graphicEl>
                                          </p:spTgt>
                                        </p:tgtEl>
                                        <p:attrNameLst>
                                          <p:attrName>style.visibility</p:attrName>
                                        </p:attrNameLst>
                                      </p:cBhvr>
                                      <p:to>
                                        <p:strVal val="visible"/>
                                      </p:to>
                                    </p:set>
                                    <p:animEffect transition="in" filter="fade">
                                      <p:cBhvr>
                                        <p:cTn id="11" dur="250"/>
                                        <p:tgtEl>
                                          <p:spTgt spid="20">
                                            <p:graphicEl>
                                              <a:chart seriesIdx="-3" categoryIdx="-3" bldStep="gridLegend"/>
                                            </p:graphicEl>
                                          </p:spTgt>
                                        </p:tgtEl>
                                      </p:cBhvr>
                                    </p:animEffect>
                                    <p:anim calcmode="lin" valueType="num">
                                      <p:cBhvr>
                                        <p:cTn id="12" dur="250" fill="hold"/>
                                        <p:tgtEl>
                                          <p:spTgt spid="20">
                                            <p:graphicEl>
                                              <a:chart seriesIdx="-3" categoryIdx="-3" bldStep="gridLegend"/>
                                            </p:graphicEl>
                                          </p:spTgt>
                                        </p:tgtEl>
                                        <p:attrNameLst>
                                          <p:attrName>ppt_x</p:attrName>
                                        </p:attrNameLst>
                                      </p:cBhvr>
                                      <p:tavLst>
                                        <p:tav tm="0">
                                          <p:val>
                                            <p:strVal val="#ppt_x"/>
                                          </p:val>
                                        </p:tav>
                                        <p:tav tm="100000">
                                          <p:val>
                                            <p:strVal val="#ppt_x"/>
                                          </p:val>
                                        </p:tav>
                                      </p:tavLst>
                                    </p:anim>
                                    <p:anim calcmode="lin" valueType="num">
                                      <p:cBhvr>
                                        <p:cTn id="13" dur="250" fill="hold"/>
                                        <p:tgtEl>
                                          <p:spTgt spid="20">
                                            <p:graphicEl>
                                              <a:chart seriesIdx="-3" categoryIdx="-3" bldStep="gridLegend"/>
                                            </p:graphicEl>
                                          </p:spTgt>
                                        </p:tgtEl>
                                        <p:attrNameLst>
                                          <p:attrName>ppt_y</p:attrName>
                                        </p:attrNameLst>
                                      </p:cBhvr>
                                      <p:tavLst>
                                        <p:tav tm="0">
                                          <p:val>
                                            <p:strVal val="#ppt_y+.1"/>
                                          </p:val>
                                        </p:tav>
                                        <p:tav tm="100000">
                                          <p:val>
                                            <p:strVal val="#ppt_y"/>
                                          </p:val>
                                        </p:tav>
                                      </p:tavLst>
                                    </p:anim>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20">
                                            <p:graphicEl>
                                              <a:chart seriesIdx="-4" categoryIdx="0" bldStep="category"/>
                                            </p:graphicEl>
                                          </p:spTgt>
                                        </p:tgtEl>
                                        <p:attrNameLst>
                                          <p:attrName>style.visibility</p:attrName>
                                        </p:attrNameLst>
                                      </p:cBhvr>
                                      <p:to>
                                        <p:strVal val="visible"/>
                                      </p:to>
                                    </p:set>
                                    <p:animEffect transition="in" filter="fade">
                                      <p:cBhvr>
                                        <p:cTn id="17" dur="1000"/>
                                        <p:tgtEl>
                                          <p:spTgt spid="20">
                                            <p:graphicEl>
                                              <a:chart seriesIdx="-4" categoryIdx="0" bldStep="category"/>
                                            </p:graphicEl>
                                          </p:spTgt>
                                        </p:tgtEl>
                                      </p:cBhvr>
                                    </p:animEffect>
                                    <p:anim calcmode="lin" valueType="num">
                                      <p:cBhvr>
                                        <p:cTn id="18" dur="1000" fill="hold"/>
                                        <p:tgtEl>
                                          <p:spTgt spid="20">
                                            <p:graphicEl>
                                              <a:chart seriesIdx="-4" categoryIdx="0" bldStep="category"/>
                                            </p:graphicEl>
                                          </p:spTgt>
                                        </p:tgtEl>
                                        <p:attrNameLst>
                                          <p:attrName>ppt_x</p:attrName>
                                        </p:attrNameLst>
                                      </p:cBhvr>
                                      <p:tavLst>
                                        <p:tav tm="0">
                                          <p:val>
                                            <p:strVal val="#ppt_x"/>
                                          </p:val>
                                        </p:tav>
                                        <p:tav tm="100000">
                                          <p:val>
                                            <p:strVal val="#ppt_x"/>
                                          </p:val>
                                        </p:tav>
                                      </p:tavLst>
                                    </p:anim>
                                    <p:anim calcmode="lin" valueType="num">
                                      <p:cBhvr>
                                        <p:cTn id="19" dur="1000" fill="hold"/>
                                        <p:tgtEl>
                                          <p:spTgt spid="20">
                                            <p:graphicEl>
                                              <a:chart seriesIdx="-4" categoryIdx="0" bldStep="category"/>
                                            </p:graphicEl>
                                          </p:spTgt>
                                        </p:tgtEl>
                                        <p:attrNameLst>
                                          <p:attrName>ppt_y</p:attrName>
                                        </p:attrNameLst>
                                      </p:cBhvr>
                                      <p:tavLst>
                                        <p:tav tm="0">
                                          <p:val>
                                            <p:strVal val="#ppt_y+.1"/>
                                          </p:val>
                                        </p:tav>
                                        <p:tav tm="100000">
                                          <p:val>
                                            <p:strVal val="#ppt_y"/>
                                          </p:val>
                                        </p:tav>
                                      </p:tavLst>
                                    </p:anim>
                                  </p:childTnLst>
                                </p:cTn>
                              </p:par>
                            </p:childTnLst>
                          </p:cTn>
                        </p:par>
                        <p:par>
                          <p:cTn id="20" fill="hold">
                            <p:stCondLst>
                              <p:cond delay="2000"/>
                            </p:stCondLst>
                            <p:childTnLst>
                              <p:par>
                                <p:cTn id="21" presetID="42" presetClass="entr" presetSubtype="0" fill="hold" grpId="0" nodeType="afterEffect">
                                  <p:stCondLst>
                                    <p:cond delay="0"/>
                                  </p:stCondLst>
                                  <p:childTnLst>
                                    <p:set>
                                      <p:cBhvr>
                                        <p:cTn id="22" dur="1" fill="hold">
                                          <p:stCondLst>
                                            <p:cond delay="0"/>
                                          </p:stCondLst>
                                        </p:cTn>
                                        <p:tgtEl>
                                          <p:spTgt spid="20">
                                            <p:graphicEl>
                                              <a:chart seriesIdx="-4" categoryIdx="1" bldStep="category"/>
                                            </p:graphicEl>
                                          </p:spTgt>
                                        </p:tgtEl>
                                        <p:attrNameLst>
                                          <p:attrName>style.visibility</p:attrName>
                                        </p:attrNameLst>
                                      </p:cBhvr>
                                      <p:to>
                                        <p:strVal val="visible"/>
                                      </p:to>
                                    </p:set>
                                    <p:animEffect transition="in" filter="fade">
                                      <p:cBhvr>
                                        <p:cTn id="23" dur="1000"/>
                                        <p:tgtEl>
                                          <p:spTgt spid="20">
                                            <p:graphicEl>
                                              <a:chart seriesIdx="-4" categoryIdx="1" bldStep="category"/>
                                            </p:graphicEl>
                                          </p:spTgt>
                                        </p:tgtEl>
                                      </p:cBhvr>
                                    </p:animEffect>
                                    <p:anim calcmode="lin" valueType="num">
                                      <p:cBhvr>
                                        <p:cTn id="24" dur="1000" fill="hold"/>
                                        <p:tgtEl>
                                          <p:spTgt spid="20">
                                            <p:graphicEl>
                                              <a:chart seriesIdx="-4" categoryIdx="1" bldStep="category"/>
                                            </p:graphicEl>
                                          </p:spTgt>
                                        </p:tgtEl>
                                        <p:attrNameLst>
                                          <p:attrName>ppt_x</p:attrName>
                                        </p:attrNameLst>
                                      </p:cBhvr>
                                      <p:tavLst>
                                        <p:tav tm="0">
                                          <p:val>
                                            <p:strVal val="#ppt_x"/>
                                          </p:val>
                                        </p:tav>
                                        <p:tav tm="100000">
                                          <p:val>
                                            <p:strVal val="#ppt_x"/>
                                          </p:val>
                                        </p:tav>
                                      </p:tavLst>
                                    </p:anim>
                                    <p:anim calcmode="lin" valueType="num">
                                      <p:cBhvr>
                                        <p:cTn id="25" dur="1000" fill="hold"/>
                                        <p:tgtEl>
                                          <p:spTgt spid="20">
                                            <p:graphicEl>
                                              <a:chart seriesIdx="-4" categoryIdx="1" bldStep="category"/>
                                            </p:graphicEl>
                                          </p:spTgt>
                                        </p:tgtEl>
                                        <p:attrNameLst>
                                          <p:attrName>ppt_y</p:attrName>
                                        </p:attrNameLst>
                                      </p:cBhvr>
                                      <p:tavLst>
                                        <p:tav tm="0">
                                          <p:val>
                                            <p:strVal val="#ppt_y+.1"/>
                                          </p:val>
                                        </p:tav>
                                        <p:tav tm="100000">
                                          <p:val>
                                            <p:strVal val="#ppt_y"/>
                                          </p:val>
                                        </p:tav>
                                      </p:tavLst>
                                    </p:anim>
                                  </p:childTnLst>
                                </p:cTn>
                              </p:par>
                            </p:childTnLst>
                          </p:cTn>
                        </p:par>
                        <p:par>
                          <p:cTn id="26" fill="hold">
                            <p:stCondLst>
                              <p:cond delay="3000"/>
                            </p:stCondLst>
                            <p:childTnLst>
                              <p:par>
                                <p:cTn id="27" presetID="42" presetClass="entr" presetSubtype="0" fill="hold" grpId="0" nodeType="afterEffect">
                                  <p:stCondLst>
                                    <p:cond delay="0"/>
                                  </p:stCondLst>
                                  <p:childTnLst>
                                    <p:set>
                                      <p:cBhvr>
                                        <p:cTn id="28" dur="1" fill="hold">
                                          <p:stCondLst>
                                            <p:cond delay="0"/>
                                          </p:stCondLst>
                                        </p:cTn>
                                        <p:tgtEl>
                                          <p:spTgt spid="20">
                                            <p:graphicEl>
                                              <a:chart seriesIdx="-4" categoryIdx="2" bldStep="category"/>
                                            </p:graphicEl>
                                          </p:spTgt>
                                        </p:tgtEl>
                                        <p:attrNameLst>
                                          <p:attrName>style.visibility</p:attrName>
                                        </p:attrNameLst>
                                      </p:cBhvr>
                                      <p:to>
                                        <p:strVal val="visible"/>
                                      </p:to>
                                    </p:set>
                                    <p:animEffect transition="in" filter="fade">
                                      <p:cBhvr>
                                        <p:cTn id="29" dur="1000"/>
                                        <p:tgtEl>
                                          <p:spTgt spid="20">
                                            <p:graphicEl>
                                              <a:chart seriesIdx="-4" categoryIdx="2" bldStep="category"/>
                                            </p:graphicEl>
                                          </p:spTgt>
                                        </p:tgtEl>
                                      </p:cBhvr>
                                    </p:animEffect>
                                    <p:anim calcmode="lin" valueType="num">
                                      <p:cBhvr>
                                        <p:cTn id="30" dur="1000" fill="hold"/>
                                        <p:tgtEl>
                                          <p:spTgt spid="20">
                                            <p:graphicEl>
                                              <a:chart seriesIdx="-4" categoryIdx="2" bldStep="category"/>
                                            </p:graphicEl>
                                          </p:spTgt>
                                        </p:tgtEl>
                                        <p:attrNameLst>
                                          <p:attrName>ppt_x</p:attrName>
                                        </p:attrNameLst>
                                      </p:cBhvr>
                                      <p:tavLst>
                                        <p:tav tm="0">
                                          <p:val>
                                            <p:strVal val="#ppt_x"/>
                                          </p:val>
                                        </p:tav>
                                        <p:tav tm="100000">
                                          <p:val>
                                            <p:strVal val="#ppt_x"/>
                                          </p:val>
                                        </p:tav>
                                      </p:tavLst>
                                    </p:anim>
                                    <p:anim calcmode="lin" valueType="num">
                                      <p:cBhvr>
                                        <p:cTn id="31" dur="1000" fill="hold"/>
                                        <p:tgtEl>
                                          <p:spTgt spid="20">
                                            <p:graphicEl>
                                              <a:chart seriesIdx="-4" categoryIdx="2" bldStep="category"/>
                                            </p:graphicEl>
                                          </p:spTgt>
                                        </p:tgtEl>
                                        <p:attrNameLst>
                                          <p:attrName>ppt_y</p:attrName>
                                        </p:attrNameLst>
                                      </p:cBhvr>
                                      <p:tavLst>
                                        <p:tav tm="0">
                                          <p:val>
                                            <p:strVal val="#ppt_y+.1"/>
                                          </p:val>
                                        </p:tav>
                                        <p:tav tm="100000">
                                          <p:val>
                                            <p:strVal val="#ppt_y"/>
                                          </p:val>
                                        </p:tav>
                                      </p:tavLst>
                                    </p:anim>
                                  </p:childTnLst>
                                </p:cTn>
                              </p:par>
                            </p:childTnLst>
                          </p:cTn>
                        </p:par>
                        <p:par>
                          <p:cTn id="32" fill="hold">
                            <p:stCondLst>
                              <p:cond delay="4000"/>
                            </p:stCondLst>
                            <p:childTnLst>
                              <p:par>
                                <p:cTn id="33" presetID="37" presetClass="entr" presetSubtype="0" fill="hold" nodeType="afterEffect">
                                  <p:stCondLst>
                                    <p:cond delay="0"/>
                                  </p:stCondLst>
                                  <p:childTnLst>
                                    <p:set>
                                      <p:cBhvr>
                                        <p:cTn id="34" dur="1" fill="hold">
                                          <p:stCondLst>
                                            <p:cond delay="0"/>
                                          </p:stCondLst>
                                        </p:cTn>
                                        <p:tgtEl>
                                          <p:spTgt spid="72"/>
                                        </p:tgtEl>
                                        <p:attrNameLst>
                                          <p:attrName>style.visibility</p:attrName>
                                        </p:attrNameLst>
                                      </p:cBhvr>
                                      <p:to>
                                        <p:strVal val="visible"/>
                                      </p:to>
                                    </p:set>
                                    <p:animEffect transition="in" filter="fade">
                                      <p:cBhvr>
                                        <p:cTn id="35" dur="1000"/>
                                        <p:tgtEl>
                                          <p:spTgt spid="72"/>
                                        </p:tgtEl>
                                      </p:cBhvr>
                                    </p:animEffect>
                                    <p:anim calcmode="lin" valueType="num">
                                      <p:cBhvr>
                                        <p:cTn id="36" dur="1000" fill="hold"/>
                                        <p:tgtEl>
                                          <p:spTgt spid="72"/>
                                        </p:tgtEl>
                                        <p:attrNameLst>
                                          <p:attrName>ppt_x</p:attrName>
                                        </p:attrNameLst>
                                      </p:cBhvr>
                                      <p:tavLst>
                                        <p:tav tm="0">
                                          <p:val>
                                            <p:strVal val="#ppt_x"/>
                                          </p:val>
                                        </p:tav>
                                        <p:tav tm="100000">
                                          <p:val>
                                            <p:strVal val="#ppt_x"/>
                                          </p:val>
                                        </p:tav>
                                      </p:tavLst>
                                    </p:anim>
                                    <p:anim calcmode="lin" valueType="num">
                                      <p:cBhvr>
                                        <p:cTn id="37" dur="900" decel="100000" fill="hold"/>
                                        <p:tgtEl>
                                          <p:spTgt spid="72"/>
                                        </p:tgtEl>
                                        <p:attrNameLst>
                                          <p:attrName>ppt_y</p:attrName>
                                        </p:attrNameLst>
                                      </p:cBhvr>
                                      <p:tavLst>
                                        <p:tav tm="0">
                                          <p:val>
                                            <p:strVal val="#ppt_y+1"/>
                                          </p:val>
                                        </p:tav>
                                        <p:tav tm="100000">
                                          <p:val>
                                            <p:strVal val="#ppt_y-.03"/>
                                          </p:val>
                                        </p:tav>
                                      </p:tavLst>
                                    </p:anim>
                                    <p:anim calcmode="lin" valueType="num">
                                      <p:cBhvr>
                                        <p:cTn id="38" dur="100" accel="100000" fill="hold">
                                          <p:stCondLst>
                                            <p:cond delay="900"/>
                                          </p:stCondLst>
                                        </p:cTn>
                                        <p:tgtEl>
                                          <p:spTgt spid="72"/>
                                        </p:tgtEl>
                                        <p:attrNameLst>
                                          <p:attrName>ppt_y</p:attrName>
                                        </p:attrNameLst>
                                      </p:cBhvr>
                                      <p:tavLst>
                                        <p:tav tm="0">
                                          <p:val>
                                            <p:strVal val="#ppt_y-.03"/>
                                          </p:val>
                                        </p:tav>
                                        <p:tav tm="100000">
                                          <p:val>
                                            <p:strVal val="#ppt_y"/>
                                          </p:val>
                                        </p:tav>
                                      </p:tavLst>
                                    </p:anim>
                                  </p:childTnLst>
                                </p:cTn>
                              </p:par>
                            </p:childTnLst>
                          </p:cTn>
                        </p:par>
                        <p:par>
                          <p:cTn id="39" fill="hold">
                            <p:stCondLst>
                              <p:cond delay="5000"/>
                            </p:stCondLst>
                            <p:childTnLst>
                              <p:par>
                                <p:cTn id="40" presetID="42" presetClass="entr" presetSubtype="0" fill="hold" grpId="0" nodeType="afterEffect">
                                  <p:stCondLst>
                                    <p:cond delay="0"/>
                                  </p:stCondLst>
                                  <p:childTnLst>
                                    <p:set>
                                      <p:cBhvr>
                                        <p:cTn id="41" dur="1" fill="hold">
                                          <p:stCondLst>
                                            <p:cond delay="0"/>
                                          </p:stCondLst>
                                        </p:cTn>
                                        <p:tgtEl>
                                          <p:spTgt spid="84">
                                            <p:graphicEl>
                                              <a:chart seriesIdx="-3" categoryIdx="-3" bldStep="gridLegend"/>
                                            </p:graphicEl>
                                          </p:spTgt>
                                        </p:tgtEl>
                                        <p:attrNameLst>
                                          <p:attrName>style.visibility</p:attrName>
                                        </p:attrNameLst>
                                      </p:cBhvr>
                                      <p:to>
                                        <p:strVal val="visible"/>
                                      </p:to>
                                    </p:set>
                                    <p:animEffect transition="in" filter="fade">
                                      <p:cBhvr>
                                        <p:cTn id="42" dur="250"/>
                                        <p:tgtEl>
                                          <p:spTgt spid="84">
                                            <p:graphicEl>
                                              <a:chart seriesIdx="-3" categoryIdx="-3" bldStep="gridLegend"/>
                                            </p:graphicEl>
                                          </p:spTgt>
                                        </p:tgtEl>
                                      </p:cBhvr>
                                    </p:animEffect>
                                    <p:anim calcmode="lin" valueType="num">
                                      <p:cBhvr>
                                        <p:cTn id="43" dur="250" fill="hold"/>
                                        <p:tgtEl>
                                          <p:spTgt spid="84">
                                            <p:graphicEl>
                                              <a:chart seriesIdx="-3" categoryIdx="-3" bldStep="gridLegend"/>
                                            </p:graphicEl>
                                          </p:spTgt>
                                        </p:tgtEl>
                                        <p:attrNameLst>
                                          <p:attrName>ppt_x</p:attrName>
                                        </p:attrNameLst>
                                      </p:cBhvr>
                                      <p:tavLst>
                                        <p:tav tm="0">
                                          <p:val>
                                            <p:strVal val="#ppt_x"/>
                                          </p:val>
                                        </p:tav>
                                        <p:tav tm="100000">
                                          <p:val>
                                            <p:strVal val="#ppt_x"/>
                                          </p:val>
                                        </p:tav>
                                      </p:tavLst>
                                    </p:anim>
                                    <p:anim calcmode="lin" valueType="num">
                                      <p:cBhvr>
                                        <p:cTn id="44" dur="250" fill="hold"/>
                                        <p:tgtEl>
                                          <p:spTgt spid="84">
                                            <p:graphicEl>
                                              <a:chart seriesIdx="-3" categoryIdx="-3" bldStep="gridLegend"/>
                                            </p:graphicEl>
                                          </p:spTgt>
                                        </p:tgtEl>
                                        <p:attrNameLst>
                                          <p:attrName>ppt_y</p:attrName>
                                        </p:attrNameLst>
                                      </p:cBhvr>
                                      <p:tavLst>
                                        <p:tav tm="0">
                                          <p:val>
                                            <p:strVal val="#ppt_y+.1"/>
                                          </p:val>
                                        </p:tav>
                                        <p:tav tm="100000">
                                          <p:val>
                                            <p:strVal val="#ppt_y"/>
                                          </p:val>
                                        </p:tav>
                                      </p:tavLst>
                                    </p:anim>
                                  </p:childTnLst>
                                </p:cTn>
                              </p:par>
                            </p:childTnLst>
                          </p:cTn>
                        </p:par>
                        <p:par>
                          <p:cTn id="45" fill="hold">
                            <p:stCondLst>
                              <p:cond delay="5250"/>
                            </p:stCondLst>
                            <p:childTnLst>
                              <p:par>
                                <p:cTn id="46" presetID="42" presetClass="entr" presetSubtype="0" fill="hold" grpId="0" nodeType="afterEffect">
                                  <p:stCondLst>
                                    <p:cond delay="0"/>
                                  </p:stCondLst>
                                  <p:childTnLst>
                                    <p:set>
                                      <p:cBhvr>
                                        <p:cTn id="47" dur="1" fill="hold">
                                          <p:stCondLst>
                                            <p:cond delay="0"/>
                                          </p:stCondLst>
                                        </p:cTn>
                                        <p:tgtEl>
                                          <p:spTgt spid="84">
                                            <p:graphicEl>
                                              <a:chart seriesIdx="-4" categoryIdx="0" bldStep="category"/>
                                            </p:graphicEl>
                                          </p:spTgt>
                                        </p:tgtEl>
                                        <p:attrNameLst>
                                          <p:attrName>style.visibility</p:attrName>
                                        </p:attrNameLst>
                                      </p:cBhvr>
                                      <p:to>
                                        <p:strVal val="visible"/>
                                      </p:to>
                                    </p:set>
                                    <p:animEffect transition="in" filter="fade">
                                      <p:cBhvr>
                                        <p:cTn id="48" dur="1000"/>
                                        <p:tgtEl>
                                          <p:spTgt spid="84">
                                            <p:graphicEl>
                                              <a:chart seriesIdx="-4" categoryIdx="0" bldStep="category"/>
                                            </p:graphicEl>
                                          </p:spTgt>
                                        </p:tgtEl>
                                      </p:cBhvr>
                                    </p:animEffect>
                                    <p:anim calcmode="lin" valueType="num">
                                      <p:cBhvr>
                                        <p:cTn id="49" dur="1000" fill="hold"/>
                                        <p:tgtEl>
                                          <p:spTgt spid="84">
                                            <p:graphicEl>
                                              <a:chart seriesIdx="-4" categoryIdx="0" bldStep="category"/>
                                            </p:graphicEl>
                                          </p:spTgt>
                                        </p:tgtEl>
                                        <p:attrNameLst>
                                          <p:attrName>ppt_x</p:attrName>
                                        </p:attrNameLst>
                                      </p:cBhvr>
                                      <p:tavLst>
                                        <p:tav tm="0">
                                          <p:val>
                                            <p:strVal val="#ppt_x"/>
                                          </p:val>
                                        </p:tav>
                                        <p:tav tm="100000">
                                          <p:val>
                                            <p:strVal val="#ppt_x"/>
                                          </p:val>
                                        </p:tav>
                                      </p:tavLst>
                                    </p:anim>
                                    <p:anim calcmode="lin" valueType="num">
                                      <p:cBhvr>
                                        <p:cTn id="50" dur="1000" fill="hold"/>
                                        <p:tgtEl>
                                          <p:spTgt spid="84">
                                            <p:graphicEl>
                                              <a:chart seriesIdx="-4" categoryIdx="0" bldStep="category"/>
                                            </p:graphicEl>
                                          </p:spTgt>
                                        </p:tgtEl>
                                        <p:attrNameLst>
                                          <p:attrName>ppt_y</p:attrName>
                                        </p:attrNameLst>
                                      </p:cBhvr>
                                      <p:tavLst>
                                        <p:tav tm="0">
                                          <p:val>
                                            <p:strVal val="#ppt_y+.1"/>
                                          </p:val>
                                        </p:tav>
                                        <p:tav tm="100000">
                                          <p:val>
                                            <p:strVal val="#ppt_y"/>
                                          </p:val>
                                        </p:tav>
                                      </p:tavLst>
                                    </p:anim>
                                  </p:childTnLst>
                                </p:cTn>
                              </p:par>
                            </p:childTnLst>
                          </p:cTn>
                        </p:par>
                        <p:par>
                          <p:cTn id="51" fill="hold">
                            <p:stCondLst>
                              <p:cond delay="6250"/>
                            </p:stCondLst>
                            <p:childTnLst>
                              <p:par>
                                <p:cTn id="52" presetID="42" presetClass="entr" presetSubtype="0" fill="hold" grpId="0" nodeType="afterEffect">
                                  <p:stCondLst>
                                    <p:cond delay="0"/>
                                  </p:stCondLst>
                                  <p:childTnLst>
                                    <p:set>
                                      <p:cBhvr>
                                        <p:cTn id="53" dur="1" fill="hold">
                                          <p:stCondLst>
                                            <p:cond delay="0"/>
                                          </p:stCondLst>
                                        </p:cTn>
                                        <p:tgtEl>
                                          <p:spTgt spid="84">
                                            <p:graphicEl>
                                              <a:chart seriesIdx="-4" categoryIdx="1" bldStep="category"/>
                                            </p:graphicEl>
                                          </p:spTgt>
                                        </p:tgtEl>
                                        <p:attrNameLst>
                                          <p:attrName>style.visibility</p:attrName>
                                        </p:attrNameLst>
                                      </p:cBhvr>
                                      <p:to>
                                        <p:strVal val="visible"/>
                                      </p:to>
                                    </p:set>
                                    <p:animEffect transition="in" filter="fade">
                                      <p:cBhvr>
                                        <p:cTn id="54" dur="1000"/>
                                        <p:tgtEl>
                                          <p:spTgt spid="84">
                                            <p:graphicEl>
                                              <a:chart seriesIdx="-4" categoryIdx="1" bldStep="category"/>
                                            </p:graphicEl>
                                          </p:spTgt>
                                        </p:tgtEl>
                                      </p:cBhvr>
                                    </p:animEffect>
                                    <p:anim calcmode="lin" valueType="num">
                                      <p:cBhvr>
                                        <p:cTn id="55" dur="1000" fill="hold"/>
                                        <p:tgtEl>
                                          <p:spTgt spid="84">
                                            <p:graphicEl>
                                              <a:chart seriesIdx="-4" categoryIdx="1" bldStep="category"/>
                                            </p:graphicEl>
                                          </p:spTgt>
                                        </p:tgtEl>
                                        <p:attrNameLst>
                                          <p:attrName>ppt_x</p:attrName>
                                        </p:attrNameLst>
                                      </p:cBhvr>
                                      <p:tavLst>
                                        <p:tav tm="0">
                                          <p:val>
                                            <p:strVal val="#ppt_x"/>
                                          </p:val>
                                        </p:tav>
                                        <p:tav tm="100000">
                                          <p:val>
                                            <p:strVal val="#ppt_x"/>
                                          </p:val>
                                        </p:tav>
                                      </p:tavLst>
                                    </p:anim>
                                    <p:anim calcmode="lin" valueType="num">
                                      <p:cBhvr>
                                        <p:cTn id="56" dur="1000" fill="hold"/>
                                        <p:tgtEl>
                                          <p:spTgt spid="84">
                                            <p:graphicEl>
                                              <a:chart seriesIdx="-4" categoryIdx="1" bldStep="category"/>
                                            </p:graphicEl>
                                          </p:spTgt>
                                        </p:tgtEl>
                                        <p:attrNameLst>
                                          <p:attrName>ppt_y</p:attrName>
                                        </p:attrNameLst>
                                      </p:cBhvr>
                                      <p:tavLst>
                                        <p:tav tm="0">
                                          <p:val>
                                            <p:strVal val="#ppt_y+.1"/>
                                          </p:val>
                                        </p:tav>
                                        <p:tav tm="100000">
                                          <p:val>
                                            <p:strVal val="#ppt_y"/>
                                          </p:val>
                                        </p:tav>
                                      </p:tavLst>
                                    </p:anim>
                                  </p:childTnLst>
                                </p:cTn>
                              </p:par>
                            </p:childTnLst>
                          </p:cTn>
                        </p:par>
                        <p:par>
                          <p:cTn id="57" fill="hold">
                            <p:stCondLst>
                              <p:cond delay="7250"/>
                            </p:stCondLst>
                            <p:childTnLst>
                              <p:par>
                                <p:cTn id="58" presetID="42" presetClass="entr" presetSubtype="0" fill="hold" grpId="0" nodeType="afterEffect">
                                  <p:stCondLst>
                                    <p:cond delay="0"/>
                                  </p:stCondLst>
                                  <p:childTnLst>
                                    <p:set>
                                      <p:cBhvr>
                                        <p:cTn id="59" dur="1" fill="hold">
                                          <p:stCondLst>
                                            <p:cond delay="0"/>
                                          </p:stCondLst>
                                        </p:cTn>
                                        <p:tgtEl>
                                          <p:spTgt spid="84">
                                            <p:graphicEl>
                                              <a:chart seriesIdx="-4" categoryIdx="2" bldStep="category"/>
                                            </p:graphicEl>
                                          </p:spTgt>
                                        </p:tgtEl>
                                        <p:attrNameLst>
                                          <p:attrName>style.visibility</p:attrName>
                                        </p:attrNameLst>
                                      </p:cBhvr>
                                      <p:to>
                                        <p:strVal val="visible"/>
                                      </p:to>
                                    </p:set>
                                    <p:animEffect transition="in" filter="fade">
                                      <p:cBhvr>
                                        <p:cTn id="60" dur="1000"/>
                                        <p:tgtEl>
                                          <p:spTgt spid="84">
                                            <p:graphicEl>
                                              <a:chart seriesIdx="-4" categoryIdx="2" bldStep="category"/>
                                            </p:graphicEl>
                                          </p:spTgt>
                                        </p:tgtEl>
                                      </p:cBhvr>
                                    </p:animEffect>
                                    <p:anim calcmode="lin" valueType="num">
                                      <p:cBhvr>
                                        <p:cTn id="61" dur="1000" fill="hold"/>
                                        <p:tgtEl>
                                          <p:spTgt spid="84">
                                            <p:graphicEl>
                                              <a:chart seriesIdx="-4" categoryIdx="2" bldStep="category"/>
                                            </p:graphicEl>
                                          </p:spTgt>
                                        </p:tgtEl>
                                        <p:attrNameLst>
                                          <p:attrName>ppt_x</p:attrName>
                                        </p:attrNameLst>
                                      </p:cBhvr>
                                      <p:tavLst>
                                        <p:tav tm="0">
                                          <p:val>
                                            <p:strVal val="#ppt_x"/>
                                          </p:val>
                                        </p:tav>
                                        <p:tav tm="100000">
                                          <p:val>
                                            <p:strVal val="#ppt_x"/>
                                          </p:val>
                                        </p:tav>
                                      </p:tavLst>
                                    </p:anim>
                                    <p:anim calcmode="lin" valueType="num">
                                      <p:cBhvr>
                                        <p:cTn id="62" dur="1000" fill="hold"/>
                                        <p:tgtEl>
                                          <p:spTgt spid="84">
                                            <p:graphicEl>
                                              <a:chart seriesIdx="-4" categoryIdx="2" bldStep="category"/>
                                            </p:graphicEl>
                                          </p:spTgt>
                                        </p:tgtEl>
                                        <p:attrNameLst>
                                          <p:attrName>ppt_y</p:attrName>
                                        </p:attrNameLst>
                                      </p:cBhvr>
                                      <p:tavLst>
                                        <p:tav tm="0">
                                          <p:val>
                                            <p:strVal val="#ppt_y+.1"/>
                                          </p:val>
                                        </p:tav>
                                        <p:tav tm="100000">
                                          <p:val>
                                            <p:strVal val="#ppt_y"/>
                                          </p:val>
                                        </p:tav>
                                      </p:tavLst>
                                    </p:anim>
                                  </p:childTnLst>
                                </p:cTn>
                              </p:par>
                            </p:childTnLst>
                          </p:cTn>
                        </p:par>
                        <p:par>
                          <p:cTn id="63" fill="hold">
                            <p:stCondLst>
                              <p:cond delay="8250"/>
                            </p:stCondLst>
                            <p:childTnLst>
                              <p:par>
                                <p:cTn id="64" presetID="37" presetClass="entr" presetSubtype="0" fill="hold" nodeType="afterEffect">
                                  <p:stCondLst>
                                    <p:cond delay="0"/>
                                  </p:stCondLst>
                                  <p:childTnLst>
                                    <p:set>
                                      <p:cBhvr>
                                        <p:cTn id="65" dur="1" fill="hold">
                                          <p:stCondLst>
                                            <p:cond delay="0"/>
                                          </p:stCondLst>
                                        </p:cTn>
                                        <p:tgtEl>
                                          <p:spTgt spid="81"/>
                                        </p:tgtEl>
                                        <p:attrNameLst>
                                          <p:attrName>style.visibility</p:attrName>
                                        </p:attrNameLst>
                                      </p:cBhvr>
                                      <p:to>
                                        <p:strVal val="visible"/>
                                      </p:to>
                                    </p:set>
                                    <p:animEffect transition="in" filter="fade">
                                      <p:cBhvr>
                                        <p:cTn id="66" dur="1000"/>
                                        <p:tgtEl>
                                          <p:spTgt spid="81"/>
                                        </p:tgtEl>
                                      </p:cBhvr>
                                    </p:animEffect>
                                    <p:anim calcmode="lin" valueType="num">
                                      <p:cBhvr>
                                        <p:cTn id="67" dur="1000" fill="hold"/>
                                        <p:tgtEl>
                                          <p:spTgt spid="81"/>
                                        </p:tgtEl>
                                        <p:attrNameLst>
                                          <p:attrName>ppt_x</p:attrName>
                                        </p:attrNameLst>
                                      </p:cBhvr>
                                      <p:tavLst>
                                        <p:tav tm="0">
                                          <p:val>
                                            <p:strVal val="#ppt_x"/>
                                          </p:val>
                                        </p:tav>
                                        <p:tav tm="100000">
                                          <p:val>
                                            <p:strVal val="#ppt_x"/>
                                          </p:val>
                                        </p:tav>
                                      </p:tavLst>
                                    </p:anim>
                                    <p:anim calcmode="lin" valueType="num">
                                      <p:cBhvr>
                                        <p:cTn id="68" dur="900" decel="100000" fill="hold"/>
                                        <p:tgtEl>
                                          <p:spTgt spid="81"/>
                                        </p:tgtEl>
                                        <p:attrNameLst>
                                          <p:attrName>ppt_y</p:attrName>
                                        </p:attrNameLst>
                                      </p:cBhvr>
                                      <p:tavLst>
                                        <p:tav tm="0">
                                          <p:val>
                                            <p:strVal val="#ppt_y+1"/>
                                          </p:val>
                                        </p:tav>
                                        <p:tav tm="100000">
                                          <p:val>
                                            <p:strVal val="#ppt_y-.03"/>
                                          </p:val>
                                        </p:tav>
                                      </p:tavLst>
                                    </p:anim>
                                    <p:anim calcmode="lin" valueType="num">
                                      <p:cBhvr>
                                        <p:cTn id="69" dur="100" accel="100000" fill="hold">
                                          <p:stCondLst>
                                            <p:cond delay="900"/>
                                          </p:stCondLst>
                                        </p:cTn>
                                        <p:tgtEl>
                                          <p:spTgt spid="81"/>
                                        </p:tgtEl>
                                        <p:attrNameLst>
                                          <p:attrName>ppt_y</p:attrName>
                                        </p:attrNameLst>
                                      </p:cBhvr>
                                      <p:tavLst>
                                        <p:tav tm="0">
                                          <p:val>
                                            <p:strVal val="#ppt_y-.03"/>
                                          </p:val>
                                        </p:tav>
                                        <p:tav tm="100000">
                                          <p:val>
                                            <p:strVal val="#ppt_y"/>
                                          </p:val>
                                        </p:tav>
                                      </p:tavLst>
                                    </p:anim>
                                  </p:childTnLst>
                                </p:cTn>
                              </p:par>
                            </p:childTnLst>
                          </p:cTn>
                        </p:par>
                        <p:par>
                          <p:cTn id="70" fill="hold">
                            <p:stCondLst>
                              <p:cond delay="9250"/>
                            </p:stCondLst>
                            <p:childTnLst>
                              <p:par>
                                <p:cTn id="71" presetID="42" presetClass="entr" presetSubtype="0" fill="hold" grpId="0" nodeType="afterEffect">
                                  <p:stCondLst>
                                    <p:cond delay="0"/>
                                  </p:stCondLst>
                                  <p:childTnLst>
                                    <p:set>
                                      <p:cBhvr>
                                        <p:cTn id="72" dur="1" fill="hold">
                                          <p:stCondLst>
                                            <p:cond delay="0"/>
                                          </p:stCondLst>
                                        </p:cTn>
                                        <p:tgtEl>
                                          <p:spTgt spid="88">
                                            <p:graphicEl>
                                              <a:chart seriesIdx="-3" categoryIdx="-3" bldStep="gridLegend"/>
                                            </p:graphicEl>
                                          </p:spTgt>
                                        </p:tgtEl>
                                        <p:attrNameLst>
                                          <p:attrName>style.visibility</p:attrName>
                                        </p:attrNameLst>
                                      </p:cBhvr>
                                      <p:to>
                                        <p:strVal val="visible"/>
                                      </p:to>
                                    </p:set>
                                    <p:animEffect transition="in" filter="fade">
                                      <p:cBhvr>
                                        <p:cTn id="73" dur="250"/>
                                        <p:tgtEl>
                                          <p:spTgt spid="88">
                                            <p:graphicEl>
                                              <a:chart seriesIdx="-3" categoryIdx="-3" bldStep="gridLegend"/>
                                            </p:graphicEl>
                                          </p:spTgt>
                                        </p:tgtEl>
                                      </p:cBhvr>
                                    </p:animEffect>
                                    <p:anim calcmode="lin" valueType="num">
                                      <p:cBhvr>
                                        <p:cTn id="74" dur="250" fill="hold"/>
                                        <p:tgtEl>
                                          <p:spTgt spid="88">
                                            <p:graphicEl>
                                              <a:chart seriesIdx="-3" categoryIdx="-3" bldStep="gridLegend"/>
                                            </p:graphicEl>
                                          </p:spTgt>
                                        </p:tgtEl>
                                        <p:attrNameLst>
                                          <p:attrName>ppt_x</p:attrName>
                                        </p:attrNameLst>
                                      </p:cBhvr>
                                      <p:tavLst>
                                        <p:tav tm="0">
                                          <p:val>
                                            <p:strVal val="#ppt_x"/>
                                          </p:val>
                                        </p:tav>
                                        <p:tav tm="100000">
                                          <p:val>
                                            <p:strVal val="#ppt_x"/>
                                          </p:val>
                                        </p:tav>
                                      </p:tavLst>
                                    </p:anim>
                                    <p:anim calcmode="lin" valueType="num">
                                      <p:cBhvr>
                                        <p:cTn id="75" dur="250" fill="hold"/>
                                        <p:tgtEl>
                                          <p:spTgt spid="88">
                                            <p:graphicEl>
                                              <a:chart seriesIdx="-3" categoryIdx="-3" bldStep="gridLegend"/>
                                            </p:graphicEl>
                                          </p:spTgt>
                                        </p:tgtEl>
                                        <p:attrNameLst>
                                          <p:attrName>ppt_y</p:attrName>
                                        </p:attrNameLst>
                                      </p:cBhvr>
                                      <p:tavLst>
                                        <p:tav tm="0">
                                          <p:val>
                                            <p:strVal val="#ppt_y+.1"/>
                                          </p:val>
                                        </p:tav>
                                        <p:tav tm="100000">
                                          <p:val>
                                            <p:strVal val="#ppt_y"/>
                                          </p:val>
                                        </p:tav>
                                      </p:tavLst>
                                    </p:anim>
                                  </p:childTnLst>
                                </p:cTn>
                              </p:par>
                            </p:childTnLst>
                          </p:cTn>
                        </p:par>
                        <p:par>
                          <p:cTn id="76" fill="hold">
                            <p:stCondLst>
                              <p:cond delay="9500"/>
                            </p:stCondLst>
                            <p:childTnLst>
                              <p:par>
                                <p:cTn id="77" presetID="42" presetClass="entr" presetSubtype="0" fill="hold" grpId="0" nodeType="afterEffect">
                                  <p:stCondLst>
                                    <p:cond delay="0"/>
                                  </p:stCondLst>
                                  <p:childTnLst>
                                    <p:set>
                                      <p:cBhvr>
                                        <p:cTn id="78" dur="1" fill="hold">
                                          <p:stCondLst>
                                            <p:cond delay="0"/>
                                          </p:stCondLst>
                                        </p:cTn>
                                        <p:tgtEl>
                                          <p:spTgt spid="88">
                                            <p:graphicEl>
                                              <a:chart seriesIdx="-4" categoryIdx="0" bldStep="category"/>
                                            </p:graphicEl>
                                          </p:spTgt>
                                        </p:tgtEl>
                                        <p:attrNameLst>
                                          <p:attrName>style.visibility</p:attrName>
                                        </p:attrNameLst>
                                      </p:cBhvr>
                                      <p:to>
                                        <p:strVal val="visible"/>
                                      </p:to>
                                    </p:set>
                                    <p:animEffect transition="in" filter="fade">
                                      <p:cBhvr>
                                        <p:cTn id="79" dur="1000"/>
                                        <p:tgtEl>
                                          <p:spTgt spid="88">
                                            <p:graphicEl>
                                              <a:chart seriesIdx="-4" categoryIdx="0" bldStep="category"/>
                                            </p:graphicEl>
                                          </p:spTgt>
                                        </p:tgtEl>
                                      </p:cBhvr>
                                    </p:animEffect>
                                    <p:anim calcmode="lin" valueType="num">
                                      <p:cBhvr>
                                        <p:cTn id="80" dur="1000" fill="hold"/>
                                        <p:tgtEl>
                                          <p:spTgt spid="88">
                                            <p:graphicEl>
                                              <a:chart seriesIdx="-4" categoryIdx="0" bldStep="category"/>
                                            </p:graphicEl>
                                          </p:spTgt>
                                        </p:tgtEl>
                                        <p:attrNameLst>
                                          <p:attrName>ppt_x</p:attrName>
                                        </p:attrNameLst>
                                      </p:cBhvr>
                                      <p:tavLst>
                                        <p:tav tm="0">
                                          <p:val>
                                            <p:strVal val="#ppt_x"/>
                                          </p:val>
                                        </p:tav>
                                        <p:tav tm="100000">
                                          <p:val>
                                            <p:strVal val="#ppt_x"/>
                                          </p:val>
                                        </p:tav>
                                      </p:tavLst>
                                    </p:anim>
                                    <p:anim calcmode="lin" valueType="num">
                                      <p:cBhvr>
                                        <p:cTn id="81" dur="1000" fill="hold"/>
                                        <p:tgtEl>
                                          <p:spTgt spid="88">
                                            <p:graphicEl>
                                              <a:chart seriesIdx="-4" categoryIdx="0" bldStep="category"/>
                                            </p:graphicEl>
                                          </p:spTgt>
                                        </p:tgtEl>
                                        <p:attrNameLst>
                                          <p:attrName>ppt_y</p:attrName>
                                        </p:attrNameLst>
                                      </p:cBhvr>
                                      <p:tavLst>
                                        <p:tav tm="0">
                                          <p:val>
                                            <p:strVal val="#ppt_y+.1"/>
                                          </p:val>
                                        </p:tav>
                                        <p:tav tm="100000">
                                          <p:val>
                                            <p:strVal val="#ppt_y"/>
                                          </p:val>
                                        </p:tav>
                                      </p:tavLst>
                                    </p:anim>
                                  </p:childTnLst>
                                </p:cTn>
                              </p:par>
                            </p:childTnLst>
                          </p:cTn>
                        </p:par>
                        <p:par>
                          <p:cTn id="82" fill="hold">
                            <p:stCondLst>
                              <p:cond delay="10500"/>
                            </p:stCondLst>
                            <p:childTnLst>
                              <p:par>
                                <p:cTn id="83" presetID="42" presetClass="entr" presetSubtype="0" fill="hold" grpId="0" nodeType="afterEffect">
                                  <p:stCondLst>
                                    <p:cond delay="0"/>
                                  </p:stCondLst>
                                  <p:childTnLst>
                                    <p:set>
                                      <p:cBhvr>
                                        <p:cTn id="84" dur="1" fill="hold">
                                          <p:stCondLst>
                                            <p:cond delay="0"/>
                                          </p:stCondLst>
                                        </p:cTn>
                                        <p:tgtEl>
                                          <p:spTgt spid="88">
                                            <p:graphicEl>
                                              <a:chart seriesIdx="-4" categoryIdx="1" bldStep="category"/>
                                            </p:graphicEl>
                                          </p:spTgt>
                                        </p:tgtEl>
                                        <p:attrNameLst>
                                          <p:attrName>style.visibility</p:attrName>
                                        </p:attrNameLst>
                                      </p:cBhvr>
                                      <p:to>
                                        <p:strVal val="visible"/>
                                      </p:to>
                                    </p:set>
                                    <p:animEffect transition="in" filter="fade">
                                      <p:cBhvr>
                                        <p:cTn id="85" dur="1000"/>
                                        <p:tgtEl>
                                          <p:spTgt spid="88">
                                            <p:graphicEl>
                                              <a:chart seriesIdx="-4" categoryIdx="1" bldStep="category"/>
                                            </p:graphicEl>
                                          </p:spTgt>
                                        </p:tgtEl>
                                      </p:cBhvr>
                                    </p:animEffect>
                                    <p:anim calcmode="lin" valueType="num">
                                      <p:cBhvr>
                                        <p:cTn id="86" dur="1000" fill="hold"/>
                                        <p:tgtEl>
                                          <p:spTgt spid="88">
                                            <p:graphicEl>
                                              <a:chart seriesIdx="-4" categoryIdx="1" bldStep="category"/>
                                            </p:graphicEl>
                                          </p:spTgt>
                                        </p:tgtEl>
                                        <p:attrNameLst>
                                          <p:attrName>ppt_x</p:attrName>
                                        </p:attrNameLst>
                                      </p:cBhvr>
                                      <p:tavLst>
                                        <p:tav tm="0">
                                          <p:val>
                                            <p:strVal val="#ppt_x"/>
                                          </p:val>
                                        </p:tav>
                                        <p:tav tm="100000">
                                          <p:val>
                                            <p:strVal val="#ppt_x"/>
                                          </p:val>
                                        </p:tav>
                                      </p:tavLst>
                                    </p:anim>
                                    <p:anim calcmode="lin" valueType="num">
                                      <p:cBhvr>
                                        <p:cTn id="87" dur="1000" fill="hold"/>
                                        <p:tgtEl>
                                          <p:spTgt spid="88">
                                            <p:graphicEl>
                                              <a:chart seriesIdx="-4" categoryIdx="1" bldStep="category"/>
                                            </p:graphicEl>
                                          </p:spTgt>
                                        </p:tgtEl>
                                        <p:attrNameLst>
                                          <p:attrName>ppt_y</p:attrName>
                                        </p:attrNameLst>
                                      </p:cBhvr>
                                      <p:tavLst>
                                        <p:tav tm="0">
                                          <p:val>
                                            <p:strVal val="#ppt_y+.1"/>
                                          </p:val>
                                        </p:tav>
                                        <p:tav tm="100000">
                                          <p:val>
                                            <p:strVal val="#ppt_y"/>
                                          </p:val>
                                        </p:tav>
                                      </p:tavLst>
                                    </p:anim>
                                  </p:childTnLst>
                                </p:cTn>
                              </p:par>
                            </p:childTnLst>
                          </p:cTn>
                        </p:par>
                        <p:par>
                          <p:cTn id="88" fill="hold">
                            <p:stCondLst>
                              <p:cond delay="11500"/>
                            </p:stCondLst>
                            <p:childTnLst>
                              <p:par>
                                <p:cTn id="89" presetID="42" presetClass="entr" presetSubtype="0" fill="hold" grpId="0" nodeType="afterEffect">
                                  <p:stCondLst>
                                    <p:cond delay="0"/>
                                  </p:stCondLst>
                                  <p:childTnLst>
                                    <p:set>
                                      <p:cBhvr>
                                        <p:cTn id="90" dur="1" fill="hold">
                                          <p:stCondLst>
                                            <p:cond delay="0"/>
                                          </p:stCondLst>
                                        </p:cTn>
                                        <p:tgtEl>
                                          <p:spTgt spid="88">
                                            <p:graphicEl>
                                              <a:chart seriesIdx="-4" categoryIdx="2" bldStep="category"/>
                                            </p:graphicEl>
                                          </p:spTgt>
                                        </p:tgtEl>
                                        <p:attrNameLst>
                                          <p:attrName>style.visibility</p:attrName>
                                        </p:attrNameLst>
                                      </p:cBhvr>
                                      <p:to>
                                        <p:strVal val="visible"/>
                                      </p:to>
                                    </p:set>
                                    <p:animEffect transition="in" filter="fade">
                                      <p:cBhvr>
                                        <p:cTn id="91" dur="1000"/>
                                        <p:tgtEl>
                                          <p:spTgt spid="88">
                                            <p:graphicEl>
                                              <a:chart seriesIdx="-4" categoryIdx="2" bldStep="category"/>
                                            </p:graphicEl>
                                          </p:spTgt>
                                        </p:tgtEl>
                                      </p:cBhvr>
                                    </p:animEffect>
                                    <p:anim calcmode="lin" valueType="num">
                                      <p:cBhvr>
                                        <p:cTn id="92" dur="1000" fill="hold"/>
                                        <p:tgtEl>
                                          <p:spTgt spid="88">
                                            <p:graphicEl>
                                              <a:chart seriesIdx="-4" categoryIdx="2" bldStep="category"/>
                                            </p:graphicEl>
                                          </p:spTgt>
                                        </p:tgtEl>
                                        <p:attrNameLst>
                                          <p:attrName>ppt_x</p:attrName>
                                        </p:attrNameLst>
                                      </p:cBhvr>
                                      <p:tavLst>
                                        <p:tav tm="0">
                                          <p:val>
                                            <p:strVal val="#ppt_x"/>
                                          </p:val>
                                        </p:tav>
                                        <p:tav tm="100000">
                                          <p:val>
                                            <p:strVal val="#ppt_x"/>
                                          </p:val>
                                        </p:tav>
                                      </p:tavLst>
                                    </p:anim>
                                    <p:anim calcmode="lin" valueType="num">
                                      <p:cBhvr>
                                        <p:cTn id="93" dur="1000" fill="hold"/>
                                        <p:tgtEl>
                                          <p:spTgt spid="88">
                                            <p:graphicEl>
                                              <a:chart seriesIdx="-4" categoryIdx="2" bldStep="category"/>
                                            </p:graphicEl>
                                          </p:spTgt>
                                        </p:tgtEl>
                                        <p:attrNameLst>
                                          <p:attrName>ppt_y</p:attrName>
                                        </p:attrNameLst>
                                      </p:cBhvr>
                                      <p:tavLst>
                                        <p:tav tm="0">
                                          <p:val>
                                            <p:strVal val="#ppt_y+.1"/>
                                          </p:val>
                                        </p:tav>
                                        <p:tav tm="100000">
                                          <p:val>
                                            <p:strVal val="#ppt_y"/>
                                          </p:val>
                                        </p:tav>
                                      </p:tavLst>
                                    </p:anim>
                                  </p:childTnLst>
                                </p:cTn>
                              </p:par>
                            </p:childTnLst>
                          </p:cTn>
                        </p:par>
                        <p:par>
                          <p:cTn id="94" fill="hold">
                            <p:stCondLst>
                              <p:cond delay="12500"/>
                            </p:stCondLst>
                            <p:childTnLst>
                              <p:par>
                                <p:cTn id="95" presetID="37" presetClass="entr" presetSubtype="0" fill="hold" nodeType="afterEffect">
                                  <p:stCondLst>
                                    <p:cond delay="0"/>
                                  </p:stCondLst>
                                  <p:childTnLst>
                                    <p:set>
                                      <p:cBhvr>
                                        <p:cTn id="96" dur="1" fill="hold">
                                          <p:stCondLst>
                                            <p:cond delay="0"/>
                                          </p:stCondLst>
                                        </p:cTn>
                                        <p:tgtEl>
                                          <p:spTgt spid="85"/>
                                        </p:tgtEl>
                                        <p:attrNameLst>
                                          <p:attrName>style.visibility</p:attrName>
                                        </p:attrNameLst>
                                      </p:cBhvr>
                                      <p:to>
                                        <p:strVal val="visible"/>
                                      </p:to>
                                    </p:set>
                                    <p:animEffect transition="in" filter="fade">
                                      <p:cBhvr>
                                        <p:cTn id="97" dur="1000"/>
                                        <p:tgtEl>
                                          <p:spTgt spid="85"/>
                                        </p:tgtEl>
                                      </p:cBhvr>
                                    </p:animEffect>
                                    <p:anim calcmode="lin" valueType="num">
                                      <p:cBhvr>
                                        <p:cTn id="98" dur="1000" fill="hold"/>
                                        <p:tgtEl>
                                          <p:spTgt spid="85"/>
                                        </p:tgtEl>
                                        <p:attrNameLst>
                                          <p:attrName>ppt_x</p:attrName>
                                        </p:attrNameLst>
                                      </p:cBhvr>
                                      <p:tavLst>
                                        <p:tav tm="0">
                                          <p:val>
                                            <p:strVal val="#ppt_x"/>
                                          </p:val>
                                        </p:tav>
                                        <p:tav tm="100000">
                                          <p:val>
                                            <p:strVal val="#ppt_x"/>
                                          </p:val>
                                        </p:tav>
                                      </p:tavLst>
                                    </p:anim>
                                    <p:anim calcmode="lin" valueType="num">
                                      <p:cBhvr>
                                        <p:cTn id="99" dur="900" decel="100000" fill="hold"/>
                                        <p:tgtEl>
                                          <p:spTgt spid="85"/>
                                        </p:tgtEl>
                                        <p:attrNameLst>
                                          <p:attrName>ppt_y</p:attrName>
                                        </p:attrNameLst>
                                      </p:cBhvr>
                                      <p:tavLst>
                                        <p:tav tm="0">
                                          <p:val>
                                            <p:strVal val="#ppt_y+1"/>
                                          </p:val>
                                        </p:tav>
                                        <p:tav tm="100000">
                                          <p:val>
                                            <p:strVal val="#ppt_y-.03"/>
                                          </p:val>
                                        </p:tav>
                                      </p:tavLst>
                                    </p:anim>
                                    <p:anim calcmode="lin" valueType="num">
                                      <p:cBhvr>
                                        <p:cTn id="100" dur="100" accel="100000" fill="hold">
                                          <p:stCondLst>
                                            <p:cond delay="900"/>
                                          </p:stCondLst>
                                        </p:cTn>
                                        <p:tgtEl>
                                          <p:spTgt spid="85"/>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0" grpId="0" uiExpand="1">
        <p:bldSub>
          <a:bldChart bld="category"/>
        </p:bldSub>
      </p:bldGraphic>
      <p:bldGraphic spid="84" grpId="0" uiExpand="1">
        <p:bldSub>
          <a:bldChart bld="category"/>
        </p:bldSub>
      </p:bldGraphic>
      <p:bldGraphic spid="88" grpId="0" uiExpand="1">
        <p:bldSub>
          <a:bldChart bld="category"/>
        </p:bldSub>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1509</TotalTime>
  <Words>1279</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Open Sans</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295</cp:revision>
  <dcterms:created xsi:type="dcterms:W3CDTF">2016-09-28T22:08:47Z</dcterms:created>
  <dcterms:modified xsi:type="dcterms:W3CDTF">2016-10-29T20:46:52Z</dcterms:modified>
</cp:coreProperties>
</file>