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863" r:id="rId2"/>
    <p:sldId id="25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A0A12"/>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198" autoAdjust="0"/>
    <p:restoredTop sz="94660"/>
  </p:normalViewPr>
  <p:slideViewPr>
    <p:cSldViewPr snapToGrid="0">
      <p:cViewPr varScale="1">
        <p:scale>
          <a:sx n="87" d="100"/>
          <a:sy n="87" d="100"/>
        </p:scale>
        <p:origin x="120" y="4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6/23/2019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8592269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6/23/2019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6/23/2019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6/23/2019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6/23/2019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6/23/2019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6/23/2019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6/23/2019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EBF9DF9-87D0-4C42-9084-E54495E7C49B}"/>
              </a:ext>
            </a:extLst>
          </p:cNvPr>
          <p:cNvSpPr/>
          <p:nvPr/>
        </p:nvSpPr>
        <p:spPr>
          <a:xfrm>
            <a:off x="0" y="4989477"/>
            <a:ext cx="12192000" cy="155413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TITLE GOES HERE</a:t>
            </a:r>
          </a:p>
          <a:p>
            <a:pPr algn="ctr"/>
            <a:r>
              <a:rPr lang="en-US" dirty="0">
                <a:solidFill>
                  <a:schemeClr val="bg1">
                    <a:lumMod val="85000"/>
                  </a:schemeClr>
                </a:solidFill>
                <a:latin typeface="Candara" panose="020E0502030303020204" pitchFamily="34" charset="0"/>
              </a:rPr>
              <a:t>Your Subtitle</a:t>
            </a:r>
          </a:p>
        </p:txBody>
      </p:sp>
      <p:sp>
        <p:nvSpPr>
          <p:cNvPr id="2" name="Oval 1">
            <a:extLst>
              <a:ext uri="{FF2B5EF4-FFF2-40B4-BE49-F238E27FC236}">
                <a16:creationId xmlns:a16="http://schemas.microsoft.com/office/drawing/2014/main" id="{2430829F-9ADA-4AF1-87AA-57F4474CE0C7}"/>
              </a:ext>
            </a:extLst>
          </p:cNvPr>
          <p:cNvSpPr>
            <a:spLocks noChangeAspect="1"/>
          </p:cNvSpPr>
          <p:nvPr/>
        </p:nvSpPr>
        <p:spPr>
          <a:xfrm>
            <a:off x="2167816" y="1420009"/>
            <a:ext cx="2743200" cy="2743200"/>
          </a:xfrm>
          <a:prstGeom prst="ellipse">
            <a:avLst/>
          </a:prstGeom>
          <a:solidFill>
            <a:srgbClr val="CE8E40"/>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a:extLst>
              <a:ext uri="{FF2B5EF4-FFF2-40B4-BE49-F238E27FC236}">
                <a16:creationId xmlns:a16="http://schemas.microsoft.com/office/drawing/2014/main" id="{AE5FAC4D-37AD-4E9D-8B64-51C7209E5D18}"/>
              </a:ext>
            </a:extLst>
          </p:cNvPr>
          <p:cNvSpPr/>
          <p:nvPr/>
        </p:nvSpPr>
        <p:spPr>
          <a:xfrm>
            <a:off x="2892710" y="4640812"/>
            <a:ext cx="1183342" cy="882127"/>
          </a:xfrm>
          <a:prstGeom prst="rect">
            <a:avLst/>
          </a:prstGeom>
          <a:solidFill>
            <a:schemeClr val="bg1"/>
          </a:solidFill>
          <a:ln w="25400">
            <a:solidFill>
              <a:srgbClr val="CE8E40"/>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dirty="0">
                <a:solidFill>
                  <a:srgbClr val="CE8E40"/>
                </a:solidFill>
              </a:rPr>
              <a:t>01</a:t>
            </a:r>
          </a:p>
        </p:txBody>
      </p:sp>
      <p:grpSp>
        <p:nvGrpSpPr>
          <p:cNvPr id="8" name="Group 7">
            <a:extLst>
              <a:ext uri="{FF2B5EF4-FFF2-40B4-BE49-F238E27FC236}">
                <a16:creationId xmlns:a16="http://schemas.microsoft.com/office/drawing/2014/main" id="{638A3D1A-A44D-47CF-9495-462191B56EB2}"/>
              </a:ext>
            </a:extLst>
          </p:cNvPr>
          <p:cNvGrpSpPr/>
          <p:nvPr/>
        </p:nvGrpSpPr>
        <p:grpSpPr>
          <a:xfrm>
            <a:off x="2452515" y="5583217"/>
            <a:ext cx="2173801" cy="811419"/>
            <a:chOff x="4597685" y="3155872"/>
            <a:chExt cx="1699181" cy="608564"/>
          </a:xfrm>
        </p:grpSpPr>
        <p:sp>
          <p:nvSpPr>
            <p:cNvPr id="9" name="TextBox 8">
              <a:extLst>
                <a:ext uri="{FF2B5EF4-FFF2-40B4-BE49-F238E27FC236}">
                  <a16:creationId xmlns:a16="http://schemas.microsoft.com/office/drawing/2014/main" id="{AB722639-2959-4358-8797-83AF0747267B}"/>
                </a:ext>
              </a:extLst>
            </p:cNvPr>
            <p:cNvSpPr txBox="1"/>
            <p:nvPr/>
          </p:nvSpPr>
          <p:spPr>
            <a:xfrm>
              <a:off x="4597686" y="3155872"/>
              <a:ext cx="1699180" cy="184666"/>
            </a:xfrm>
            <a:prstGeom prst="rect">
              <a:avLst/>
            </a:prstGeom>
            <a:noFill/>
          </p:spPr>
          <p:txBody>
            <a:bodyPr wrap="square" lIns="0" tIns="0" rIns="0" bIns="0" rtlCol="0" anchor="t">
              <a:spAutoFit/>
            </a:bodyPr>
            <a:lstStyle/>
            <a:p>
              <a:pPr algn="ctr"/>
              <a:r>
                <a:rPr lang="en-US" sz="1600" dirty="0">
                  <a:solidFill>
                    <a:srgbClr val="CE8E40"/>
                  </a:solidFill>
                  <a:latin typeface="Bernard MT Condensed" panose="02050806060905020404" pitchFamily="18" charset="0"/>
                </a:rPr>
                <a:t>Lorem Ipsum</a:t>
              </a:r>
            </a:p>
          </p:txBody>
        </p:sp>
        <p:sp>
          <p:nvSpPr>
            <p:cNvPr id="10" name="TextBox 9">
              <a:extLst>
                <a:ext uri="{FF2B5EF4-FFF2-40B4-BE49-F238E27FC236}">
                  <a16:creationId xmlns:a16="http://schemas.microsoft.com/office/drawing/2014/main" id="{234EF4E5-D554-4944-ABF8-9A8BA78D661E}"/>
                </a:ext>
              </a:extLst>
            </p:cNvPr>
            <p:cNvSpPr txBox="1"/>
            <p:nvPr/>
          </p:nvSpPr>
          <p:spPr>
            <a:xfrm>
              <a:off x="4597685" y="3348938"/>
              <a:ext cx="1699181" cy="415498"/>
            </a:xfrm>
            <a:prstGeom prst="rect">
              <a:avLst/>
            </a:prstGeom>
            <a:noFill/>
          </p:spPr>
          <p:txBody>
            <a:bodyPr wrap="square" lIns="0" tIns="0" rIns="0" bIns="0" rtlCol="0" anchor="t">
              <a:spAutoFit/>
            </a:bodyPr>
            <a:lstStyle/>
            <a:p>
              <a:pPr algn="ctr"/>
              <a:r>
                <a:rPr lang="en-US" sz="1200" b="1" dirty="0">
                  <a:latin typeface="Candara" panose="020E0502030303020204" pitchFamily="34" charset="0"/>
                </a:rPr>
                <a:t>Lorem ipsum dolor sit amet, consectetur adipiscing elit, sed do eiusmod tempor incididunt.</a:t>
              </a:r>
            </a:p>
          </p:txBody>
        </p:sp>
      </p:grpSp>
      <p:grpSp>
        <p:nvGrpSpPr>
          <p:cNvPr id="52" name="Group 51">
            <a:extLst>
              <a:ext uri="{FF2B5EF4-FFF2-40B4-BE49-F238E27FC236}">
                <a16:creationId xmlns:a16="http://schemas.microsoft.com/office/drawing/2014/main" id="{FE1C5C85-9211-4BC3-93BB-2A3FA7E2E11D}"/>
              </a:ext>
            </a:extLst>
          </p:cNvPr>
          <p:cNvGrpSpPr/>
          <p:nvPr/>
        </p:nvGrpSpPr>
        <p:grpSpPr>
          <a:xfrm>
            <a:off x="3276948" y="1869511"/>
            <a:ext cx="524933" cy="637117"/>
            <a:chOff x="3768725" y="938213"/>
            <a:chExt cx="393700" cy="477838"/>
          </a:xfrm>
          <a:solidFill>
            <a:schemeClr val="bg1"/>
          </a:solidFill>
          <a:effectLst>
            <a:outerShdw blurRad="50800" dist="38100" dir="2700000" algn="tl" rotWithShape="0">
              <a:prstClr val="black">
                <a:alpha val="40000"/>
              </a:prstClr>
            </a:outerShdw>
          </a:effectLst>
        </p:grpSpPr>
        <p:sp>
          <p:nvSpPr>
            <p:cNvPr id="53" name="Freeform 11">
              <a:extLst>
                <a:ext uri="{FF2B5EF4-FFF2-40B4-BE49-F238E27FC236}">
                  <a16:creationId xmlns:a16="http://schemas.microsoft.com/office/drawing/2014/main" id="{A74B7B9A-F3FF-4E3B-854A-D0357FAB6E86}"/>
                </a:ext>
              </a:extLst>
            </p:cNvPr>
            <p:cNvSpPr>
              <a:spLocks/>
            </p:cNvSpPr>
            <p:nvPr/>
          </p:nvSpPr>
          <p:spPr bwMode="auto">
            <a:xfrm>
              <a:off x="3941763" y="1389063"/>
              <a:ext cx="47625" cy="26988"/>
            </a:xfrm>
            <a:custGeom>
              <a:avLst/>
              <a:gdLst/>
              <a:ahLst/>
              <a:cxnLst>
                <a:cxn ang="0">
                  <a:pos x="21" y="6"/>
                </a:cxn>
                <a:cxn ang="0">
                  <a:pos x="15" y="12"/>
                </a:cxn>
                <a:cxn ang="0">
                  <a:pos x="6" y="12"/>
                </a:cxn>
                <a:cxn ang="0">
                  <a:pos x="0" y="6"/>
                </a:cxn>
                <a:cxn ang="0">
                  <a:pos x="0" y="6"/>
                </a:cxn>
                <a:cxn ang="0">
                  <a:pos x="6" y="0"/>
                </a:cxn>
                <a:cxn ang="0">
                  <a:pos x="15" y="0"/>
                </a:cxn>
                <a:cxn ang="0">
                  <a:pos x="21" y="6"/>
                </a:cxn>
              </a:cxnLst>
              <a:rect l="0" t="0" r="r" b="b"/>
              <a:pathLst>
                <a:path w="21" h="12">
                  <a:moveTo>
                    <a:pt x="21" y="6"/>
                  </a:moveTo>
                  <a:cubicBezTo>
                    <a:pt x="21" y="9"/>
                    <a:pt x="19" y="12"/>
                    <a:pt x="15" y="12"/>
                  </a:cubicBezTo>
                  <a:cubicBezTo>
                    <a:pt x="6" y="12"/>
                    <a:pt x="6" y="12"/>
                    <a:pt x="6" y="12"/>
                  </a:cubicBezTo>
                  <a:cubicBezTo>
                    <a:pt x="3" y="12"/>
                    <a:pt x="0" y="9"/>
                    <a:pt x="0" y="6"/>
                  </a:cubicBezTo>
                  <a:cubicBezTo>
                    <a:pt x="0" y="6"/>
                    <a:pt x="0" y="6"/>
                    <a:pt x="0" y="6"/>
                  </a:cubicBezTo>
                  <a:cubicBezTo>
                    <a:pt x="0" y="3"/>
                    <a:pt x="3" y="0"/>
                    <a:pt x="6" y="0"/>
                  </a:cubicBezTo>
                  <a:cubicBezTo>
                    <a:pt x="15" y="0"/>
                    <a:pt x="15" y="0"/>
                    <a:pt x="15" y="0"/>
                  </a:cubicBezTo>
                  <a:cubicBezTo>
                    <a:pt x="19" y="0"/>
                    <a:pt x="21" y="3"/>
                    <a:pt x="21"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4" name="Freeform 12">
              <a:extLst>
                <a:ext uri="{FF2B5EF4-FFF2-40B4-BE49-F238E27FC236}">
                  <a16:creationId xmlns:a16="http://schemas.microsoft.com/office/drawing/2014/main" id="{2ECB148D-5556-420E-B551-842B7E2CF5BE}"/>
                </a:ext>
              </a:extLst>
            </p:cNvPr>
            <p:cNvSpPr>
              <a:spLocks/>
            </p:cNvSpPr>
            <p:nvPr/>
          </p:nvSpPr>
          <p:spPr bwMode="auto">
            <a:xfrm>
              <a:off x="3924300" y="1360488"/>
              <a:ext cx="82550" cy="26988"/>
            </a:xfrm>
            <a:custGeom>
              <a:avLst/>
              <a:gdLst/>
              <a:ahLst/>
              <a:cxnLst>
                <a:cxn ang="0">
                  <a:pos x="37" y="6"/>
                </a:cxn>
                <a:cxn ang="0">
                  <a:pos x="32" y="12"/>
                </a:cxn>
                <a:cxn ang="0">
                  <a:pos x="6" y="12"/>
                </a:cxn>
                <a:cxn ang="0">
                  <a:pos x="0" y="6"/>
                </a:cxn>
                <a:cxn ang="0">
                  <a:pos x="0" y="6"/>
                </a:cxn>
                <a:cxn ang="0">
                  <a:pos x="6" y="0"/>
                </a:cxn>
                <a:cxn ang="0">
                  <a:pos x="32" y="0"/>
                </a:cxn>
                <a:cxn ang="0">
                  <a:pos x="37" y="6"/>
                </a:cxn>
              </a:cxnLst>
              <a:rect l="0" t="0" r="r" b="b"/>
              <a:pathLst>
                <a:path w="37" h="12">
                  <a:moveTo>
                    <a:pt x="37" y="6"/>
                  </a:moveTo>
                  <a:cubicBezTo>
                    <a:pt x="37" y="9"/>
                    <a:pt x="35" y="12"/>
                    <a:pt x="32" y="12"/>
                  </a:cubicBezTo>
                  <a:cubicBezTo>
                    <a:pt x="6" y="12"/>
                    <a:pt x="6" y="12"/>
                    <a:pt x="6" y="12"/>
                  </a:cubicBezTo>
                  <a:cubicBezTo>
                    <a:pt x="3" y="12"/>
                    <a:pt x="0" y="9"/>
                    <a:pt x="0" y="6"/>
                  </a:cubicBezTo>
                  <a:cubicBezTo>
                    <a:pt x="0" y="6"/>
                    <a:pt x="0" y="6"/>
                    <a:pt x="0" y="6"/>
                  </a:cubicBezTo>
                  <a:cubicBezTo>
                    <a:pt x="0" y="3"/>
                    <a:pt x="3" y="0"/>
                    <a:pt x="6" y="0"/>
                  </a:cubicBezTo>
                  <a:cubicBezTo>
                    <a:pt x="32" y="0"/>
                    <a:pt x="32" y="0"/>
                    <a:pt x="32" y="0"/>
                  </a:cubicBezTo>
                  <a:cubicBezTo>
                    <a:pt x="35" y="0"/>
                    <a:pt x="37" y="3"/>
                    <a:pt x="37"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5" name="Freeform 13">
              <a:extLst>
                <a:ext uri="{FF2B5EF4-FFF2-40B4-BE49-F238E27FC236}">
                  <a16:creationId xmlns:a16="http://schemas.microsoft.com/office/drawing/2014/main" id="{BF17F43E-B04C-4C12-8C79-9114E3C866A9}"/>
                </a:ext>
              </a:extLst>
            </p:cNvPr>
            <p:cNvSpPr>
              <a:spLocks/>
            </p:cNvSpPr>
            <p:nvPr/>
          </p:nvSpPr>
          <p:spPr bwMode="auto">
            <a:xfrm>
              <a:off x="3913188" y="1322388"/>
              <a:ext cx="107950" cy="34925"/>
            </a:xfrm>
            <a:custGeom>
              <a:avLst/>
              <a:gdLst/>
              <a:ahLst/>
              <a:cxnLst>
                <a:cxn ang="0">
                  <a:pos x="48" y="8"/>
                </a:cxn>
                <a:cxn ang="0">
                  <a:pos x="40" y="16"/>
                </a:cxn>
                <a:cxn ang="0">
                  <a:pos x="7" y="16"/>
                </a:cxn>
                <a:cxn ang="0">
                  <a:pos x="0" y="8"/>
                </a:cxn>
                <a:cxn ang="0">
                  <a:pos x="0" y="8"/>
                </a:cxn>
                <a:cxn ang="0">
                  <a:pos x="7" y="0"/>
                </a:cxn>
                <a:cxn ang="0">
                  <a:pos x="40" y="0"/>
                </a:cxn>
                <a:cxn ang="0">
                  <a:pos x="48" y="8"/>
                </a:cxn>
              </a:cxnLst>
              <a:rect l="0" t="0" r="r" b="b"/>
              <a:pathLst>
                <a:path w="48" h="16">
                  <a:moveTo>
                    <a:pt x="48" y="8"/>
                  </a:moveTo>
                  <a:cubicBezTo>
                    <a:pt x="48" y="12"/>
                    <a:pt x="44" y="16"/>
                    <a:pt x="40" y="16"/>
                  </a:cubicBezTo>
                  <a:cubicBezTo>
                    <a:pt x="7" y="16"/>
                    <a:pt x="7" y="16"/>
                    <a:pt x="7" y="16"/>
                  </a:cubicBezTo>
                  <a:cubicBezTo>
                    <a:pt x="3" y="16"/>
                    <a:pt x="0" y="12"/>
                    <a:pt x="0" y="8"/>
                  </a:cubicBezTo>
                  <a:cubicBezTo>
                    <a:pt x="0" y="8"/>
                    <a:pt x="0" y="8"/>
                    <a:pt x="0" y="8"/>
                  </a:cubicBezTo>
                  <a:cubicBezTo>
                    <a:pt x="0" y="4"/>
                    <a:pt x="3" y="0"/>
                    <a:pt x="7" y="0"/>
                  </a:cubicBezTo>
                  <a:cubicBezTo>
                    <a:pt x="40" y="0"/>
                    <a:pt x="40" y="0"/>
                    <a:pt x="40" y="0"/>
                  </a:cubicBezTo>
                  <a:cubicBezTo>
                    <a:pt x="44" y="0"/>
                    <a:pt x="48" y="4"/>
                    <a:pt x="48" y="8"/>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6" name="Freeform 14">
              <a:extLst>
                <a:ext uri="{FF2B5EF4-FFF2-40B4-BE49-F238E27FC236}">
                  <a16:creationId xmlns:a16="http://schemas.microsoft.com/office/drawing/2014/main" id="{66C720D2-8517-4B2E-A6EE-2E0759E5D9B6}"/>
                </a:ext>
              </a:extLst>
            </p:cNvPr>
            <p:cNvSpPr>
              <a:spLocks/>
            </p:cNvSpPr>
            <p:nvPr/>
          </p:nvSpPr>
          <p:spPr bwMode="auto">
            <a:xfrm>
              <a:off x="3941763" y="1389063"/>
              <a:ext cx="47625" cy="26988"/>
            </a:xfrm>
            <a:custGeom>
              <a:avLst/>
              <a:gdLst/>
              <a:ahLst/>
              <a:cxnLst>
                <a:cxn ang="0">
                  <a:pos x="21" y="6"/>
                </a:cxn>
                <a:cxn ang="0">
                  <a:pos x="15" y="12"/>
                </a:cxn>
                <a:cxn ang="0">
                  <a:pos x="6" y="12"/>
                </a:cxn>
                <a:cxn ang="0">
                  <a:pos x="0" y="6"/>
                </a:cxn>
                <a:cxn ang="0">
                  <a:pos x="0" y="6"/>
                </a:cxn>
                <a:cxn ang="0">
                  <a:pos x="6" y="0"/>
                </a:cxn>
                <a:cxn ang="0">
                  <a:pos x="15" y="0"/>
                </a:cxn>
                <a:cxn ang="0">
                  <a:pos x="21" y="6"/>
                </a:cxn>
              </a:cxnLst>
              <a:rect l="0" t="0" r="r" b="b"/>
              <a:pathLst>
                <a:path w="21" h="12">
                  <a:moveTo>
                    <a:pt x="21" y="6"/>
                  </a:moveTo>
                  <a:cubicBezTo>
                    <a:pt x="21" y="9"/>
                    <a:pt x="19" y="12"/>
                    <a:pt x="15" y="12"/>
                  </a:cubicBezTo>
                  <a:cubicBezTo>
                    <a:pt x="6" y="12"/>
                    <a:pt x="6" y="12"/>
                    <a:pt x="6" y="12"/>
                  </a:cubicBezTo>
                  <a:cubicBezTo>
                    <a:pt x="3" y="12"/>
                    <a:pt x="0" y="9"/>
                    <a:pt x="0" y="6"/>
                  </a:cubicBezTo>
                  <a:cubicBezTo>
                    <a:pt x="0" y="6"/>
                    <a:pt x="0" y="6"/>
                    <a:pt x="0" y="6"/>
                  </a:cubicBezTo>
                  <a:cubicBezTo>
                    <a:pt x="0" y="3"/>
                    <a:pt x="3" y="0"/>
                    <a:pt x="6" y="0"/>
                  </a:cubicBezTo>
                  <a:cubicBezTo>
                    <a:pt x="15" y="0"/>
                    <a:pt x="15" y="0"/>
                    <a:pt x="15" y="0"/>
                  </a:cubicBezTo>
                  <a:cubicBezTo>
                    <a:pt x="19" y="0"/>
                    <a:pt x="21" y="3"/>
                    <a:pt x="21"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7" name="Freeform 15">
              <a:extLst>
                <a:ext uri="{FF2B5EF4-FFF2-40B4-BE49-F238E27FC236}">
                  <a16:creationId xmlns:a16="http://schemas.microsoft.com/office/drawing/2014/main" id="{244864D9-9B22-4584-B670-22049D79FB26}"/>
                </a:ext>
              </a:extLst>
            </p:cNvPr>
            <p:cNvSpPr>
              <a:spLocks/>
            </p:cNvSpPr>
            <p:nvPr/>
          </p:nvSpPr>
          <p:spPr bwMode="auto">
            <a:xfrm>
              <a:off x="3924300" y="1360488"/>
              <a:ext cx="82550" cy="26988"/>
            </a:xfrm>
            <a:custGeom>
              <a:avLst/>
              <a:gdLst/>
              <a:ahLst/>
              <a:cxnLst>
                <a:cxn ang="0">
                  <a:pos x="37" y="6"/>
                </a:cxn>
                <a:cxn ang="0">
                  <a:pos x="32" y="12"/>
                </a:cxn>
                <a:cxn ang="0">
                  <a:pos x="6" y="12"/>
                </a:cxn>
                <a:cxn ang="0">
                  <a:pos x="0" y="6"/>
                </a:cxn>
                <a:cxn ang="0">
                  <a:pos x="0" y="6"/>
                </a:cxn>
                <a:cxn ang="0">
                  <a:pos x="6" y="0"/>
                </a:cxn>
                <a:cxn ang="0">
                  <a:pos x="32" y="0"/>
                </a:cxn>
                <a:cxn ang="0">
                  <a:pos x="37" y="6"/>
                </a:cxn>
              </a:cxnLst>
              <a:rect l="0" t="0" r="r" b="b"/>
              <a:pathLst>
                <a:path w="37" h="12">
                  <a:moveTo>
                    <a:pt x="37" y="6"/>
                  </a:moveTo>
                  <a:cubicBezTo>
                    <a:pt x="37" y="9"/>
                    <a:pt x="35" y="12"/>
                    <a:pt x="32" y="12"/>
                  </a:cubicBezTo>
                  <a:cubicBezTo>
                    <a:pt x="6" y="12"/>
                    <a:pt x="6" y="12"/>
                    <a:pt x="6" y="12"/>
                  </a:cubicBezTo>
                  <a:cubicBezTo>
                    <a:pt x="3" y="12"/>
                    <a:pt x="0" y="9"/>
                    <a:pt x="0" y="6"/>
                  </a:cubicBezTo>
                  <a:cubicBezTo>
                    <a:pt x="0" y="6"/>
                    <a:pt x="0" y="6"/>
                    <a:pt x="0" y="6"/>
                  </a:cubicBezTo>
                  <a:cubicBezTo>
                    <a:pt x="0" y="3"/>
                    <a:pt x="3" y="0"/>
                    <a:pt x="6" y="0"/>
                  </a:cubicBezTo>
                  <a:cubicBezTo>
                    <a:pt x="32" y="0"/>
                    <a:pt x="32" y="0"/>
                    <a:pt x="32" y="0"/>
                  </a:cubicBezTo>
                  <a:cubicBezTo>
                    <a:pt x="35" y="0"/>
                    <a:pt x="37" y="3"/>
                    <a:pt x="37"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8" name="Freeform 16">
              <a:extLst>
                <a:ext uri="{FF2B5EF4-FFF2-40B4-BE49-F238E27FC236}">
                  <a16:creationId xmlns:a16="http://schemas.microsoft.com/office/drawing/2014/main" id="{36125C54-FD01-40A6-AFF5-82AE512B119A}"/>
                </a:ext>
              </a:extLst>
            </p:cNvPr>
            <p:cNvSpPr>
              <a:spLocks/>
            </p:cNvSpPr>
            <p:nvPr/>
          </p:nvSpPr>
          <p:spPr bwMode="auto">
            <a:xfrm>
              <a:off x="3913188" y="1322388"/>
              <a:ext cx="107950" cy="34925"/>
            </a:xfrm>
            <a:custGeom>
              <a:avLst/>
              <a:gdLst/>
              <a:ahLst/>
              <a:cxnLst>
                <a:cxn ang="0">
                  <a:pos x="48" y="8"/>
                </a:cxn>
                <a:cxn ang="0">
                  <a:pos x="40" y="16"/>
                </a:cxn>
                <a:cxn ang="0">
                  <a:pos x="7" y="16"/>
                </a:cxn>
                <a:cxn ang="0">
                  <a:pos x="0" y="8"/>
                </a:cxn>
                <a:cxn ang="0">
                  <a:pos x="0" y="8"/>
                </a:cxn>
                <a:cxn ang="0">
                  <a:pos x="7" y="0"/>
                </a:cxn>
                <a:cxn ang="0">
                  <a:pos x="40" y="0"/>
                </a:cxn>
                <a:cxn ang="0">
                  <a:pos x="48" y="8"/>
                </a:cxn>
              </a:cxnLst>
              <a:rect l="0" t="0" r="r" b="b"/>
              <a:pathLst>
                <a:path w="48" h="16">
                  <a:moveTo>
                    <a:pt x="48" y="8"/>
                  </a:moveTo>
                  <a:cubicBezTo>
                    <a:pt x="48" y="12"/>
                    <a:pt x="44" y="16"/>
                    <a:pt x="40" y="16"/>
                  </a:cubicBezTo>
                  <a:cubicBezTo>
                    <a:pt x="7" y="16"/>
                    <a:pt x="7" y="16"/>
                    <a:pt x="7" y="16"/>
                  </a:cubicBezTo>
                  <a:cubicBezTo>
                    <a:pt x="3" y="16"/>
                    <a:pt x="0" y="12"/>
                    <a:pt x="0" y="8"/>
                  </a:cubicBezTo>
                  <a:cubicBezTo>
                    <a:pt x="0" y="8"/>
                    <a:pt x="0" y="8"/>
                    <a:pt x="0" y="8"/>
                  </a:cubicBezTo>
                  <a:cubicBezTo>
                    <a:pt x="0" y="4"/>
                    <a:pt x="3" y="0"/>
                    <a:pt x="7" y="0"/>
                  </a:cubicBezTo>
                  <a:cubicBezTo>
                    <a:pt x="40" y="0"/>
                    <a:pt x="40" y="0"/>
                    <a:pt x="40" y="0"/>
                  </a:cubicBezTo>
                  <a:cubicBezTo>
                    <a:pt x="44" y="0"/>
                    <a:pt x="48" y="4"/>
                    <a:pt x="48" y="8"/>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9" name="Rectangle 17">
              <a:extLst>
                <a:ext uri="{FF2B5EF4-FFF2-40B4-BE49-F238E27FC236}">
                  <a16:creationId xmlns:a16="http://schemas.microsoft.com/office/drawing/2014/main" id="{BECE36C0-B395-421B-9734-F2FDBB629F0F}"/>
                </a:ext>
              </a:extLst>
            </p:cNvPr>
            <p:cNvSpPr>
              <a:spLocks noChangeArrowheads="1"/>
            </p:cNvSpPr>
            <p:nvPr/>
          </p:nvSpPr>
          <p:spPr bwMode="auto">
            <a:xfrm>
              <a:off x="3956050" y="938213"/>
              <a:ext cx="19050" cy="46038"/>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0" name="Freeform 18">
              <a:extLst>
                <a:ext uri="{FF2B5EF4-FFF2-40B4-BE49-F238E27FC236}">
                  <a16:creationId xmlns:a16="http://schemas.microsoft.com/office/drawing/2014/main" id="{BDD86FE4-FBD4-4A61-8B95-A2D6EF95D40F}"/>
                </a:ext>
              </a:extLst>
            </p:cNvPr>
            <p:cNvSpPr>
              <a:spLocks/>
            </p:cNvSpPr>
            <p:nvPr/>
          </p:nvSpPr>
          <p:spPr bwMode="auto">
            <a:xfrm>
              <a:off x="4060825" y="984250"/>
              <a:ext cx="46038" cy="47625"/>
            </a:xfrm>
            <a:custGeom>
              <a:avLst/>
              <a:gdLst/>
              <a:ahLst/>
              <a:cxnLst>
                <a:cxn ang="0">
                  <a:pos x="9" y="30"/>
                </a:cxn>
                <a:cxn ang="0">
                  <a:pos x="0" y="22"/>
                </a:cxn>
                <a:cxn ang="0">
                  <a:pos x="20" y="0"/>
                </a:cxn>
                <a:cxn ang="0">
                  <a:pos x="29" y="9"/>
                </a:cxn>
                <a:cxn ang="0">
                  <a:pos x="9" y="30"/>
                </a:cxn>
              </a:cxnLst>
              <a:rect l="0" t="0" r="r" b="b"/>
              <a:pathLst>
                <a:path w="29" h="30">
                  <a:moveTo>
                    <a:pt x="9" y="30"/>
                  </a:moveTo>
                  <a:lnTo>
                    <a:pt x="0" y="22"/>
                  </a:lnTo>
                  <a:lnTo>
                    <a:pt x="20" y="0"/>
                  </a:lnTo>
                  <a:lnTo>
                    <a:pt x="29" y="9"/>
                  </a:lnTo>
                  <a:lnTo>
                    <a:pt x="9" y="3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1" name="Freeform 19">
              <a:extLst>
                <a:ext uri="{FF2B5EF4-FFF2-40B4-BE49-F238E27FC236}">
                  <a16:creationId xmlns:a16="http://schemas.microsoft.com/office/drawing/2014/main" id="{30C4E898-4971-433C-AB2B-9ECA35E28C4E}"/>
                </a:ext>
              </a:extLst>
            </p:cNvPr>
            <p:cNvSpPr>
              <a:spLocks/>
            </p:cNvSpPr>
            <p:nvPr/>
          </p:nvSpPr>
          <p:spPr bwMode="auto">
            <a:xfrm>
              <a:off x="4114800" y="1112838"/>
              <a:ext cx="47625" cy="22225"/>
            </a:xfrm>
            <a:custGeom>
              <a:avLst/>
              <a:gdLst/>
              <a:ahLst/>
              <a:cxnLst>
                <a:cxn ang="0">
                  <a:pos x="0" y="14"/>
                </a:cxn>
                <a:cxn ang="0">
                  <a:pos x="0" y="1"/>
                </a:cxn>
                <a:cxn ang="0">
                  <a:pos x="30" y="0"/>
                </a:cxn>
                <a:cxn ang="0">
                  <a:pos x="30" y="11"/>
                </a:cxn>
                <a:cxn ang="0">
                  <a:pos x="0" y="14"/>
                </a:cxn>
              </a:cxnLst>
              <a:rect l="0" t="0" r="r" b="b"/>
              <a:pathLst>
                <a:path w="30" h="14">
                  <a:moveTo>
                    <a:pt x="0" y="14"/>
                  </a:moveTo>
                  <a:lnTo>
                    <a:pt x="0" y="1"/>
                  </a:lnTo>
                  <a:lnTo>
                    <a:pt x="30" y="0"/>
                  </a:lnTo>
                  <a:lnTo>
                    <a:pt x="30" y="11"/>
                  </a:lnTo>
                  <a:lnTo>
                    <a:pt x="0" y="1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2" name="Freeform 20">
              <a:extLst>
                <a:ext uri="{FF2B5EF4-FFF2-40B4-BE49-F238E27FC236}">
                  <a16:creationId xmlns:a16="http://schemas.microsoft.com/office/drawing/2014/main" id="{3FAE4026-CD1D-4172-82A2-020A03CC886C}"/>
                </a:ext>
              </a:extLst>
            </p:cNvPr>
            <p:cNvSpPr>
              <a:spLocks/>
            </p:cNvSpPr>
            <p:nvPr/>
          </p:nvSpPr>
          <p:spPr bwMode="auto">
            <a:xfrm>
              <a:off x="4075113" y="1222375"/>
              <a:ext cx="49213" cy="46038"/>
            </a:xfrm>
            <a:custGeom>
              <a:avLst/>
              <a:gdLst/>
              <a:ahLst/>
              <a:cxnLst>
                <a:cxn ang="0">
                  <a:pos x="0" y="10"/>
                </a:cxn>
                <a:cxn ang="0">
                  <a:pos x="8" y="0"/>
                </a:cxn>
                <a:cxn ang="0">
                  <a:pos x="31" y="19"/>
                </a:cxn>
                <a:cxn ang="0">
                  <a:pos x="24" y="29"/>
                </a:cxn>
                <a:cxn ang="0">
                  <a:pos x="0" y="10"/>
                </a:cxn>
              </a:cxnLst>
              <a:rect l="0" t="0" r="r" b="b"/>
              <a:pathLst>
                <a:path w="31" h="29">
                  <a:moveTo>
                    <a:pt x="0" y="10"/>
                  </a:moveTo>
                  <a:lnTo>
                    <a:pt x="8" y="0"/>
                  </a:lnTo>
                  <a:lnTo>
                    <a:pt x="31" y="19"/>
                  </a:lnTo>
                  <a:lnTo>
                    <a:pt x="24" y="29"/>
                  </a:lnTo>
                  <a:lnTo>
                    <a:pt x="0" y="1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3" name="Freeform 21">
              <a:extLst>
                <a:ext uri="{FF2B5EF4-FFF2-40B4-BE49-F238E27FC236}">
                  <a16:creationId xmlns:a16="http://schemas.microsoft.com/office/drawing/2014/main" id="{286AA4DE-9E7B-4755-A921-F7F035C4535A}"/>
                </a:ext>
              </a:extLst>
            </p:cNvPr>
            <p:cNvSpPr>
              <a:spLocks/>
            </p:cNvSpPr>
            <p:nvPr/>
          </p:nvSpPr>
          <p:spPr bwMode="auto">
            <a:xfrm>
              <a:off x="3825875" y="982663"/>
              <a:ext cx="44450" cy="47625"/>
            </a:xfrm>
            <a:custGeom>
              <a:avLst/>
              <a:gdLst/>
              <a:ahLst/>
              <a:cxnLst>
                <a:cxn ang="0">
                  <a:pos x="19" y="30"/>
                </a:cxn>
                <a:cxn ang="0">
                  <a:pos x="28" y="21"/>
                </a:cxn>
                <a:cxn ang="0">
                  <a:pos x="8" y="0"/>
                </a:cxn>
                <a:cxn ang="0">
                  <a:pos x="0" y="8"/>
                </a:cxn>
                <a:cxn ang="0">
                  <a:pos x="19" y="30"/>
                </a:cxn>
              </a:cxnLst>
              <a:rect l="0" t="0" r="r" b="b"/>
              <a:pathLst>
                <a:path w="28" h="30">
                  <a:moveTo>
                    <a:pt x="19" y="30"/>
                  </a:moveTo>
                  <a:lnTo>
                    <a:pt x="28" y="21"/>
                  </a:lnTo>
                  <a:lnTo>
                    <a:pt x="8" y="0"/>
                  </a:lnTo>
                  <a:lnTo>
                    <a:pt x="0" y="8"/>
                  </a:lnTo>
                  <a:lnTo>
                    <a:pt x="19" y="3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4" name="Freeform 22">
              <a:extLst>
                <a:ext uri="{FF2B5EF4-FFF2-40B4-BE49-F238E27FC236}">
                  <a16:creationId xmlns:a16="http://schemas.microsoft.com/office/drawing/2014/main" id="{5E16E956-86ED-4B6B-A461-EB0F0934E88E}"/>
                </a:ext>
              </a:extLst>
            </p:cNvPr>
            <p:cNvSpPr>
              <a:spLocks/>
            </p:cNvSpPr>
            <p:nvPr/>
          </p:nvSpPr>
          <p:spPr bwMode="auto">
            <a:xfrm>
              <a:off x="3768725" y="1111250"/>
              <a:ext cx="49213" cy="22225"/>
            </a:xfrm>
            <a:custGeom>
              <a:avLst/>
              <a:gdLst/>
              <a:ahLst/>
              <a:cxnLst>
                <a:cxn ang="0">
                  <a:pos x="30" y="14"/>
                </a:cxn>
                <a:cxn ang="0">
                  <a:pos x="31" y="1"/>
                </a:cxn>
                <a:cxn ang="0">
                  <a:pos x="2" y="0"/>
                </a:cxn>
                <a:cxn ang="0">
                  <a:pos x="0" y="11"/>
                </a:cxn>
                <a:cxn ang="0">
                  <a:pos x="30" y="14"/>
                </a:cxn>
              </a:cxnLst>
              <a:rect l="0" t="0" r="r" b="b"/>
              <a:pathLst>
                <a:path w="31" h="14">
                  <a:moveTo>
                    <a:pt x="30" y="14"/>
                  </a:moveTo>
                  <a:lnTo>
                    <a:pt x="31" y="1"/>
                  </a:lnTo>
                  <a:lnTo>
                    <a:pt x="2" y="0"/>
                  </a:lnTo>
                  <a:lnTo>
                    <a:pt x="0" y="11"/>
                  </a:lnTo>
                  <a:lnTo>
                    <a:pt x="30" y="1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5" name="Freeform 23">
              <a:extLst>
                <a:ext uri="{FF2B5EF4-FFF2-40B4-BE49-F238E27FC236}">
                  <a16:creationId xmlns:a16="http://schemas.microsoft.com/office/drawing/2014/main" id="{A002487D-9699-422E-9EF4-08B98B2EECC5}"/>
                </a:ext>
              </a:extLst>
            </p:cNvPr>
            <p:cNvSpPr>
              <a:spLocks/>
            </p:cNvSpPr>
            <p:nvPr/>
          </p:nvSpPr>
          <p:spPr bwMode="auto">
            <a:xfrm>
              <a:off x="3806825" y="1220788"/>
              <a:ext cx="49213" cy="44450"/>
            </a:xfrm>
            <a:custGeom>
              <a:avLst/>
              <a:gdLst/>
              <a:ahLst/>
              <a:cxnLst>
                <a:cxn ang="0">
                  <a:pos x="31" y="10"/>
                </a:cxn>
                <a:cxn ang="0">
                  <a:pos x="24" y="0"/>
                </a:cxn>
                <a:cxn ang="0">
                  <a:pos x="0" y="18"/>
                </a:cxn>
                <a:cxn ang="0">
                  <a:pos x="9" y="28"/>
                </a:cxn>
                <a:cxn ang="0">
                  <a:pos x="31" y="10"/>
                </a:cxn>
              </a:cxnLst>
              <a:rect l="0" t="0" r="r" b="b"/>
              <a:pathLst>
                <a:path w="31" h="28">
                  <a:moveTo>
                    <a:pt x="31" y="10"/>
                  </a:moveTo>
                  <a:lnTo>
                    <a:pt x="24" y="0"/>
                  </a:lnTo>
                  <a:lnTo>
                    <a:pt x="0" y="18"/>
                  </a:lnTo>
                  <a:lnTo>
                    <a:pt x="9" y="28"/>
                  </a:lnTo>
                  <a:lnTo>
                    <a:pt x="31" y="1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6" name="Freeform 24">
              <a:extLst>
                <a:ext uri="{FF2B5EF4-FFF2-40B4-BE49-F238E27FC236}">
                  <a16:creationId xmlns:a16="http://schemas.microsoft.com/office/drawing/2014/main" id="{F1FF888B-3C9D-4084-B498-47D515476BEF}"/>
                </a:ext>
              </a:extLst>
            </p:cNvPr>
            <p:cNvSpPr>
              <a:spLocks/>
            </p:cNvSpPr>
            <p:nvPr/>
          </p:nvSpPr>
          <p:spPr bwMode="auto">
            <a:xfrm>
              <a:off x="3975100" y="1179513"/>
              <a:ext cx="15875" cy="30163"/>
            </a:xfrm>
            <a:custGeom>
              <a:avLst/>
              <a:gdLst/>
              <a:ahLst/>
              <a:cxnLst>
                <a:cxn ang="0">
                  <a:pos x="3" y="1"/>
                </a:cxn>
                <a:cxn ang="0">
                  <a:pos x="0" y="0"/>
                </a:cxn>
                <a:cxn ang="0">
                  <a:pos x="0" y="13"/>
                </a:cxn>
                <a:cxn ang="0">
                  <a:pos x="7" y="6"/>
                </a:cxn>
                <a:cxn ang="0">
                  <a:pos x="3" y="1"/>
                </a:cxn>
              </a:cxnLst>
              <a:rect l="0" t="0" r="r" b="b"/>
              <a:pathLst>
                <a:path w="7" h="13">
                  <a:moveTo>
                    <a:pt x="3" y="1"/>
                  </a:moveTo>
                  <a:cubicBezTo>
                    <a:pt x="3" y="1"/>
                    <a:pt x="2" y="0"/>
                    <a:pt x="0" y="0"/>
                  </a:cubicBezTo>
                  <a:cubicBezTo>
                    <a:pt x="0" y="13"/>
                    <a:pt x="0" y="13"/>
                    <a:pt x="0" y="13"/>
                  </a:cubicBezTo>
                  <a:cubicBezTo>
                    <a:pt x="5" y="13"/>
                    <a:pt x="7" y="10"/>
                    <a:pt x="7" y="6"/>
                  </a:cubicBezTo>
                  <a:cubicBezTo>
                    <a:pt x="7" y="4"/>
                    <a:pt x="6" y="2"/>
                    <a:pt x="3" y="1"/>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7" name="Freeform 25">
              <a:extLst>
                <a:ext uri="{FF2B5EF4-FFF2-40B4-BE49-F238E27FC236}">
                  <a16:creationId xmlns:a16="http://schemas.microsoft.com/office/drawing/2014/main" id="{0573B05C-73D9-4F29-B6FB-5FBA8C040E24}"/>
                </a:ext>
              </a:extLst>
            </p:cNvPr>
            <p:cNvSpPr>
              <a:spLocks/>
            </p:cNvSpPr>
            <p:nvPr/>
          </p:nvSpPr>
          <p:spPr bwMode="auto">
            <a:xfrm>
              <a:off x="3944938" y="1128713"/>
              <a:ext cx="12700" cy="23813"/>
            </a:xfrm>
            <a:custGeom>
              <a:avLst/>
              <a:gdLst/>
              <a:ahLst/>
              <a:cxnLst>
                <a:cxn ang="0">
                  <a:pos x="0" y="5"/>
                </a:cxn>
                <a:cxn ang="0">
                  <a:pos x="6" y="11"/>
                </a:cxn>
                <a:cxn ang="0">
                  <a:pos x="6" y="0"/>
                </a:cxn>
                <a:cxn ang="0">
                  <a:pos x="0" y="5"/>
                </a:cxn>
              </a:cxnLst>
              <a:rect l="0" t="0" r="r" b="b"/>
              <a:pathLst>
                <a:path w="6" h="11">
                  <a:moveTo>
                    <a:pt x="0" y="5"/>
                  </a:moveTo>
                  <a:cubicBezTo>
                    <a:pt x="0" y="8"/>
                    <a:pt x="2" y="10"/>
                    <a:pt x="6" y="11"/>
                  </a:cubicBezTo>
                  <a:cubicBezTo>
                    <a:pt x="6" y="0"/>
                    <a:pt x="6" y="0"/>
                    <a:pt x="6" y="0"/>
                  </a:cubicBezTo>
                  <a:cubicBezTo>
                    <a:pt x="2" y="0"/>
                    <a:pt x="0" y="2"/>
                    <a:pt x="0" y="5"/>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8" name="Freeform 26">
              <a:extLst>
                <a:ext uri="{FF2B5EF4-FFF2-40B4-BE49-F238E27FC236}">
                  <a16:creationId xmlns:a16="http://schemas.microsoft.com/office/drawing/2014/main" id="{9413CBD9-515B-4835-819B-048DD5A024FD}"/>
                </a:ext>
              </a:extLst>
            </p:cNvPr>
            <p:cNvSpPr>
              <a:spLocks noEditPoints="1"/>
            </p:cNvSpPr>
            <p:nvPr/>
          </p:nvSpPr>
          <p:spPr bwMode="auto">
            <a:xfrm>
              <a:off x="3843338" y="1006475"/>
              <a:ext cx="244475" cy="290513"/>
            </a:xfrm>
            <a:custGeom>
              <a:avLst/>
              <a:gdLst/>
              <a:ahLst/>
              <a:cxnLst>
                <a:cxn ang="0">
                  <a:pos x="55" y="0"/>
                </a:cxn>
                <a:cxn ang="0">
                  <a:pos x="0" y="54"/>
                </a:cxn>
                <a:cxn ang="0">
                  <a:pos x="12" y="87"/>
                </a:cxn>
                <a:cxn ang="0">
                  <a:pos x="32" y="129"/>
                </a:cxn>
                <a:cxn ang="0">
                  <a:pos x="34" y="129"/>
                </a:cxn>
                <a:cxn ang="0">
                  <a:pos x="42" y="129"/>
                </a:cxn>
                <a:cxn ang="0">
                  <a:pos x="65" y="129"/>
                </a:cxn>
                <a:cxn ang="0">
                  <a:pos x="75" y="129"/>
                </a:cxn>
                <a:cxn ang="0">
                  <a:pos x="77" y="129"/>
                </a:cxn>
                <a:cxn ang="0">
                  <a:pos x="97" y="87"/>
                </a:cxn>
                <a:cxn ang="0">
                  <a:pos x="109" y="54"/>
                </a:cxn>
                <a:cxn ang="0">
                  <a:pos x="55" y="0"/>
                </a:cxn>
                <a:cxn ang="0">
                  <a:pos x="69" y="95"/>
                </a:cxn>
                <a:cxn ang="0">
                  <a:pos x="59" y="98"/>
                </a:cxn>
                <a:cxn ang="0">
                  <a:pos x="59" y="110"/>
                </a:cxn>
                <a:cxn ang="0">
                  <a:pos x="51" y="110"/>
                </a:cxn>
                <a:cxn ang="0">
                  <a:pos x="51" y="98"/>
                </a:cxn>
                <a:cxn ang="0">
                  <a:pos x="40" y="94"/>
                </a:cxn>
                <a:cxn ang="0">
                  <a:pos x="34" y="80"/>
                </a:cxn>
                <a:cxn ang="0">
                  <a:pos x="43" y="80"/>
                </a:cxn>
                <a:cxn ang="0">
                  <a:pos x="51" y="90"/>
                </a:cxn>
                <a:cxn ang="0">
                  <a:pos x="51" y="75"/>
                </a:cxn>
                <a:cxn ang="0">
                  <a:pos x="47" y="74"/>
                </a:cxn>
                <a:cxn ang="0">
                  <a:pos x="36" y="61"/>
                </a:cxn>
                <a:cxn ang="0">
                  <a:pos x="41" y="49"/>
                </a:cxn>
                <a:cxn ang="0">
                  <a:pos x="51" y="46"/>
                </a:cxn>
                <a:cxn ang="0">
                  <a:pos x="51" y="33"/>
                </a:cxn>
                <a:cxn ang="0">
                  <a:pos x="59" y="33"/>
                </a:cxn>
                <a:cxn ang="0">
                  <a:pos x="59" y="46"/>
                </a:cxn>
                <a:cxn ang="0">
                  <a:pos x="68" y="50"/>
                </a:cxn>
                <a:cxn ang="0">
                  <a:pos x="74" y="62"/>
                </a:cxn>
                <a:cxn ang="0">
                  <a:pos x="65" y="62"/>
                </a:cxn>
                <a:cxn ang="0">
                  <a:pos x="59" y="54"/>
                </a:cxn>
                <a:cxn ang="0">
                  <a:pos x="59" y="67"/>
                </a:cxn>
                <a:cxn ang="0">
                  <a:pos x="66" y="69"/>
                </a:cxn>
                <a:cxn ang="0">
                  <a:pos x="73" y="75"/>
                </a:cxn>
                <a:cxn ang="0">
                  <a:pos x="76" y="82"/>
                </a:cxn>
                <a:cxn ang="0">
                  <a:pos x="69" y="95"/>
                </a:cxn>
                <a:cxn ang="0">
                  <a:pos x="55" y="19"/>
                </a:cxn>
                <a:cxn ang="0">
                  <a:pos x="17" y="24"/>
                </a:cxn>
                <a:cxn ang="0">
                  <a:pos x="55" y="4"/>
                </a:cxn>
                <a:cxn ang="0">
                  <a:pos x="93" y="24"/>
                </a:cxn>
                <a:cxn ang="0">
                  <a:pos x="55" y="19"/>
                </a:cxn>
              </a:cxnLst>
              <a:rect l="0" t="0" r="r" b="b"/>
              <a:pathLst>
                <a:path w="109" h="129">
                  <a:moveTo>
                    <a:pt x="55" y="0"/>
                  </a:moveTo>
                  <a:cubicBezTo>
                    <a:pt x="25" y="0"/>
                    <a:pt x="0" y="24"/>
                    <a:pt x="0" y="54"/>
                  </a:cubicBezTo>
                  <a:cubicBezTo>
                    <a:pt x="0" y="67"/>
                    <a:pt x="5" y="78"/>
                    <a:pt x="12" y="87"/>
                  </a:cubicBezTo>
                  <a:cubicBezTo>
                    <a:pt x="16" y="93"/>
                    <a:pt x="30" y="115"/>
                    <a:pt x="32" y="129"/>
                  </a:cubicBezTo>
                  <a:cubicBezTo>
                    <a:pt x="34" y="129"/>
                    <a:pt x="34" y="129"/>
                    <a:pt x="34" y="129"/>
                  </a:cubicBezTo>
                  <a:cubicBezTo>
                    <a:pt x="42" y="129"/>
                    <a:pt x="42" y="129"/>
                    <a:pt x="42" y="129"/>
                  </a:cubicBezTo>
                  <a:cubicBezTo>
                    <a:pt x="65" y="129"/>
                    <a:pt x="65" y="129"/>
                    <a:pt x="65" y="129"/>
                  </a:cubicBezTo>
                  <a:cubicBezTo>
                    <a:pt x="75" y="129"/>
                    <a:pt x="75" y="129"/>
                    <a:pt x="75" y="129"/>
                  </a:cubicBezTo>
                  <a:cubicBezTo>
                    <a:pt x="77" y="129"/>
                    <a:pt x="77" y="129"/>
                    <a:pt x="77" y="129"/>
                  </a:cubicBezTo>
                  <a:cubicBezTo>
                    <a:pt x="79" y="115"/>
                    <a:pt x="93" y="93"/>
                    <a:pt x="97" y="87"/>
                  </a:cubicBezTo>
                  <a:cubicBezTo>
                    <a:pt x="105" y="78"/>
                    <a:pt x="109" y="67"/>
                    <a:pt x="109" y="54"/>
                  </a:cubicBezTo>
                  <a:cubicBezTo>
                    <a:pt x="109" y="24"/>
                    <a:pt x="85" y="0"/>
                    <a:pt x="55" y="0"/>
                  </a:cubicBezTo>
                  <a:close/>
                  <a:moveTo>
                    <a:pt x="69" y="95"/>
                  </a:moveTo>
                  <a:cubicBezTo>
                    <a:pt x="66" y="97"/>
                    <a:pt x="63" y="98"/>
                    <a:pt x="59" y="98"/>
                  </a:cubicBezTo>
                  <a:cubicBezTo>
                    <a:pt x="59" y="110"/>
                    <a:pt x="59" y="110"/>
                    <a:pt x="59" y="110"/>
                  </a:cubicBezTo>
                  <a:cubicBezTo>
                    <a:pt x="51" y="110"/>
                    <a:pt x="51" y="110"/>
                    <a:pt x="51" y="110"/>
                  </a:cubicBezTo>
                  <a:cubicBezTo>
                    <a:pt x="51" y="98"/>
                    <a:pt x="51" y="98"/>
                    <a:pt x="51" y="98"/>
                  </a:cubicBezTo>
                  <a:cubicBezTo>
                    <a:pt x="46" y="98"/>
                    <a:pt x="43" y="96"/>
                    <a:pt x="40" y="94"/>
                  </a:cubicBezTo>
                  <a:cubicBezTo>
                    <a:pt x="36" y="91"/>
                    <a:pt x="34" y="86"/>
                    <a:pt x="34" y="80"/>
                  </a:cubicBezTo>
                  <a:cubicBezTo>
                    <a:pt x="43" y="80"/>
                    <a:pt x="43" y="80"/>
                    <a:pt x="43" y="80"/>
                  </a:cubicBezTo>
                  <a:cubicBezTo>
                    <a:pt x="43" y="85"/>
                    <a:pt x="46" y="89"/>
                    <a:pt x="51" y="90"/>
                  </a:cubicBezTo>
                  <a:cubicBezTo>
                    <a:pt x="51" y="75"/>
                    <a:pt x="51" y="75"/>
                    <a:pt x="51" y="75"/>
                  </a:cubicBezTo>
                  <a:cubicBezTo>
                    <a:pt x="50" y="74"/>
                    <a:pt x="48" y="74"/>
                    <a:pt x="47" y="74"/>
                  </a:cubicBezTo>
                  <a:cubicBezTo>
                    <a:pt x="39" y="72"/>
                    <a:pt x="36" y="67"/>
                    <a:pt x="36" y="61"/>
                  </a:cubicBezTo>
                  <a:cubicBezTo>
                    <a:pt x="36" y="56"/>
                    <a:pt x="37" y="52"/>
                    <a:pt x="41" y="49"/>
                  </a:cubicBezTo>
                  <a:cubicBezTo>
                    <a:pt x="44" y="47"/>
                    <a:pt x="47" y="46"/>
                    <a:pt x="51" y="46"/>
                  </a:cubicBezTo>
                  <a:cubicBezTo>
                    <a:pt x="51" y="33"/>
                    <a:pt x="51" y="33"/>
                    <a:pt x="51" y="33"/>
                  </a:cubicBezTo>
                  <a:cubicBezTo>
                    <a:pt x="59" y="33"/>
                    <a:pt x="59" y="33"/>
                    <a:pt x="59" y="33"/>
                  </a:cubicBezTo>
                  <a:cubicBezTo>
                    <a:pt x="59" y="46"/>
                    <a:pt x="59" y="46"/>
                    <a:pt x="59" y="46"/>
                  </a:cubicBezTo>
                  <a:cubicBezTo>
                    <a:pt x="62" y="46"/>
                    <a:pt x="66" y="48"/>
                    <a:pt x="68" y="50"/>
                  </a:cubicBezTo>
                  <a:cubicBezTo>
                    <a:pt x="72" y="53"/>
                    <a:pt x="74" y="57"/>
                    <a:pt x="74" y="62"/>
                  </a:cubicBezTo>
                  <a:cubicBezTo>
                    <a:pt x="65" y="62"/>
                    <a:pt x="65" y="62"/>
                    <a:pt x="65" y="62"/>
                  </a:cubicBezTo>
                  <a:cubicBezTo>
                    <a:pt x="64" y="58"/>
                    <a:pt x="62" y="55"/>
                    <a:pt x="59" y="54"/>
                  </a:cubicBezTo>
                  <a:cubicBezTo>
                    <a:pt x="59" y="67"/>
                    <a:pt x="59" y="67"/>
                    <a:pt x="59" y="67"/>
                  </a:cubicBezTo>
                  <a:cubicBezTo>
                    <a:pt x="61" y="68"/>
                    <a:pt x="63" y="69"/>
                    <a:pt x="66" y="69"/>
                  </a:cubicBezTo>
                  <a:cubicBezTo>
                    <a:pt x="69" y="70"/>
                    <a:pt x="71" y="72"/>
                    <a:pt x="73" y="75"/>
                  </a:cubicBezTo>
                  <a:cubicBezTo>
                    <a:pt x="75" y="77"/>
                    <a:pt x="76" y="80"/>
                    <a:pt x="76" y="82"/>
                  </a:cubicBezTo>
                  <a:cubicBezTo>
                    <a:pt x="76" y="88"/>
                    <a:pt x="74" y="92"/>
                    <a:pt x="69" y="95"/>
                  </a:cubicBezTo>
                  <a:close/>
                  <a:moveTo>
                    <a:pt x="55" y="19"/>
                  </a:moveTo>
                  <a:cubicBezTo>
                    <a:pt x="41" y="19"/>
                    <a:pt x="27" y="21"/>
                    <a:pt x="17" y="24"/>
                  </a:cubicBezTo>
                  <a:cubicBezTo>
                    <a:pt x="25" y="12"/>
                    <a:pt x="39" y="4"/>
                    <a:pt x="55" y="4"/>
                  </a:cubicBezTo>
                  <a:cubicBezTo>
                    <a:pt x="71" y="4"/>
                    <a:pt x="85" y="12"/>
                    <a:pt x="93" y="24"/>
                  </a:cubicBezTo>
                  <a:cubicBezTo>
                    <a:pt x="82" y="21"/>
                    <a:pt x="69" y="19"/>
                    <a:pt x="55" y="1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9" name="Freeform 27">
              <a:extLst>
                <a:ext uri="{FF2B5EF4-FFF2-40B4-BE49-F238E27FC236}">
                  <a16:creationId xmlns:a16="http://schemas.microsoft.com/office/drawing/2014/main" id="{32889A1D-D7DF-4C95-9FB4-63A0DA7EE23C}"/>
                </a:ext>
              </a:extLst>
            </p:cNvPr>
            <p:cNvSpPr>
              <a:spLocks/>
            </p:cNvSpPr>
            <p:nvPr/>
          </p:nvSpPr>
          <p:spPr bwMode="auto">
            <a:xfrm>
              <a:off x="3941763" y="1389063"/>
              <a:ext cx="47625" cy="26988"/>
            </a:xfrm>
            <a:custGeom>
              <a:avLst/>
              <a:gdLst/>
              <a:ahLst/>
              <a:cxnLst>
                <a:cxn ang="0">
                  <a:pos x="21" y="6"/>
                </a:cxn>
                <a:cxn ang="0">
                  <a:pos x="15" y="12"/>
                </a:cxn>
                <a:cxn ang="0">
                  <a:pos x="6" y="12"/>
                </a:cxn>
                <a:cxn ang="0">
                  <a:pos x="0" y="6"/>
                </a:cxn>
                <a:cxn ang="0">
                  <a:pos x="0" y="6"/>
                </a:cxn>
                <a:cxn ang="0">
                  <a:pos x="6" y="0"/>
                </a:cxn>
                <a:cxn ang="0">
                  <a:pos x="15" y="0"/>
                </a:cxn>
                <a:cxn ang="0">
                  <a:pos x="21" y="6"/>
                </a:cxn>
              </a:cxnLst>
              <a:rect l="0" t="0" r="r" b="b"/>
              <a:pathLst>
                <a:path w="21" h="12">
                  <a:moveTo>
                    <a:pt x="21" y="6"/>
                  </a:moveTo>
                  <a:cubicBezTo>
                    <a:pt x="21" y="9"/>
                    <a:pt x="19" y="12"/>
                    <a:pt x="15" y="12"/>
                  </a:cubicBezTo>
                  <a:cubicBezTo>
                    <a:pt x="6" y="12"/>
                    <a:pt x="6" y="12"/>
                    <a:pt x="6" y="12"/>
                  </a:cubicBezTo>
                  <a:cubicBezTo>
                    <a:pt x="3" y="12"/>
                    <a:pt x="0" y="9"/>
                    <a:pt x="0" y="6"/>
                  </a:cubicBezTo>
                  <a:cubicBezTo>
                    <a:pt x="0" y="6"/>
                    <a:pt x="0" y="6"/>
                    <a:pt x="0" y="6"/>
                  </a:cubicBezTo>
                  <a:cubicBezTo>
                    <a:pt x="0" y="3"/>
                    <a:pt x="3" y="0"/>
                    <a:pt x="6" y="0"/>
                  </a:cubicBezTo>
                  <a:cubicBezTo>
                    <a:pt x="15" y="0"/>
                    <a:pt x="15" y="0"/>
                    <a:pt x="15" y="0"/>
                  </a:cubicBezTo>
                  <a:cubicBezTo>
                    <a:pt x="19" y="0"/>
                    <a:pt x="21" y="3"/>
                    <a:pt x="21"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0" name="Freeform 28">
              <a:extLst>
                <a:ext uri="{FF2B5EF4-FFF2-40B4-BE49-F238E27FC236}">
                  <a16:creationId xmlns:a16="http://schemas.microsoft.com/office/drawing/2014/main" id="{0ED6D149-515B-4BDC-A485-2C7B84A22F58}"/>
                </a:ext>
              </a:extLst>
            </p:cNvPr>
            <p:cNvSpPr>
              <a:spLocks/>
            </p:cNvSpPr>
            <p:nvPr/>
          </p:nvSpPr>
          <p:spPr bwMode="auto">
            <a:xfrm>
              <a:off x="3924300" y="1360488"/>
              <a:ext cx="82550" cy="26988"/>
            </a:xfrm>
            <a:custGeom>
              <a:avLst/>
              <a:gdLst/>
              <a:ahLst/>
              <a:cxnLst>
                <a:cxn ang="0">
                  <a:pos x="37" y="6"/>
                </a:cxn>
                <a:cxn ang="0">
                  <a:pos x="32" y="12"/>
                </a:cxn>
                <a:cxn ang="0">
                  <a:pos x="6" y="12"/>
                </a:cxn>
                <a:cxn ang="0">
                  <a:pos x="0" y="6"/>
                </a:cxn>
                <a:cxn ang="0">
                  <a:pos x="0" y="6"/>
                </a:cxn>
                <a:cxn ang="0">
                  <a:pos x="6" y="0"/>
                </a:cxn>
                <a:cxn ang="0">
                  <a:pos x="32" y="0"/>
                </a:cxn>
                <a:cxn ang="0">
                  <a:pos x="37" y="6"/>
                </a:cxn>
              </a:cxnLst>
              <a:rect l="0" t="0" r="r" b="b"/>
              <a:pathLst>
                <a:path w="37" h="12">
                  <a:moveTo>
                    <a:pt x="37" y="6"/>
                  </a:moveTo>
                  <a:cubicBezTo>
                    <a:pt x="37" y="9"/>
                    <a:pt x="35" y="12"/>
                    <a:pt x="32" y="12"/>
                  </a:cubicBezTo>
                  <a:cubicBezTo>
                    <a:pt x="6" y="12"/>
                    <a:pt x="6" y="12"/>
                    <a:pt x="6" y="12"/>
                  </a:cubicBezTo>
                  <a:cubicBezTo>
                    <a:pt x="3" y="12"/>
                    <a:pt x="0" y="9"/>
                    <a:pt x="0" y="6"/>
                  </a:cubicBezTo>
                  <a:cubicBezTo>
                    <a:pt x="0" y="6"/>
                    <a:pt x="0" y="6"/>
                    <a:pt x="0" y="6"/>
                  </a:cubicBezTo>
                  <a:cubicBezTo>
                    <a:pt x="0" y="3"/>
                    <a:pt x="3" y="0"/>
                    <a:pt x="6" y="0"/>
                  </a:cubicBezTo>
                  <a:cubicBezTo>
                    <a:pt x="32" y="0"/>
                    <a:pt x="32" y="0"/>
                    <a:pt x="32" y="0"/>
                  </a:cubicBezTo>
                  <a:cubicBezTo>
                    <a:pt x="35" y="0"/>
                    <a:pt x="37" y="3"/>
                    <a:pt x="37"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1" name="Freeform 29">
              <a:extLst>
                <a:ext uri="{FF2B5EF4-FFF2-40B4-BE49-F238E27FC236}">
                  <a16:creationId xmlns:a16="http://schemas.microsoft.com/office/drawing/2014/main" id="{3291AF0D-B909-41D9-BD4E-2822EF1CAC55}"/>
                </a:ext>
              </a:extLst>
            </p:cNvPr>
            <p:cNvSpPr>
              <a:spLocks/>
            </p:cNvSpPr>
            <p:nvPr/>
          </p:nvSpPr>
          <p:spPr bwMode="auto">
            <a:xfrm>
              <a:off x="3913188" y="1322388"/>
              <a:ext cx="107950" cy="34925"/>
            </a:xfrm>
            <a:custGeom>
              <a:avLst/>
              <a:gdLst/>
              <a:ahLst/>
              <a:cxnLst>
                <a:cxn ang="0">
                  <a:pos x="48" y="8"/>
                </a:cxn>
                <a:cxn ang="0">
                  <a:pos x="40" y="16"/>
                </a:cxn>
                <a:cxn ang="0">
                  <a:pos x="7" y="16"/>
                </a:cxn>
                <a:cxn ang="0">
                  <a:pos x="0" y="8"/>
                </a:cxn>
                <a:cxn ang="0">
                  <a:pos x="0" y="8"/>
                </a:cxn>
                <a:cxn ang="0">
                  <a:pos x="7" y="0"/>
                </a:cxn>
                <a:cxn ang="0">
                  <a:pos x="40" y="0"/>
                </a:cxn>
                <a:cxn ang="0">
                  <a:pos x="48" y="8"/>
                </a:cxn>
              </a:cxnLst>
              <a:rect l="0" t="0" r="r" b="b"/>
              <a:pathLst>
                <a:path w="48" h="16">
                  <a:moveTo>
                    <a:pt x="48" y="8"/>
                  </a:moveTo>
                  <a:cubicBezTo>
                    <a:pt x="48" y="12"/>
                    <a:pt x="44" y="16"/>
                    <a:pt x="40" y="16"/>
                  </a:cubicBezTo>
                  <a:cubicBezTo>
                    <a:pt x="7" y="16"/>
                    <a:pt x="7" y="16"/>
                    <a:pt x="7" y="16"/>
                  </a:cubicBezTo>
                  <a:cubicBezTo>
                    <a:pt x="3" y="16"/>
                    <a:pt x="0" y="12"/>
                    <a:pt x="0" y="8"/>
                  </a:cubicBezTo>
                  <a:cubicBezTo>
                    <a:pt x="0" y="8"/>
                    <a:pt x="0" y="8"/>
                    <a:pt x="0" y="8"/>
                  </a:cubicBezTo>
                  <a:cubicBezTo>
                    <a:pt x="0" y="4"/>
                    <a:pt x="3" y="0"/>
                    <a:pt x="7" y="0"/>
                  </a:cubicBezTo>
                  <a:cubicBezTo>
                    <a:pt x="40" y="0"/>
                    <a:pt x="40" y="0"/>
                    <a:pt x="40" y="0"/>
                  </a:cubicBezTo>
                  <a:cubicBezTo>
                    <a:pt x="44" y="0"/>
                    <a:pt x="48" y="4"/>
                    <a:pt x="48" y="8"/>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2" name="Freeform 30">
              <a:extLst>
                <a:ext uri="{FF2B5EF4-FFF2-40B4-BE49-F238E27FC236}">
                  <a16:creationId xmlns:a16="http://schemas.microsoft.com/office/drawing/2014/main" id="{92436C1B-7468-4D84-A4E9-FF33360C3EA0}"/>
                </a:ext>
              </a:extLst>
            </p:cNvPr>
            <p:cNvSpPr>
              <a:spLocks/>
            </p:cNvSpPr>
            <p:nvPr/>
          </p:nvSpPr>
          <p:spPr bwMode="auto">
            <a:xfrm>
              <a:off x="3941763" y="1389063"/>
              <a:ext cx="47625" cy="26988"/>
            </a:xfrm>
            <a:custGeom>
              <a:avLst/>
              <a:gdLst/>
              <a:ahLst/>
              <a:cxnLst>
                <a:cxn ang="0">
                  <a:pos x="21" y="6"/>
                </a:cxn>
                <a:cxn ang="0">
                  <a:pos x="15" y="12"/>
                </a:cxn>
                <a:cxn ang="0">
                  <a:pos x="6" y="12"/>
                </a:cxn>
                <a:cxn ang="0">
                  <a:pos x="0" y="6"/>
                </a:cxn>
                <a:cxn ang="0">
                  <a:pos x="0" y="6"/>
                </a:cxn>
                <a:cxn ang="0">
                  <a:pos x="6" y="0"/>
                </a:cxn>
                <a:cxn ang="0">
                  <a:pos x="15" y="0"/>
                </a:cxn>
                <a:cxn ang="0">
                  <a:pos x="21" y="6"/>
                </a:cxn>
              </a:cxnLst>
              <a:rect l="0" t="0" r="r" b="b"/>
              <a:pathLst>
                <a:path w="21" h="12">
                  <a:moveTo>
                    <a:pt x="21" y="6"/>
                  </a:moveTo>
                  <a:cubicBezTo>
                    <a:pt x="21" y="9"/>
                    <a:pt x="19" y="12"/>
                    <a:pt x="15" y="12"/>
                  </a:cubicBezTo>
                  <a:cubicBezTo>
                    <a:pt x="6" y="12"/>
                    <a:pt x="6" y="12"/>
                    <a:pt x="6" y="12"/>
                  </a:cubicBezTo>
                  <a:cubicBezTo>
                    <a:pt x="3" y="12"/>
                    <a:pt x="0" y="9"/>
                    <a:pt x="0" y="6"/>
                  </a:cubicBezTo>
                  <a:cubicBezTo>
                    <a:pt x="0" y="6"/>
                    <a:pt x="0" y="6"/>
                    <a:pt x="0" y="6"/>
                  </a:cubicBezTo>
                  <a:cubicBezTo>
                    <a:pt x="0" y="3"/>
                    <a:pt x="3" y="0"/>
                    <a:pt x="6" y="0"/>
                  </a:cubicBezTo>
                  <a:cubicBezTo>
                    <a:pt x="15" y="0"/>
                    <a:pt x="15" y="0"/>
                    <a:pt x="15" y="0"/>
                  </a:cubicBezTo>
                  <a:cubicBezTo>
                    <a:pt x="19" y="0"/>
                    <a:pt x="21" y="3"/>
                    <a:pt x="21"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3" name="Freeform 31">
              <a:extLst>
                <a:ext uri="{FF2B5EF4-FFF2-40B4-BE49-F238E27FC236}">
                  <a16:creationId xmlns:a16="http://schemas.microsoft.com/office/drawing/2014/main" id="{B71CD245-EDC5-43CB-BFF9-C433E9F7E2B9}"/>
                </a:ext>
              </a:extLst>
            </p:cNvPr>
            <p:cNvSpPr>
              <a:spLocks/>
            </p:cNvSpPr>
            <p:nvPr/>
          </p:nvSpPr>
          <p:spPr bwMode="auto">
            <a:xfrm>
              <a:off x="3924300" y="1360488"/>
              <a:ext cx="82550" cy="26988"/>
            </a:xfrm>
            <a:custGeom>
              <a:avLst/>
              <a:gdLst/>
              <a:ahLst/>
              <a:cxnLst>
                <a:cxn ang="0">
                  <a:pos x="37" y="6"/>
                </a:cxn>
                <a:cxn ang="0">
                  <a:pos x="32" y="12"/>
                </a:cxn>
                <a:cxn ang="0">
                  <a:pos x="6" y="12"/>
                </a:cxn>
                <a:cxn ang="0">
                  <a:pos x="0" y="6"/>
                </a:cxn>
                <a:cxn ang="0">
                  <a:pos x="0" y="6"/>
                </a:cxn>
                <a:cxn ang="0">
                  <a:pos x="6" y="0"/>
                </a:cxn>
                <a:cxn ang="0">
                  <a:pos x="32" y="0"/>
                </a:cxn>
                <a:cxn ang="0">
                  <a:pos x="37" y="6"/>
                </a:cxn>
              </a:cxnLst>
              <a:rect l="0" t="0" r="r" b="b"/>
              <a:pathLst>
                <a:path w="37" h="12">
                  <a:moveTo>
                    <a:pt x="37" y="6"/>
                  </a:moveTo>
                  <a:cubicBezTo>
                    <a:pt x="37" y="9"/>
                    <a:pt x="35" y="12"/>
                    <a:pt x="32" y="12"/>
                  </a:cubicBezTo>
                  <a:cubicBezTo>
                    <a:pt x="6" y="12"/>
                    <a:pt x="6" y="12"/>
                    <a:pt x="6" y="12"/>
                  </a:cubicBezTo>
                  <a:cubicBezTo>
                    <a:pt x="3" y="12"/>
                    <a:pt x="0" y="9"/>
                    <a:pt x="0" y="6"/>
                  </a:cubicBezTo>
                  <a:cubicBezTo>
                    <a:pt x="0" y="6"/>
                    <a:pt x="0" y="6"/>
                    <a:pt x="0" y="6"/>
                  </a:cubicBezTo>
                  <a:cubicBezTo>
                    <a:pt x="0" y="3"/>
                    <a:pt x="3" y="0"/>
                    <a:pt x="6" y="0"/>
                  </a:cubicBezTo>
                  <a:cubicBezTo>
                    <a:pt x="32" y="0"/>
                    <a:pt x="32" y="0"/>
                    <a:pt x="32" y="0"/>
                  </a:cubicBezTo>
                  <a:cubicBezTo>
                    <a:pt x="35" y="0"/>
                    <a:pt x="37" y="3"/>
                    <a:pt x="37"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4" name="Freeform 32">
              <a:extLst>
                <a:ext uri="{FF2B5EF4-FFF2-40B4-BE49-F238E27FC236}">
                  <a16:creationId xmlns:a16="http://schemas.microsoft.com/office/drawing/2014/main" id="{50CF00E1-6BC3-410D-A160-DA68B848C16E}"/>
                </a:ext>
              </a:extLst>
            </p:cNvPr>
            <p:cNvSpPr>
              <a:spLocks/>
            </p:cNvSpPr>
            <p:nvPr/>
          </p:nvSpPr>
          <p:spPr bwMode="auto">
            <a:xfrm>
              <a:off x="3913188" y="1322388"/>
              <a:ext cx="107950" cy="34925"/>
            </a:xfrm>
            <a:custGeom>
              <a:avLst/>
              <a:gdLst/>
              <a:ahLst/>
              <a:cxnLst>
                <a:cxn ang="0">
                  <a:pos x="48" y="8"/>
                </a:cxn>
                <a:cxn ang="0">
                  <a:pos x="40" y="16"/>
                </a:cxn>
                <a:cxn ang="0">
                  <a:pos x="7" y="16"/>
                </a:cxn>
                <a:cxn ang="0">
                  <a:pos x="0" y="8"/>
                </a:cxn>
                <a:cxn ang="0">
                  <a:pos x="0" y="8"/>
                </a:cxn>
                <a:cxn ang="0">
                  <a:pos x="7" y="0"/>
                </a:cxn>
                <a:cxn ang="0">
                  <a:pos x="40" y="0"/>
                </a:cxn>
                <a:cxn ang="0">
                  <a:pos x="48" y="8"/>
                </a:cxn>
              </a:cxnLst>
              <a:rect l="0" t="0" r="r" b="b"/>
              <a:pathLst>
                <a:path w="48" h="16">
                  <a:moveTo>
                    <a:pt x="48" y="8"/>
                  </a:moveTo>
                  <a:cubicBezTo>
                    <a:pt x="48" y="12"/>
                    <a:pt x="44" y="16"/>
                    <a:pt x="40" y="16"/>
                  </a:cubicBezTo>
                  <a:cubicBezTo>
                    <a:pt x="7" y="16"/>
                    <a:pt x="7" y="16"/>
                    <a:pt x="7" y="16"/>
                  </a:cubicBezTo>
                  <a:cubicBezTo>
                    <a:pt x="3" y="16"/>
                    <a:pt x="0" y="12"/>
                    <a:pt x="0" y="8"/>
                  </a:cubicBezTo>
                  <a:cubicBezTo>
                    <a:pt x="0" y="8"/>
                    <a:pt x="0" y="8"/>
                    <a:pt x="0" y="8"/>
                  </a:cubicBezTo>
                  <a:cubicBezTo>
                    <a:pt x="0" y="4"/>
                    <a:pt x="3" y="0"/>
                    <a:pt x="7" y="0"/>
                  </a:cubicBezTo>
                  <a:cubicBezTo>
                    <a:pt x="40" y="0"/>
                    <a:pt x="40" y="0"/>
                    <a:pt x="40" y="0"/>
                  </a:cubicBezTo>
                  <a:cubicBezTo>
                    <a:pt x="44" y="0"/>
                    <a:pt x="48" y="4"/>
                    <a:pt x="48" y="8"/>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5" name="Freeform 33">
              <a:extLst>
                <a:ext uri="{FF2B5EF4-FFF2-40B4-BE49-F238E27FC236}">
                  <a16:creationId xmlns:a16="http://schemas.microsoft.com/office/drawing/2014/main" id="{547BD0EF-88BB-4EA8-83FD-F13A2BC8AD25}"/>
                </a:ext>
              </a:extLst>
            </p:cNvPr>
            <p:cNvSpPr>
              <a:spLocks/>
            </p:cNvSpPr>
            <p:nvPr/>
          </p:nvSpPr>
          <p:spPr bwMode="auto">
            <a:xfrm>
              <a:off x="3941763" y="1389063"/>
              <a:ext cx="47625" cy="26988"/>
            </a:xfrm>
            <a:custGeom>
              <a:avLst/>
              <a:gdLst/>
              <a:ahLst/>
              <a:cxnLst>
                <a:cxn ang="0">
                  <a:pos x="21" y="6"/>
                </a:cxn>
                <a:cxn ang="0">
                  <a:pos x="15" y="12"/>
                </a:cxn>
                <a:cxn ang="0">
                  <a:pos x="6" y="12"/>
                </a:cxn>
                <a:cxn ang="0">
                  <a:pos x="0" y="6"/>
                </a:cxn>
                <a:cxn ang="0">
                  <a:pos x="0" y="6"/>
                </a:cxn>
                <a:cxn ang="0">
                  <a:pos x="6" y="0"/>
                </a:cxn>
                <a:cxn ang="0">
                  <a:pos x="15" y="0"/>
                </a:cxn>
                <a:cxn ang="0">
                  <a:pos x="21" y="6"/>
                </a:cxn>
              </a:cxnLst>
              <a:rect l="0" t="0" r="r" b="b"/>
              <a:pathLst>
                <a:path w="21" h="12">
                  <a:moveTo>
                    <a:pt x="21" y="6"/>
                  </a:moveTo>
                  <a:cubicBezTo>
                    <a:pt x="21" y="9"/>
                    <a:pt x="19" y="12"/>
                    <a:pt x="15" y="12"/>
                  </a:cubicBezTo>
                  <a:cubicBezTo>
                    <a:pt x="6" y="12"/>
                    <a:pt x="6" y="12"/>
                    <a:pt x="6" y="12"/>
                  </a:cubicBezTo>
                  <a:cubicBezTo>
                    <a:pt x="3" y="12"/>
                    <a:pt x="0" y="9"/>
                    <a:pt x="0" y="6"/>
                  </a:cubicBezTo>
                  <a:cubicBezTo>
                    <a:pt x="0" y="6"/>
                    <a:pt x="0" y="6"/>
                    <a:pt x="0" y="6"/>
                  </a:cubicBezTo>
                  <a:cubicBezTo>
                    <a:pt x="0" y="3"/>
                    <a:pt x="3" y="0"/>
                    <a:pt x="6" y="0"/>
                  </a:cubicBezTo>
                  <a:cubicBezTo>
                    <a:pt x="15" y="0"/>
                    <a:pt x="15" y="0"/>
                    <a:pt x="15" y="0"/>
                  </a:cubicBezTo>
                  <a:cubicBezTo>
                    <a:pt x="19" y="0"/>
                    <a:pt x="21" y="3"/>
                    <a:pt x="21"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6" name="Freeform 34">
              <a:extLst>
                <a:ext uri="{FF2B5EF4-FFF2-40B4-BE49-F238E27FC236}">
                  <a16:creationId xmlns:a16="http://schemas.microsoft.com/office/drawing/2014/main" id="{B7C7D714-8479-4247-8698-A33CAE691BCF}"/>
                </a:ext>
              </a:extLst>
            </p:cNvPr>
            <p:cNvSpPr>
              <a:spLocks/>
            </p:cNvSpPr>
            <p:nvPr/>
          </p:nvSpPr>
          <p:spPr bwMode="auto">
            <a:xfrm>
              <a:off x="3924300" y="1360488"/>
              <a:ext cx="82550" cy="26988"/>
            </a:xfrm>
            <a:custGeom>
              <a:avLst/>
              <a:gdLst/>
              <a:ahLst/>
              <a:cxnLst>
                <a:cxn ang="0">
                  <a:pos x="37" y="6"/>
                </a:cxn>
                <a:cxn ang="0">
                  <a:pos x="32" y="12"/>
                </a:cxn>
                <a:cxn ang="0">
                  <a:pos x="6" y="12"/>
                </a:cxn>
                <a:cxn ang="0">
                  <a:pos x="0" y="6"/>
                </a:cxn>
                <a:cxn ang="0">
                  <a:pos x="0" y="6"/>
                </a:cxn>
                <a:cxn ang="0">
                  <a:pos x="6" y="0"/>
                </a:cxn>
                <a:cxn ang="0">
                  <a:pos x="32" y="0"/>
                </a:cxn>
                <a:cxn ang="0">
                  <a:pos x="37" y="6"/>
                </a:cxn>
              </a:cxnLst>
              <a:rect l="0" t="0" r="r" b="b"/>
              <a:pathLst>
                <a:path w="37" h="12">
                  <a:moveTo>
                    <a:pt x="37" y="6"/>
                  </a:moveTo>
                  <a:cubicBezTo>
                    <a:pt x="37" y="9"/>
                    <a:pt x="35" y="12"/>
                    <a:pt x="32" y="12"/>
                  </a:cubicBezTo>
                  <a:cubicBezTo>
                    <a:pt x="6" y="12"/>
                    <a:pt x="6" y="12"/>
                    <a:pt x="6" y="12"/>
                  </a:cubicBezTo>
                  <a:cubicBezTo>
                    <a:pt x="3" y="12"/>
                    <a:pt x="0" y="9"/>
                    <a:pt x="0" y="6"/>
                  </a:cubicBezTo>
                  <a:cubicBezTo>
                    <a:pt x="0" y="6"/>
                    <a:pt x="0" y="6"/>
                    <a:pt x="0" y="6"/>
                  </a:cubicBezTo>
                  <a:cubicBezTo>
                    <a:pt x="0" y="3"/>
                    <a:pt x="3" y="0"/>
                    <a:pt x="6" y="0"/>
                  </a:cubicBezTo>
                  <a:cubicBezTo>
                    <a:pt x="32" y="0"/>
                    <a:pt x="32" y="0"/>
                    <a:pt x="32" y="0"/>
                  </a:cubicBezTo>
                  <a:cubicBezTo>
                    <a:pt x="35" y="0"/>
                    <a:pt x="37" y="3"/>
                    <a:pt x="37"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7" name="Freeform 35">
              <a:extLst>
                <a:ext uri="{FF2B5EF4-FFF2-40B4-BE49-F238E27FC236}">
                  <a16:creationId xmlns:a16="http://schemas.microsoft.com/office/drawing/2014/main" id="{B5A825F5-97F1-4B73-8378-BBF42C91D891}"/>
                </a:ext>
              </a:extLst>
            </p:cNvPr>
            <p:cNvSpPr>
              <a:spLocks/>
            </p:cNvSpPr>
            <p:nvPr/>
          </p:nvSpPr>
          <p:spPr bwMode="auto">
            <a:xfrm>
              <a:off x="3913188" y="1322388"/>
              <a:ext cx="107950" cy="34925"/>
            </a:xfrm>
            <a:custGeom>
              <a:avLst/>
              <a:gdLst/>
              <a:ahLst/>
              <a:cxnLst>
                <a:cxn ang="0">
                  <a:pos x="48" y="8"/>
                </a:cxn>
                <a:cxn ang="0">
                  <a:pos x="40" y="16"/>
                </a:cxn>
                <a:cxn ang="0">
                  <a:pos x="7" y="16"/>
                </a:cxn>
                <a:cxn ang="0">
                  <a:pos x="0" y="8"/>
                </a:cxn>
                <a:cxn ang="0">
                  <a:pos x="0" y="8"/>
                </a:cxn>
                <a:cxn ang="0">
                  <a:pos x="7" y="0"/>
                </a:cxn>
                <a:cxn ang="0">
                  <a:pos x="40" y="0"/>
                </a:cxn>
                <a:cxn ang="0">
                  <a:pos x="48" y="8"/>
                </a:cxn>
              </a:cxnLst>
              <a:rect l="0" t="0" r="r" b="b"/>
              <a:pathLst>
                <a:path w="48" h="16">
                  <a:moveTo>
                    <a:pt x="48" y="8"/>
                  </a:moveTo>
                  <a:cubicBezTo>
                    <a:pt x="48" y="12"/>
                    <a:pt x="44" y="16"/>
                    <a:pt x="40" y="16"/>
                  </a:cubicBezTo>
                  <a:cubicBezTo>
                    <a:pt x="7" y="16"/>
                    <a:pt x="7" y="16"/>
                    <a:pt x="7" y="16"/>
                  </a:cubicBezTo>
                  <a:cubicBezTo>
                    <a:pt x="3" y="16"/>
                    <a:pt x="0" y="12"/>
                    <a:pt x="0" y="8"/>
                  </a:cubicBezTo>
                  <a:cubicBezTo>
                    <a:pt x="0" y="8"/>
                    <a:pt x="0" y="8"/>
                    <a:pt x="0" y="8"/>
                  </a:cubicBezTo>
                  <a:cubicBezTo>
                    <a:pt x="0" y="4"/>
                    <a:pt x="3" y="0"/>
                    <a:pt x="7" y="0"/>
                  </a:cubicBezTo>
                  <a:cubicBezTo>
                    <a:pt x="40" y="0"/>
                    <a:pt x="40" y="0"/>
                    <a:pt x="40" y="0"/>
                  </a:cubicBezTo>
                  <a:cubicBezTo>
                    <a:pt x="44" y="0"/>
                    <a:pt x="48" y="4"/>
                    <a:pt x="48" y="8"/>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8" name="Rectangle 36">
              <a:extLst>
                <a:ext uri="{FF2B5EF4-FFF2-40B4-BE49-F238E27FC236}">
                  <a16:creationId xmlns:a16="http://schemas.microsoft.com/office/drawing/2014/main" id="{C306C5F4-94EB-49AC-8006-41B0D082EBA8}"/>
                </a:ext>
              </a:extLst>
            </p:cNvPr>
            <p:cNvSpPr>
              <a:spLocks noChangeArrowheads="1"/>
            </p:cNvSpPr>
            <p:nvPr/>
          </p:nvSpPr>
          <p:spPr bwMode="auto">
            <a:xfrm>
              <a:off x="3956050" y="938213"/>
              <a:ext cx="19050" cy="46038"/>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9" name="Freeform 37">
              <a:extLst>
                <a:ext uri="{FF2B5EF4-FFF2-40B4-BE49-F238E27FC236}">
                  <a16:creationId xmlns:a16="http://schemas.microsoft.com/office/drawing/2014/main" id="{ADD865B7-8AFE-42FA-9488-6C1708673BD4}"/>
                </a:ext>
              </a:extLst>
            </p:cNvPr>
            <p:cNvSpPr>
              <a:spLocks/>
            </p:cNvSpPr>
            <p:nvPr/>
          </p:nvSpPr>
          <p:spPr bwMode="auto">
            <a:xfrm>
              <a:off x="4060825" y="984250"/>
              <a:ext cx="46038" cy="47625"/>
            </a:xfrm>
            <a:custGeom>
              <a:avLst/>
              <a:gdLst/>
              <a:ahLst/>
              <a:cxnLst>
                <a:cxn ang="0">
                  <a:pos x="9" y="30"/>
                </a:cxn>
                <a:cxn ang="0">
                  <a:pos x="0" y="22"/>
                </a:cxn>
                <a:cxn ang="0">
                  <a:pos x="20" y="0"/>
                </a:cxn>
                <a:cxn ang="0">
                  <a:pos x="29" y="9"/>
                </a:cxn>
                <a:cxn ang="0">
                  <a:pos x="9" y="30"/>
                </a:cxn>
              </a:cxnLst>
              <a:rect l="0" t="0" r="r" b="b"/>
              <a:pathLst>
                <a:path w="29" h="30">
                  <a:moveTo>
                    <a:pt x="9" y="30"/>
                  </a:moveTo>
                  <a:lnTo>
                    <a:pt x="0" y="22"/>
                  </a:lnTo>
                  <a:lnTo>
                    <a:pt x="20" y="0"/>
                  </a:lnTo>
                  <a:lnTo>
                    <a:pt x="29" y="9"/>
                  </a:lnTo>
                  <a:lnTo>
                    <a:pt x="9" y="3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0" name="Freeform 38">
              <a:extLst>
                <a:ext uri="{FF2B5EF4-FFF2-40B4-BE49-F238E27FC236}">
                  <a16:creationId xmlns:a16="http://schemas.microsoft.com/office/drawing/2014/main" id="{F6D1FD61-75D4-4039-8D25-8D2611C64EB4}"/>
                </a:ext>
              </a:extLst>
            </p:cNvPr>
            <p:cNvSpPr>
              <a:spLocks/>
            </p:cNvSpPr>
            <p:nvPr/>
          </p:nvSpPr>
          <p:spPr bwMode="auto">
            <a:xfrm>
              <a:off x="4114800" y="1112838"/>
              <a:ext cx="47625" cy="22225"/>
            </a:xfrm>
            <a:custGeom>
              <a:avLst/>
              <a:gdLst/>
              <a:ahLst/>
              <a:cxnLst>
                <a:cxn ang="0">
                  <a:pos x="0" y="14"/>
                </a:cxn>
                <a:cxn ang="0">
                  <a:pos x="0" y="1"/>
                </a:cxn>
                <a:cxn ang="0">
                  <a:pos x="30" y="0"/>
                </a:cxn>
                <a:cxn ang="0">
                  <a:pos x="30" y="11"/>
                </a:cxn>
                <a:cxn ang="0">
                  <a:pos x="0" y="14"/>
                </a:cxn>
              </a:cxnLst>
              <a:rect l="0" t="0" r="r" b="b"/>
              <a:pathLst>
                <a:path w="30" h="14">
                  <a:moveTo>
                    <a:pt x="0" y="14"/>
                  </a:moveTo>
                  <a:lnTo>
                    <a:pt x="0" y="1"/>
                  </a:lnTo>
                  <a:lnTo>
                    <a:pt x="30" y="0"/>
                  </a:lnTo>
                  <a:lnTo>
                    <a:pt x="30" y="11"/>
                  </a:lnTo>
                  <a:lnTo>
                    <a:pt x="0" y="1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1" name="Freeform 39">
              <a:extLst>
                <a:ext uri="{FF2B5EF4-FFF2-40B4-BE49-F238E27FC236}">
                  <a16:creationId xmlns:a16="http://schemas.microsoft.com/office/drawing/2014/main" id="{5156D60D-75F7-43BA-BBA6-2EC78C18508C}"/>
                </a:ext>
              </a:extLst>
            </p:cNvPr>
            <p:cNvSpPr>
              <a:spLocks/>
            </p:cNvSpPr>
            <p:nvPr/>
          </p:nvSpPr>
          <p:spPr bwMode="auto">
            <a:xfrm>
              <a:off x="4075113" y="1222375"/>
              <a:ext cx="49213" cy="46038"/>
            </a:xfrm>
            <a:custGeom>
              <a:avLst/>
              <a:gdLst/>
              <a:ahLst/>
              <a:cxnLst>
                <a:cxn ang="0">
                  <a:pos x="0" y="10"/>
                </a:cxn>
                <a:cxn ang="0">
                  <a:pos x="8" y="0"/>
                </a:cxn>
                <a:cxn ang="0">
                  <a:pos x="31" y="19"/>
                </a:cxn>
                <a:cxn ang="0">
                  <a:pos x="24" y="29"/>
                </a:cxn>
                <a:cxn ang="0">
                  <a:pos x="0" y="10"/>
                </a:cxn>
              </a:cxnLst>
              <a:rect l="0" t="0" r="r" b="b"/>
              <a:pathLst>
                <a:path w="31" h="29">
                  <a:moveTo>
                    <a:pt x="0" y="10"/>
                  </a:moveTo>
                  <a:lnTo>
                    <a:pt x="8" y="0"/>
                  </a:lnTo>
                  <a:lnTo>
                    <a:pt x="31" y="19"/>
                  </a:lnTo>
                  <a:lnTo>
                    <a:pt x="24" y="29"/>
                  </a:lnTo>
                  <a:lnTo>
                    <a:pt x="0" y="1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2" name="Freeform 40">
              <a:extLst>
                <a:ext uri="{FF2B5EF4-FFF2-40B4-BE49-F238E27FC236}">
                  <a16:creationId xmlns:a16="http://schemas.microsoft.com/office/drawing/2014/main" id="{3F254301-F7DF-44BB-B124-B17952EC9074}"/>
                </a:ext>
              </a:extLst>
            </p:cNvPr>
            <p:cNvSpPr>
              <a:spLocks/>
            </p:cNvSpPr>
            <p:nvPr/>
          </p:nvSpPr>
          <p:spPr bwMode="auto">
            <a:xfrm>
              <a:off x="3825875" y="982663"/>
              <a:ext cx="44450" cy="47625"/>
            </a:xfrm>
            <a:custGeom>
              <a:avLst/>
              <a:gdLst/>
              <a:ahLst/>
              <a:cxnLst>
                <a:cxn ang="0">
                  <a:pos x="19" y="30"/>
                </a:cxn>
                <a:cxn ang="0">
                  <a:pos x="28" y="21"/>
                </a:cxn>
                <a:cxn ang="0">
                  <a:pos x="8" y="0"/>
                </a:cxn>
                <a:cxn ang="0">
                  <a:pos x="0" y="8"/>
                </a:cxn>
                <a:cxn ang="0">
                  <a:pos x="19" y="30"/>
                </a:cxn>
              </a:cxnLst>
              <a:rect l="0" t="0" r="r" b="b"/>
              <a:pathLst>
                <a:path w="28" h="30">
                  <a:moveTo>
                    <a:pt x="19" y="30"/>
                  </a:moveTo>
                  <a:lnTo>
                    <a:pt x="28" y="21"/>
                  </a:lnTo>
                  <a:lnTo>
                    <a:pt x="8" y="0"/>
                  </a:lnTo>
                  <a:lnTo>
                    <a:pt x="0" y="8"/>
                  </a:lnTo>
                  <a:lnTo>
                    <a:pt x="19" y="3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3" name="Freeform 41">
              <a:extLst>
                <a:ext uri="{FF2B5EF4-FFF2-40B4-BE49-F238E27FC236}">
                  <a16:creationId xmlns:a16="http://schemas.microsoft.com/office/drawing/2014/main" id="{90E607EB-5919-4638-9EA1-2E572B2931DE}"/>
                </a:ext>
              </a:extLst>
            </p:cNvPr>
            <p:cNvSpPr>
              <a:spLocks/>
            </p:cNvSpPr>
            <p:nvPr/>
          </p:nvSpPr>
          <p:spPr bwMode="auto">
            <a:xfrm>
              <a:off x="3768725" y="1111250"/>
              <a:ext cx="49213" cy="22225"/>
            </a:xfrm>
            <a:custGeom>
              <a:avLst/>
              <a:gdLst/>
              <a:ahLst/>
              <a:cxnLst>
                <a:cxn ang="0">
                  <a:pos x="30" y="14"/>
                </a:cxn>
                <a:cxn ang="0">
                  <a:pos x="31" y="1"/>
                </a:cxn>
                <a:cxn ang="0">
                  <a:pos x="2" y="0"/>
                </a:cxn>
                <a:cxn ang="0">
                  <a:pos x="0" y="11"/>
                </a:cxn>
                <a:cxn ang="0">
                  <a:pos x="30" y="14"/>
                </a:cxn>
              </a:cxnLst>
              <a:rect l="0" t="0" r="r" b="b"/>
              <a:pathLst>
                <a:path w="31" h="14">
                  <a:moveTo>
                    <a:pt x="30" y="14"/>
                  </a:moveTo>
                  <a:lnTo>
                    <a:pt x="31" y="1"/>
                  </a:lnTo>
                  <a:lnTo>
                    <a:pt x="2" y="0"/>
                  </a:lnTo>
                  <a:lnTo>
                    <a:pt x="0" y="11"/>
                  </a:lnTo>
                  <a:lnTo>
                    <a:pt x="30" y="1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4" name="Freeform 42">
              <a:extLst>
                <a:ext uri="{FF2B5EF4-FFF2-40B4-BE49-F238E27FC236}">
                  <a16:creationId xmlns:a16="http://schemas.microsoft.com/office/drawing/2014/main" id="{05F2C9DD-2033-4D65-BE12-96A00837BA24}"/>
                </a:ext>
              </a:extLst>
            </p:cNvPr>
            <p:cNvSpPr>
              <a:spLocks/>
            </p:cNvSpPr>
            <p:nvPr/>
          </p:nvSpPr>
          <p:spPr bwMode="auto">
            <a:xfrm>
              <a:off x="3806825" y="1220788"/>
              <a:ext cx="49213" cy="44450"/>
            </a:xfrm>
            <a:custGeom>
              <a:avLst/>
              <a:gdLst/>
              <a:ahLst/>
              <a:cxnLst>
                <a:cxn ang="0">
                  <a:pos x="31" y="10"/>
                </a:cxn>
                <a:cxn ang="0">
                  <a:pos x="24" y="0"/>
                </a:cxn>
                <a:cxn ang="0">
                  <a:pos x="0" y="18"/>
                </a:cxn>
                <a:cxn ang="0">
                  <a:pos x="9" y="28"/>
                </a:cxn>
                <a:cxn ang="0">
                  <a:pos x="31" y="10"/>
                </a:cxn>
              </a:cxnLst>
              <a:rect l="0" t="0" r="r" b="b"/>
              <a:pathLst>
                <a:path w="31" h="28">
                  <a:moveTo>
                    <a:pt x="31" y="10"/>
                  </a:moveTo>
                  <a:lnTo>
                    <a:pt x="24" y="0"/>
                  </a:lnTo>
                  <a:lnTo>
                    <a:pt x="0" y="18"/>
                  </a:lnTo>
                  <a:lnTo>
                    <a:pt x="9" y="28"/>
                  </a:lnTo>
                  <a:lnTo>
                    <a:pt x="31" y="1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5" name="Freeform 43">
              <a:extLst>
                <a:ext uri="{FF2B5EF4-FFF2-40B4-BE49-F238E27FC236}">
                  <a16:creationId xmlns:a16="http://schemas.microsoft.com/office/drawing/2014/main" id="{6138456B-25DD-4BA0-8F43-C5302FF51CC9}"/>
                </a:ext>
              </a:extLst>
            </p:cNvPr>
            <p:cNvSpPr>
              <a:spLocks/>
            </p:cNvSpPr>
            <p:nvPr/>
          </p:nvSpPr>
          <p:spPr bwMode="auto">
            <a:xfrm>
              <a:off x="3975100" y="1179513"/>
              <a:ext cx="15875" cy="30163"/>
            </a:xfrm>
            <a:custGeom>
              <a:avLst/>
              <a:gdLst/>
              <a:ahLst/>
              <a:cxnLst>
                <a:cxn ang="0">
                  <a:pos x="3" y="1"/>
                </a:cxn>
                <a:cxn ang="0">
                  <a:pos x="0" y="0"/>
                </a:cxn>
                <a:cxn ang="0">
                  <a:pos x="0" y="13"/>
                </a:cxn>
                <a:cxn ang="0">
                  <a:pos x="7" y="6"/>
                </a:cxn>
                <a:cxn ang="0">
                  <a:pos x="3" y="1"/>
                </a:cxn>
              </a:cxnLst>
              <a:rect l="0" t="0" r="r" b="b"/>
              <a:pathLst>
                <a:path w="7" h="13">
                  <a:moveTo>
                    <a:pt x="3" y="1"/>
                  </a:moveTo>
                  <a:cubicBezTo>
                    <a:pt x="3" y="1"/>
                    <a:pt x="2" y="0"/>
                    <a:pt x="0" y="0"/>
                  </a:cubicBezTo>
                  <a:cubicBezTo>
                    <a:pt x="0" y="13"/>
                    <a:pt x="0" y="13"/>
                    <a:pt x="0" y="13"/>
                  </a:cubicBezTo>
                  <a:cubicBezTo>
                    <a:pt x="5" y="13"/>
                    <a:pt x="7" y="10"/>
                    <a:pt x="7" y="6"/>
                  </a:cubicBezTo>
                  <a:cubicBezTo>
                    <a:pt x="7" y="4"/>
                    <a:pt x="6" y="2"/>
                    <a:pt x="3" y="1"/>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6" name="Freeform 44">
              <a:extLst>
                <a:ext uri="{FF2B5EF4-FFF2-40B4-BE49-F238E27FC236}">
                  <a16:creationId xmlns:a16="http://schemas.microsoft.com/office/drawing/2014/main" id="{C6F07575-0655-4A00-A2E3-899806169ABF}"/>
                </a:ext>
              </a:extLst>
            </p:cNvPr>
            <p:cNvSpPr>
              <a:spLocks/>
            </p:cNvSpPr>
            <p:nvPr/>
          </p:nvSpPr>
          <p:spPr bwMode="auto">
            <a:xfrm>
              <a:off x="3944938" y="1128713"/>
              <a:ext cx="12700" cy="23813"/>
            </a:xfrm>
            <a:custGeom>
              <a:avLst/>
              <a:gdLst/>
              <a:ahLst/>
              <a:cxnLst>
                <a:cxn ang="0">
                  <a:pos x="0" y="5"/>
                </a:cxn>
                <a:cxn ang="0">
                  <a:pos x="6" y="11"/>
                </a:cxn>
                <a:cxn ang="0">
                  <a:pos x="6" y="0"/>
                </a:cxn>
                <a:cxn ang="0">
                  <a:pos x="0" y="5"/>
                </a:cxn>
              </a:cxnLst>
              <a:rect l="0" t="0" r="r" b="b"/>
              <a:pathLst>
                <a:path w="6" h="11">
                  <a:moveTo>
                    <a:pt x="0" y="5"/>
                  </a:moveTo>
                  <a:cubicBezTo>
                    <a:pt x="0" y="8"/>
                    <a:pt x="2" y="10"/>
                    <a:pt x="6" y="11"/>
                  </a:cubicBezTo>
                  <a:cubicBezTo>
                    <a:pt x="6" y="0"/>
                    <a:pt x="6" y="0"/>
                    <a:pt x="6" y="0"/>
                  </a:cubicBezTo>
                  <a:cubicBezTo>
                    <a:pt x="2" y="0"/>
                    <a:pt x="0" y="2"/>
                    <a:pt x="0" y="5"/>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7" name="Freeform 45">
              <a:extLst>
                <a:ext uri="{FF2B5EF4-FFF2-40B4-BE49-F238E27FC236}">
                  <a16:creationId xmlns:a16="http://schemas.microsoft.com/office/drawing/2014/main" id="{70A91605-3846-4FD2-AF27-9EA68BAEC1FD}"/>
                </a:ext>
              </a:extLst>
            </p:cNvPr>
            <p:cNvSpPr>
              <a:spLocks noEditPoints="1"/>
            </p:cNvSpPr>
            <p:nvPr/>
          </p:nvSpPr>
          <p:spPr bwMode="auto">
            <a:xfrm>
              <a:off x="3843338" y="1006475"/>
              <a:ext cx="244475" cy="290513"/>
            </a:xfrm>
            <a:custGeom>
              <a:avLst/>
              <a:gdLst/>
              <a:ahLst/>
              <a:cxnLst>
                <a:cxn ang="0">
                  <a:pos x="55" y="0"/>
                </a:cxn>
                <a:cxn ang="0">
                  <a:pos x="0" y="54"/>
                </a:cxn>
                <a:cxn ang="0">
                  <a:pos x="12" y="87"/>
                </a:cxn>
                <a:cxn ang="0">
                  <a:pos x="32" y="129"/>
                </a:cxn>
                <a:cxn ang="0">
                  <a:pos x="34" y="129"/>
                </a:cxn>
                <a:cxn ang="0">
                  <a:pos x="42" y="129"/>
                </a:cxn>
                <a:cxn ang="0">
                  <a:pos x="65" y="129"/>
                </a:cxn>
                <a:cxn ang="0">
                  <a:pos x="75" y="129"/>
                </a:cxn>
                <a:cxn ang="0">
                  <a:pos x="77" y="129"/>
                </a:cxn>
                <a:cxn ang="0">
                  <a:pos x="97" y="87"/>
                </a:cxn>
                <a:cxn ang="0">
                  <a:pos x="109" y="54"/>
                </a:cxn>
                <a:cxn ang="0">
                  <a:pos x="55" y="0"/>
                </a:cxn>
                <a:cxn ang="0">
                  <a:pos x="69" y="95"/>
                </a:cxn>
                <a:cxn ang="0">
                  <a:pos x="59" y="98"/>
                </a:cxn>
                <a:cxn ang="0">
                  <a:pos x="59" y="110"/>
                </a:cxn>
                <a:cxn ang="0">
                  <a:pos x="51" y="110"/>
                </a:cxn>
                <a:cxn ang="0">
                  <a:pos x="51" y="98"/>
                </a:cxn>
                <a:cxn ang="0">
                  <a:pos x="40" y="94"/>
                </a:cxn>
                <a:cxn ang="0">
                  <a:pos x="34" y="80"/>
                </a:cxn>
                <a:cxn ang="0">
                  <a:pos x="43" y="80"/>
                </a:cxn>
                <a:cxn ang="0">
                  <a:pos x="51" y="90"/>
                </a:cxn>
                <a:cxn ang="0">
                  <a:pos x="51" y="75"/>
                </a:cxn>
                <a:cxn ang="0">
                  <a:pos x="47" y="74"/>
                </a:cxn>
                <a:cxn ang="0">
                  <a:pos x="36" y="61"/>
                </a:cxn>
                <a:cxn ang="0">
                  <a:pos x="41" y="49"/>
                </a:cxn>
                <a:cxn ang="0">
                  <a:pos x="51" y="46"/>
                </a:cxn>
                <a:cxn ang="0">
                  <a:pos x="51" y="33"/>
                </a:cxn>
                <a:cxn ang="0">
                  <a:pos x="59" y="33"/>
                </a:cxn>
                <a:cxn ang="0">
                  <a:pos x="59" y="46"/>
                </a:cxn>
                <a:cxn ang="0">
                  <a:pos x="68" y="50"/>
                </a:cxn>
                <a:cxn ang="0">
                  <a:pos x="74" y="62"/>
                </a:cxn>
                <a:cxn ang="0">
                  <a:pos x="65" y="62"/>
                </a:cxn>
                <a:cxn ang="0">
                  <a:pos x="59" y="54"/>
                </a:cxn>
                <a:cxn ang="0">
                  <a:pos x="59" y="67"/>
                </a:cxn>
                <a:cxn ang="0">
                  <a:pos x="66" y="69"/>
                </a:cxn>
                <a:cxn ang="0">
                  <a:pos x="73" y="75"/>
                </a:cxn>
                <a:cxn ang="0">
                  <a:pos x="76" y="82"/>
                </a:cxn>
                <a:cxn ang="0">
                  <a:pos x="69" y="95"/>
                </a:cxn>
                <a:cxn ang="0">
                  <a:pos x="55" y="19"/>
                </a:cxn>
                <a:cxn ang="0">
                  <a:pos x="17" y="24"/>
                </a:cxn>
                <a:cxn ang="0">
                  <a:pos x="55" y="4"/>
                </a:cxn>
                <a:cxn ang="0">
                  <a:pos x="93" y="24"/>
                </a:cxn>
                <a:cxn ang="0">
                  <a:pos x="55" y="19"/>
                </a:cxn>
              </a:cxnLst>
              <a:rect l="0" t="0" r="r" b="b"/>
              <a:pathLst>
                <a:path w="109" h="129">
                  <a:moveTo>
                    <a:pt x="55" y="0"/>
                  </a:moveTo>
                  <a:cubicBezTo>
                    <a:pt x="25" y="0"/>
                    <a:pt x="0" y="24"/>
                    <a:pt x="0" y="54"/>
                  </a:cubicBezTo>
                  <a:cubicBezTo>
                    <a:pt x="0" y="67"/>
                    <a:pt x="5" y="78"/>
                    <a:pt x="12" y="87"/>
                  </a:cubicBezTo>
                  <a:cubicBezTo>
                    <a:pt x="16" y="93"/>
                    <a:pt x="30" y="115"/>
                    <a:pt x="32" y="129"/>
                  </a:cubicBezTo>
                  <a:cubicBezTo>
                    <a:pt x="34" y="129"/>
                    <a:pt x="34" y="129"/>
                    <a:pt x="34" y="129"/>
                  </a:cubicBezTo>
                  <a:cubicBezTo>
                    <a:pt x="42" y="129"/>
                    <a:pt x="42" y="129"/>
                    <a:pt x="42" y="129"/>
                  </a:cubicBezTo>
                  <a:cubicBezTo>
                    <a:pt x="65" y="129"/>
                    <a:pt x="65" y="129"/>
                    <a:pt x="65" y="129"/>
                  </a:cubicBezTo>
                  <a:cubicBezTo>
                    <a:pt x="75" y="129"/>
                    <a:pt x="75" y="129"/>
                    <a:pt x="75" y="129"/>
                  </a:cubicBezTo>
                  <a:cubicBezTo>
                    <a:pt x="77" y="129"/>
                    <a:pt x="77" y="129"/>
                    <a:pt x="77" y="129"/>
                  </a:cubicBezTo>
                  <a:cubicBezTo>
                    <a:pt x="79" y="115"/>
                    <a:pt x="93" y="93"/>
                    <a:pt x="97" y="87"/>
                  </a:cubicBezTo>
                  <a:cubicBezTo>
                    <a:pt x="105" y="78"/>
                    <a:pt x="109" y="67"/>
                    <a:pt x="109" y="54"/>
                  </a:cubicBezTo>
                  <a:cubicBezTo>
                    <a:pt x="109" y="24"/>
                    <a:pt x="85" y="0"/>
                    <a:pt x="55" y="0"/>
                  </a:cubicBezTo>
                  <a:close/>
                  <a:moveTo>
                    <a:pt x="69" y="95"/>
                  </a:moveTo>
                  <a:cubicBezTo>
                    <a:pt x="66" y="97"/>
                    <a:pt x="63" y="98"/>
                    <a:pt x="59" y="98"/>
                  </a:cubicBezTo>
                  <a:cubicBezTo>
                    <a:pt x="59" y="110"/>
                    <a:pt x="59" y="110"/>
                    <a:pt x="59" y="110"/>
                  </a:cubicBezTo>
                  <a:cubicBezTo>
                    <a:pt x="51" y="110"/>
                    <a:pt x="51" y="110"/>
                    <a:pt x="51" y="110"/>
                  </a:cubicBezTo>
                  <a:cubicBezTo>
                    <a:pt x="51" y="98"/>
                    <a:pt x="51" y="98"/>
                    <a:pt x="51" y="98"/>
                  </a:cubicBezTo>
                  <a:cubicBezTo>
                    <a:pt x="46" y="98"/>
                    <a:pt x="43" y="96"/>
                    <a:pt x="40" y="94"/>
                  </a:cubicBezTo>
                  <a:cubicBezTo>
                    <a:pt x="36" y="91"/>
                    <a:pt x="34" y="86"/>
                    <a:pt x="34" y="80"/>
                  </a:cubicBezTo>
                  <a:cubicBezTo>
                    <a:pt x="43" y="80"/>
                    <a:pt x="43" y="80"/>
                    <a:pt x="43" y="80"/>
                  </a:cubicBezTo>
                  <a:cubicBezTo>
                    <a:pt x="43" y="85"/>
                    <a:pt x="46" y="89"/>
                    <a:pt x="51" y="90"/>
                  </a:cubicBezTo>
                  <a:cubicBezTo>
                    <a:pt x="51" y="75"/>
                    <a:pt x="51" y="75"/>
                    <a:pt x="51" y="75"/>
                  </a:cubicBezTo>
                  <a:cubicBezTo>
                    <a:pt x="50" y="74"/>
                    <a:pt x="48" y="74"/>
                    <a:pt x="47" y="74"/>
                  </a:cubicBezTo>
                  <a:cubicBezTo>
                    <a:pt x="39" y="72"/>
                    <a:pt x="36" y="67"/>
                    <a:pt x="36" y="61"/>
                  </a:cubicBezTo>
                  <a:cubicBezTo>
                    <a:pt x="36" y="56"/>
                    <a:pt x="37" y="52"/>
                    <a:pt x="41" y="49"/>
                  </a:cubicBezTo>
                  <a:cubicBezTo>
                    <a:pt x="44" y="47"/>
                    <a:pt x="47" y="46"/>
                    <a:pt x="51" y="46"/>
                  </a:cubicBezTo>
                  <a:cubicBezTo>
                    <a:pt x="51" y="33"/>
                    <a:pt x="51" y="33"/>
                    <a:pt x="51" y="33"/>
                  </a:cubicBezTo>
                  <a:cubicBezTo>
                    <a:pt x="59" y="33"/>
                    <a:pt x="59" y="33"/>
                    <a:pt x="59" y="33"/>
                  </a:cubicBezTo>
                  <a:cubicBezTo>
                    <a:pt x="59" y="46"/>
                    <a:pt x="59" y="46"/>
                    <a:pt x="59" y="46"/>
                  </a:cubicBezTo>
                  <a:cubicBezTo>
                    <a:pt x="62" y="46"/>
                    <a:pt x="66" y="48"/>
                    <a:pt x="68" y="50"/>
                  </a:cubicBezTo>
                  <a:cubicBezTo>
                    <a:pt x="72" y="53"/>
                    <a:pt x="74" y="57"/>
                    <a:pt x="74" y="62"/>
                  </a:cubicBezTo>
                  <a:cubicBezTo>
                    <a:pt x="65" y="62"/>
                    <a:pt x="65" y="62"/>
                    <a:pt x="65" y="62"/>
                  </a:cubicBezTo>
                  <a:cubicBezTo>
                    <a:pt x="64" y="58"/>
                    <a:pt x="62" y="55"/>
                    <a:pt x="59" y="54"/>
                  </a:cubicBezTo>
                  <a:cubicBezTo>
                    <a:pt x="59" y="67"/>
                    <a:pt x="59" y="67"/>
                    <a:pt x="59" y="67"/>
                  </a:cubicBezTo>
                  <a:cubicBezTo>
                    <a:pt x="61" y="68"/>
                    <a:pt x="63" y="69"/>
                    <a:pt x="66" y="69"/>
                  </a:cubicBezTo>
                  <a:cubicBezTo>
                    <a:pt x="69" y="70"/>
                    <a:pt x="71" y="72"/>
                    <a:pt x="73" y="75"/>
                  </a:cubicBezTo>
                  <a:cubicBezTo>
                    <a:pt x="75" y="77"/>
                    <a:pt x="76" y="80"/>
                    <a:pt x="76" y="82"/>
                  </a:cubicBezTo>
                  <a:cubicBezTo>
                    <a:pt x="76" y="88"/>
                    <a:pt x="74" y="92"/>
                    <a:pt x="69" y="95"/>
                  </a:cubicBezTo>
                  <a:close/>
                  <a:moveTo>
                    <a:pt x="55" y="19"/>
                  </a:moveTo>
                  <a:cubicBezTo>
                    <a:pt x="41" y="19"/>
                    <a:pt x="27" y="21"/>
                    <a:pt x="17" y="24"/>
                  </a:cubicBezTo>
                  <a:cubicBezTo>
                    <a:pt x="25" y="12"/>
                    <a:pt x="39" y="4"/>
                    <a:pt x="55" y="4"/>
                  </a:cubicBezTo>
                  <a:cubicBezTo>
                    <a:pt x="71" y="4"/>
                    <a:pt x="85" y="12"/>
                    <a:pt x="93" y="24"/>
                  </a:cubicBezTo>
                  <a:cubicBezTo>
                    <a:pt x="82" y="21"/>
                    <a:pt x="69" y="19"/>
                    <a:pt x="55" y="1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88" name="Text Box 10">
            <a:extLst>
              <a:ext uri="{FF2B5EF4-FFF2-40B4-BE49-F238E27FC236}">
                <a16:creationId xmlns:a16="http://schemas.microsoft.com/office/drawing/2014/main" id="{D70FD9FE-338C-4F81-B56C-38B9467158B2}"/>
              </a:ext>
            </a:extLst>
          </p:cNvPr>
          <p:cNvSpPr txBox="1">
            <a:spLocks noChangeArrowheads="1"/>
          </p:cNvSpPr>
          <p:nvPr/>
        </p:nvSpPr>
        <p:spPr bwMode="auto">
          <a:xfrm>
            <a:off x="2493155" y="2787380"/>
            <a:ext cx="2067119" cy="775597"/>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2000" b="1" dirty="0">
                <a:solidFill>
                  <a:schemeClr val="bg1"/>
                </a:solidFill>
                <a:latin typeface="Lato"/>
              </a:rPr>
              <a:t>$12,345</a:t>
            </a:r>
          </a:p>
          <a:p>
            <a:pPr algn="ctr" defTabSz="1219170">
              <a:spcBef>
                <a:spcPct val="20000"/>
              </a:spcBef>
              <a:defRPr/>
            </a:pPr>
            <a:r>
              <a:rPr lang="en-US" sz="1200" b="1" dirty="0">
                <a:solidFill>
                  <a:schemeClr val="bg1"/>
                </a:solidFill>
                <a:latin typeface="Candara" panose="020E0502030303020204" pitchFamily="34" charset="0"/>
              </a:rPr>
              <a:t>Lorem ipsum dolor sit amet, consectetur adipiscing elit,</a:t>
            </a:r>
          </a:p>
        </p:txBody>
      </p:sp>
      <p:cxnSp>
        <p:nvCxnSpPr>
          <p:cNvPr id="89" name="Straight Connector 88">
            <a:extLst>
              <a:ext uri="{FF2B5EF4-FFF2-40B4-BE49-F238E27FC236}">
                <a16:creationId xmlns:a16="http://schemas.microsoft.com/office/drawing/2014/main" id="{8AAA8FA1-2A37-4411-BEBC-566CCDFF5634}"/>
              </a:ext>
            </a:extLst>
          </p:cNvPr>
          <p:cNvCxnSpPr/>
          <p:nvPr/>
        </p:nvCxnSpPr>
        <p:spPr>
          <a:xfrm rot="5400000">
            <a:off x="3258258" y="4405992"/>
            <a:ext cx="487680" cy="2117"/>
          </a:xfrm>
          <a:prstGeom prst="line">
            <a:avLst/>
          </a:prstGeom>
          <a:ln w="19050">
            <a:solidFill>
              <a:schemeClr val="tx1">
                <a:lumMod val="50000"/>
                <a:lumOff val="50000"/>
              </a:schemeClr>
            </a:solidFill>
            <a:prstDash val="sysDot"/>
            <a:headEnd type="oval" w="med" len="med"/>
            <a:tailEnd type="oval" w="lg" len="lg"/>
          </a:ln>
          <a:effectLst>
            <a:outerShdw blurRad="63500" sx="102000" sy="102000" algn="c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93" name="Oval 92">
            <a:extLst>
              <a:ext uri="{FF2B5EF4-FFF2-40B4-BE49-F238E27FC236}">
                <a16:creationId xmlns:a16="http://schemas.microsoft.com/office/drawing/2014/main" id="{958CCE13-346D-4A8C-9A99-FBF7EFEDFE8D}"/>
              </a:ext>
            </a:extLst>
          </p:cNvPr>
          <p:cNvSpPr>
            <a:spLocks noChangeAspect="1"/>
          </p:cNvSpPr>
          <p:nvPr/>
        </p:nvSpPr>
        <p:spPr>
          <a:xfrm>
            <a:off x="4635176" y="1420009"/>
            <a:ext cx="2743200" cy="2743200"/>
          </a:xfrm>
          <a:prstGeom prst="ellipse">
            <a:avLst/>
          </a:prstGeom>
          <a:solidFill>
            <a:srgbClr val="E04621"/>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4" name="Rectangle 93">
            <a:extLst>
              <a:ext uri="{FF2B5EF4-FFF2-40B4-BE49-F238E27FC236}">
                <a16:creationId xmlns:a16="http://schemas.microsoft.com/office/drawing/2014/main" id="{6E7E0E8F-548F-4BCD-BBE7-29607EE89007}"/>
              </a:ext>
            </a:extLst>
          </p:cNvPr>
          <p:cNvSpPr/>
          <p:nvPr/>
        </p:nvSpPr>
        <p:spPr>
          <a:xfrm>
            <a:off x="5360070" y="4640812"/>
            <a:ext cx="1183342" cy="882127"/>
          </a:xfrm>
          <a:prstGeom prst="rect">
            <a:avLst/>
          </a:prstGeom>
          <a:solidFill>
            <a:schemeClr val="bg1"/>
          </a:solidFill>
          <a:ln w="25400">
            <a:solidFill>
              <a:srgbClr val="E04621"/>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dirty="0">
                <a:solidFill>
                  <a:srgbClr val="E04621"/>
                </a:solidFill>
              </a:rPr>
              <a:t>02</a:t>
            </a:r>
          </a:p>
        </p:txBody>
      </p:sp>
      <p:grpSp>
        <p:nvGrpSpPr>
          <p:cNvPr id="95" name="Group 94">
            <a:extLst>
              <a:ext uri="{FF2B5EF4-FFF2-40B4-BE49-F238E27FC236}">
                <a16:creationId xmlns:a16="http://schemas.microsoft.com/office/drawing/2014/main" id="{2F5DA39E-2ECF-4AE6-887C-4613A4253AF9}"/>
              </a:ext>
            </a:extLst>
          </p:cNvPr>
          <p:cNvGrpSpPr/>
          <p:nvPr/>
        </p:nvGrpSpPr>
        <p:grpSpPr>
          <a:xfrm>
            <a:off x="4919875" y="5583217"/>
            <a:ext cx="2173801" cy="811419"/>
            <a:chOff x="4597685" y="3155872"/>
            <a:chExt cx="1699181" cy="608564"/>
          </a:xfrm>
        </p:grpSpPr>
        <p:sp>
          <p:nvSpPr>
            <p:cNvPr id="134" name="TextBox 133">
              <a:extLst>
                <a:ext uri="{FF2B5EF4-FFF2-40B4-BE49-F238E27FC236}">
                  <a16:creationId xmlns:a16="http://schemas.microsoft.com/office/drawing/2014/main" id="{085746D9-D8FC-4D1A-97B8-B4E066ECA2BD}"/>
                </a:ext>
              </a:extLst>
            </p:cNvPr>
            <p:cNvSpPr txBox="1"/>
            <p:nvPr/>
          </p:nvSpPr>
          <p:spPr>
            <a:xfrm>
              <a:off x="4597686" y="3155872"/>
              <a:ext cx="1699180" cy="184666"/>
            </a:xfrm>
            <a:prstGeom prst="rect">
              <a:avLst/>
            </a:prstGeom>
            <a:noFill/>
          </p:spPr>
          <p:txBody>
            <a:bodyPr wrap="square" lIns="0" tIns="0" rIns="0" bIns="0" rtlCol="0" anchor="t">
              <a:spAutoFit/>
            </a:bodyPr>
            <a:lstStyle/>
            <a:p>
              <a:pPr algn="ctr"/>
              <a:r>
                <a:rPr lang="en-US" sz="1600" dirty="0">
                  <a:solidFill>
                    <a:srgbClr val="E04621"/>
                  </a:solidFill>
                  <a:latin typeface="Bernard MT Condensed" panose="02050806060905020404" pitchFamily="18" charset="0"/>
                </a:rPr>
                <a:t>Lorem Ipsum</a:t>
              </a:r>
            </a:p>
          </p:txBody>
        </p:sp>
        <p:sp>
          <p:nvSpPr>
            <p:cNvPr id="135" name="TextBox 134">
              <a:extLst>
                <a:ext uri="{FF2B5EF4-FFF2-40B4-BE49-F238E27FC236}">
                  <a16:creationId xmlns:a16="http://schemas.microsoft.com/office/drawing/2014/main" id="{BD11F220-A719-4061-B5BA-2AD6E75FEB73}"/>
                </a:ext>
              </a:extLst>
            </p:cNvPr>
            <p:cNvSpPr txBox="1"/>
            <p:nvPr/>
          </p:nvSpPr>
          <p:spPr>
            <a:xfrm>
              <a:off x="4597685" y="3348938"/>
              <a:ext cx="1699181" cy="415498"/>
            </a:xfrm>
            <a:prstGeom prst="rect">
              <a:avLst/>
            </a:prstGeom>
            <a:noFill/>
          </p:spPr>
          <p:txBody>
            <a:bodyPr wrap="square" lIns="0" tIns="0" rIns="0" bIns="0" rtlCol="0" anchor="t">
              <a:spAutoFit/>
            </a:bodyPr>
            <a:lstStyle/>
            <a:p>
              <a:pPr algn="ctr"/>
              <a:r>
                <a:rPr lang="en-US" sz="1200" b="1" dirty="0">
                  <a:latin typeface="Candara" panose="020E0502030303020204" pitchFamily="34" charset="0"/>
                </a:rPr>
                <a:t>Lorem ipsum dolor sit amet, consectetur adipiscing elit, sed do eiusmod tempor incididunt.</a:t>
              </a:r>
            </a:p>
          </p:txBody>
        </p:sp>
      </p:grpSp>
      <p:sp>
        <p:nvSpPr>
          <p:cNvPr id="97" name="Text Box 10">
            <a:extLst>
              <a:ext uri="{FF2B5EF4-FFF2-40B4-BE49-F238E27FC236}">
                <a16:creationId xmlns:a16="http://schemas.microsoft.com/office/drawing/2014/main" id="{88D0F60A-10AD-419D-94B1-2C36ACC1E8A5}"/>
              </a:ext>
            </a:extLst>
          </p:cNvPr>
          <p:cNvSpPr txBox="1">
            <a:spLocks noChangeArrowheads="1"/>
          </p:cNvSpPr>
          <p:nvPr/>
        </p:nvSpPr>
        <p:spPr bwMode="auto">
          <a:xfrm>
            <a:off x="4960515" y="2787380"/>
            <a:ext cx="2067119" cy="775597"/>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2000" b="1" dirty="0">
                <a:solidFill>
                  <a:schemeClr val="bg1"/>
                </a:solidFill>
                <a:latin typeface="Lato"/>
              </a:rPr>
              <a:t>$12,345</a:t>
            </a:r>
          </a:p>
          <a:p>
            <a:pPr algn="ctr" defTabSz="1219170">
              <a:spcBef>
                <a:spcPct val="20000"/>
              </a:spcBef>
              <a:defRPr/>
            </a:pPr>
            <a:r>
              <a:rPr lang="en-US" sz="1200" b="1" dirty="0">
                <a:solidFill>
                  <a:schemeClr val="bg1"/>
                </a:solidFill>
                <a:latin typeface="Candara" panose="020E0502030303020204" pitchFamily="34" charset="0"/>
              </a:rPr>
              <a:t>Lorem ipsum dolor sit amet, consectetur adipiscing elit,</a:t>
            </a:r>
          </a:p>
        </p:txBody>
      </p:sp>
      <p:cxnSp>
        <p:nvCxnSpPr>
          <p:cNvPr id="98" name="Straight Connector 97">
            <a:extLst>
              <a:ext uri="{FF2B5EF4-FFF2-40B4-BE49-F238E27FC236}">
                <a16:creationId xmlns:a16="http://schemas.microsoft.com/office/drawing/2014/main" id="{FB8D7A02-AA35-4C82-BD0C-1019CC0425CB}"/>
              </a:ext>
            </a:extLst>
          </p:cNvPr>
          <p:cNvCxnSpPr/>
          <p:nvPr/>
        </p:nvCxnSpPr>
        <p:spPr>
          <a:xfrm rot="5400000">
            <a:off x="5725618" y="4405992"/>
            <a:ext cx="487680" cy="2117"/>
          </a:xfrm>
          <a:prstGeom prst="line">
            <a:avLst/>
          </a:prstGeom>
          <a:ln w="19050">
            <a:solidFill>
              <a:schemeClr val="tx1">
                <a:lumMod val="50000"/>
                <a:lumOff val="50000"/>
              </a:schemeClr>
            </a:solidFill>
            <a:prstDash val="sysDot"/>
            <a:headEnd type="oval" w="med" len="med"/>
            <a:tailEnd type="oval" w="lg" len="lg"/>
          </a:ln>
          <a:effectLst>
            <a:outerShdw blurRad="63500" sx="102000" sy="102000" algn="c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37" name="Oval 136">
            <a:extLst>
              <a:ext uri="{FF2B5EF4-FFF2-40B4-BE49-F238E27FC236}">
                <a16:creationId xmlns:a16="http://schemas.microsoft.com/office/drawing/2014/main" id="{19C6ADA6-DE35-4C97-8A15-A5DEA17E67C0}"/>
              </a:ext>
            </a:extLst>
          </p:cNvPr>
          <p:cNvSpPr>
            <a:spLocks noChangeAspect="1"/>
          </p:cNvSpPr>
          <p:nvPr/>
        </p:nvSpPr>
        <p:spPr>
          <a:xfrm>
            <a:off x="7089835" y="1420009"/>
            <a:ext cx="2743200" cy="2743200"/>
          </a:xfrm>
          <a:prstGeom prst="ellipse">
            <a:avLst/>
          </a:prstGeom>
          <a:solidFill>
            <a:srgbClr val="BF2500"/>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8" name="Rectangle 137">
            <a:extLst>
              <a:ext uri="{FF2B5EF4-FFF2-40B4-BE49-F238E27FC236}">
                <a16:creationId xmlns:a16="http://schemas.microsoft.com/office/drawing/2014/main" id="{81A2A7FD-A557-4F5E-ADE2-2F2F290DF6B6}"/>
              </a:ext>
            </a:extLst>
          </p:cNvPr>
          <p:cNvSpPr/>
          <p:nvPr/>
        </p:nvSpPr>
        <p:spPr>
          <a:xfrm>
            <a:off x="7814729" y="4640812"/>
            <a:ext cx="1183342" cy="882127"/>
          </a:xfrm>
          <a:prstGeom prst="rect">
            <a:avLst/>
          </a:prstGeom>
          <a:solidFill>
            <a:schemeClr val="bg1"/>
          </a:solidFill>
          <a:ln w="25400">
            <a:solidFill>
              <a:srgbClr val="BF2500"/>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dirty="0">
                <a:solidFill>
                  <a:srgbClr val="BF2500"/>
                </a:solidFill>
              </a:rPr>
              <a:t>03</a:t>
            </a:r>
          </a:p>
        </p:txBody>
      </p:sp>
      <p:grpSp>
        <p:nvGrpSpPr>
          <p:cNvPr id="139" name="Group 138">
            <a:extLst>
              <a:ext uri="{FF2B5EF4-FFF2-40B4-BE49-F238E27FC236}">
                <a16:creationId xmlns:a16="http://schemas.microsoft.com/office/drawing/2014/main" id="{8FE7BFBF-D622-4F91-B86F-665D867D8AC1}"/>
              </a:ext>
            </a:extLst>
          </p:cNvPr>
          <p:cNvGrpSpPr/>
          <p:nvPr/>
        </p:nvGrpSpPr>
        <p:grpSpPr>
          <a:xfrm>
            <a:off x="7374534" y="5583217"/>
            <a:ext cx="2173801" cy="811419"/>
            <a:chOff x="4597685" y="3155872"/>
            <a:chExt cx="1699181" cy="608564"/>
          </a:xfrm>
        </p:grpSpPr>
        <p:sp>
          <p:nvSpPr>
            <p:cNvPr id="178" name="TextBox 177">
              <a:extLst>
                <a:ext uri="{FF2B5EF4-FFF2-40B4-BE49-F238E27FC236}">
                  <a16:creationId xmlns:a16="http://schemas.microsoft.com/office/drawing/2014/main" id="{F41E5F71-D786-4964-91CB-B1CF2D5646B8}"/>
                </a:ext>
              </a:extLst>
            </p:cNvPr>
            <p:cNvSpPr txBox="1"/>
            <p:nvPr/>
          </p:nvSpPr>
          <p:spPr>
            <a:xfrm>
              <a:off x="4597686" y="3155872"/>
              <a:ext cx="1699180" cy="184666"/>
            </a:xfrm>
            <a:prstGeom prst="rect">
              <a:avLst/>
            </a:prstGeom>
            <a:noFill/>
          </p:spPr>
          <p:txBody>
            <a:bodyPr wrap="square" lIns="0" tIns="0" rIns="0" bIns="0" rtlCol="0" anchor="t">
              <a:spAutoFit/>
            </a:bodyPr>
            <a:lstStyle/>
            <a:p>
              <a:pPr algn="ctr"/>
              <a:r>
                <a:rPr lang="en-US" sz="1600" dirty="0">
                  <a:solidFill>
                    <a:srgbClr val="BF2500"/>
                  </a:solidFill>
                  <a:latin typeface="Bernard MT Condensed" panose="02050806060905020404" pitchFamily="18" charset="0"/>
                </a:rPr>
                <a:t>Lorem Ipsum</a:t>
              </a:r>
            </a:p>
          </p:txBody>
        </p:sp>
        <p:sp>
          <p:nvSpPr>
            <p:cNvPr id="179" name="TextBox 178">
              <a:extLst>
                <a:ext uri="{FF2B5EF4-FFF2-40B4-BE49-F238E27FC236}">
                  <a16:creationId xmlns:a16="http://schemas.microsoft.com/office/drawing/2014/main" id="{EB1DDBE3-1887-47BF-B53A-99224964A5A6}"/>
                </a:ext>
              </a:extLst>
            </p:cNvPr>
            <p:cNvSpPr txBox="1"/>
            <p:nvPr/>
          </p:nvSpPr>
          <p:spPr>
            <a:xfrm>
              <a:off x="4597685" y="3348938"/>
              <a:ext cx="1699181" cy="415498"/>
            </a:xfrm>
            <a:prstGeom prst="rect">
              <a:avLst/>
            </a:prstGeom>
            <a:noFill/>
          </p:spPr>
          <p:txBody>
            <a:bodyPr wrap="square" lIns="0" tIns="0" rIns="0" bIns="0" rtlCol="0" anchor="t">
              <a:spAutoFit/>
            </a:bodyPr>
            <a:lstStyle/>
            <a:p>
              <a:pPr algn="ctr"/>
              <a:r>
                <a:rPr lang="en-US" sz="1200" b="1" dirty="0">
                  <a:latin typeface="Candara" panose="020E0502030303020204" pitchFamily="34" charset="0"/>
                </a:rPr>
                <a:t>Lorem ipsum dolor sit amet, consectetur adipiscing elit, sed do eiusmod tempor incididunt.</a:t>
              </a:r>
            </a:p>
          </p:txBody>
        </p:sp>
      </p:grpSp>
      <p:sp>
        <p:nvSpPr>
          <p:cNvPr id="141" name="Text Box 10">
            <a:extLst>
              <a:ext uri="{FF2B5EF4-FFF2-40B4-BE49-F238E27FC236}">
                <a16:creationId xmlns:a16="http://schemas.microsoft.com/office/drawing/2014/main" id="{9C060A74-DB9B-4F8C-9389-293C34A87077}"/>
              </a:ext>
            </a:extLst>
          </p:cNvPr>
          <p:cNvSpPr txBox="1">
            <a:spLocks noChangeArrowheads="1"/>
          </p:cNvSpPr>
          <p:nvPr/>
        </p:nvSpPr>
        <p:spPr bwMode="auto">
          <a:xfrm>
            <a:off x="7415174" y="2787380"/>
            <a:ext cx="2067119" cy="775597"/>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2000" b="1" dirty="0">
                <a:solidFill>
                  <a:schemeClr val="bg1"/>
                </a:solidFill>
                <a:latin typeface="Lato"/>
              </a:rPr>
              <a:t>$12,345</a:t>
            </a:r>
          </a:p>
          <a:p>
            <a:pPr algn="ctr" defTabSz="1219170">
              <a:spcBef>
                <a:spcPct val="20000"/>
              </a:spcBef>
              <a:defRPr/>
            </a:pPr>
            <a:r>
              <a:rPr lang="en-US" sz="1200" b="1" dirty="0">
                <a:solidFill>
                  <a:schemeClr val="bg1"/>
                </a:solidFill>
                <a:latin typeface="Candara" panose="020E0502030303020204" pitchFamily="34" charset="0"/>
              </a:rPr>
              <a:t>Lorem ipsum dolor sit amet, consectetur adipiscing elit,</a:t>
            </a:r>
          </a:p>
        </p:txBody>
      </p:sp>
      <p:cxnSp>
        <p:nvCxnSpPr>
          <p:cNvPr id="142" name="Straight Connector 141">
            <a:extLst>
              <a:ext uri="{FF2B5EF4-FFF2-40B4-BE49-F238E27FC236}">
                <a16:creationId xmlns:a16="http://schemas.microsoft.com/office/drawing/2014/main" id="{385A85F2-F660-4B97-B18F-D244E51DC434}"/>
              </a:ext>
            </a:extLst>
          </p:cNvPr>
          <p:cNvCxnSpPr/>
          <p:nvPr/>
        </p:nvCxnSpPr>
        <p:spPr>
          <a:xfrm rot="5400000">
            <a:off x="8180277" y="4405992"/>
            <a:ext cx="487680" cy="2117"/>
          </a:xfrm>
          <a:prstGeom prst="line">
            <a:avLst/>
          </a:prstGeom>
          <a:ln w="19050">
            <a:solidFill>
              <a:schemeClr val="tx1">
                <a:lumMod val="50000"/>
                <a:lumOff val="50000"/>
              </a:schemeClr>
            </a:solidFill>
            <a:prstDash val="sysDot"/>
            <a:headEnd type="oval" w="med" len="med"/>
            <a:tailEnd type="oval" w="lg" len="lg"/>
          </a:ln>
          <a:effectLst>
            <a:outerShdw blurRad="63500" sx="102000" sy="102000" algn="c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nvGrpSpPr>
          <p:cNvPr id="11" name="Group 10">
            <a:extLst>
              <a:ext uri="{FF2B5EF4-FFF2-40B4-BE49-F238E27FC236}">
                <a16:creationId xmlns:a16="http://schemas.microsoft.com/office/drawing/2014/main" id="{C9943971-080B-4518-A1B0-72DCB423D9F4}"/>
              </a:ext>
            </a:extLst>
          </p:cNvPr>
          <p:cNvGrpSpPr/>
          <p:nvPr/>
        </p:nvGrpSpPr>
        <p:grpSpPr>
          <a:xfrm>
            <a:off x="5736898" y="1982751"/>
            <a:ext cx="510117" cy="527051"/>
            <a:chOff x="3775075" y="1663700"/>
            <a:chExt cx="382588" cy="395288"/>
          </a:xfrm>
          <a:solidFill>
            <a:schemeClr val="bg1"/>
          </a:solidFill>
          <a:effectLst>
            <a:outerShdw blurRad="50800" dist="38100" dir="2700000" algn="tl" rotWithShape="0">
              <a:prstClr val="black">
                <a:alpha val="40000"/>
              </a:prstClr>
            </a:outerShdw>
          </a:effectLst>
        </p:grpSpPr>
        <p:sp>
          <p:nvSpPr>
            <p:cNvPr id="12" name="Freeform 46">
              <a:extLst>
                <a:ext uri="{FF2B5EF4-FFF2-40B4-BE49-F238E27FC236}">
                  <a16:creationId xmlns:a16="http://schemas.microsoft.com/office/drawing/2014/main" id="{1CB5C5D6-64DF-449A-856F-C23BEF034ABA}"/>
                </a:ext>
              </a:extLst>
            </p:cNvPr>
            <p:cNvSpPr>
              <a:spLocks/>
            </p:cNvSpPr>
            <p:nvPr/>
          </p:nvSpPr>
          <p:spPr bwMode="auto">
            <a:xfrm>
              <a:off x="4064000" y="1952625"/>
              <a:ext cx="6350" cy="19050"/>
            </a:xfrm>
            <a:custGeom>
              <a:avLst/>
              <a:gdLst/>
              <a:ahLst/>
              <a:cxnLst>
                <a:cxn ang="0">
                  <a:pos x="0" y="4"/>
                </a:cxn>
                <a:cxn ang="0">
                  <a:pos x="3" y="8"/>
                </a:cxn>
                <a:cxn ang="0">
                  <a:pos x="3" y="0"/>
                </a:cxn>
                <a:cxn ang="0">
                  <a:pos x="0" y="4"/>
                </a:cxn>
              </a:cxnLst>
              <a:rect l="0" t="0" r="r" b="b"/>
              <a:pathLst>
                <a:path w="3" h="8">
                  <a:moveTo>
                    <a:pt x="0" y="4"/>
                  </a:moveTo>
                  <a:cubicBezTo>
                    <a:pt x="0" y="6"/>
                    <a:pt x="1" y="7"/>
                    <a:pt x="3" y="8"/>
                  </a:cubicBezTo>
                  <a:cubicBezTo>
                    <a:pt x="3" y="0"/>
                    <a:pt x="3" y="0"/>
                    <a:pt x="3" y="0"/>
                  </a:cubicBezTo>
                  <a:cubicBezTo>
                    <a:pt x="1" y="1"/>
                    <a:pt x="0" y="2"/>
                    <a:pt x="0" y="4"/>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3" name="Freeform 47">
              <a:extLst>
                <a:ext uri="{FF2B5EF4-FFF2-40B4-BE49-F238E27FC236}">
                  <a16:creationId xmlns:a16="http://schemas.microsoft.com/office/drawing/2014/main" id="{3528338A-19A5-4383-B5FA-02D66985EF67}"/>
                </a:ext>
              </a:extLst>
            </p:cNvPr>
            <p:cNvSpPr>
              <a:spLocks/>
            </p:cNvSpPr>
            <p:nvPr/>
          </p:nvSpPr>
          <p:spPr bwMode="auto">
            <a:xfrm>
              <a:off x="4081463" y="1987550"/>
              <a:ext cx="11113" cy="17463"/>
            </a:xfrm>
            <a:custGeom>
              <a:avLst/>
              <a:gdLst/>
              <a:ahLst/>
              <a:cxnLst>
                <a:cxn ang="0">
                  <a:pos x="2" y="0"/>
                </a:cxn>
                <a:cxn ang="0">
                  <a:pos x="0" y="0"/>
                </a:cxn>
                <a:cxn ang="0">
                  <a:pos x="0" y="8"/>
                </a:cxn>
                <a:cxn ang="0">
                  <a:pos x="5" y="4"/>
                </a:cxn>
                <a:cxn ang="0">
                  <a:pos x="2" y="0"/>
                </a:cxn>
              </a:cxnLst>
              <a:rect l="0" t="0" r="r" b="b"/>
              <a:pathLst>
                <a:path w="5" h="8">
                  <a:moveTo>
                    <a:pt x="2" y="0"/>
                  </a:moveTo>
                  <a:cubicBezTo>
                    <a:pt x="2" y="0"/>
                    <a:pt x="1" y="0"/>
                    <a:pt x="0" y="0"/>
                  </a:cubicBezTo>
                  <a:cubicBezTo>
                    <a:pt x="0" y="8"/>
                    <a:pt x="0" y="8"/>
                    <a:pt x="0" y="8"/>
                  </a:cubicBezTo>
                  <a:cubicBezTo>
                    <a:pt x="3" y="8"/>
                    <a:pt x="5" y="6"/>
                    <a:pt x="5" y="4"/>
                  </a:cubicBezTo>
                  <a:cubicBezTo>
                    <a:pt x="5" y="2"/>
                    <a:pt x="4" y="1"/>
                    <a:pt x="2"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4" name="Freeform 48">
              <a:extLst>
                <a:ext uri="{FF2B5EF4-FFF2-40B4-BE49-F238E27FC236}">
                  <a16:creationId xmlns:a16="http://schemas.microsoft.com/office/drawing/2014/main" id="{CDEAA36A-26F1-4494-B8DC-E9A7A1CEC09B}"/>
                </a:ext>
              </a:extLst>
            </p:cNvPr>
            <p:cNvSpPr>
              <a:spLocks noEditPoints="1"/>
            </p:cNvSpPr>
            <p:nvPr/>
          </p:nvSpPr>
          <p:spPr bwMode="auto">
            <a:xfrm>
              <a:off x="3995738" y="1898650"/>
              <a:ext cx="161925" cy="160338"/>
            </a:xfrm>
            <a:custGeom>
              <a:avLst/>
              <a:gdLst/>
              <a:ahLst/>
              <a:cxnLst>
                <a:cxn ang="0">
                  <a:pos x="36" y="0"/>
                </a:cxn>
                <a:cxn ang="0">
                  <a:pos x="0" y="36"/>
                </a:cxn>
                <a:cxn ang="0">
                  <a:pos x="36" y="71"/>
                </a:cxn>
                <a:cxn ang="0">
                  <a:pos x="72" y="36"/>
                </a:cxn>
                <a:cxn ang="0">
                  <a:pos x="36" y="0"/>
                </a:cxn>
                <a:cxn ang="0">
                  <a:pos x="45" y="50"/>
                </a:cxn>
                <a:cxn ang="0">
                  <a:pos x="38" y="52"/>
                </a:cxn>
                <a:cxn ang="0">
                  <a:pos x="38" y="60"/>
                </a:cxn>
                <a:cxn ang="0">
                  <a:pos x="33" y="60"/>
                </a:cxn>
                <a:cxn ang="0">
                  <a:pos x="33" y="52"/>
                </a:cxn>
                <a:cxn ang="0">
                  <a:pos x="27" y="49"/>
                </a:cxn>
                <a:cxn ang="0">
                  <a:pos x="23" y="41"/>
                </a:cxn>
                <a:cxn ang="0">
                  <a:pos x="29" y="41"/>
                </a:cxn>
                <a:cxn ang="0">
                  <a:pos x="33" y="47"/>
                </a:cxn>
                <a:cxn ang="0">
                  <a:pos x="33" y="37"/>
                </a:cxn>
                <a:cxn ang="0">
                  <a:pos x="31" y="37"/>
                </a:cxn>
                <a:cxn ang="0">
                  <a:pos x="24" y="29"/>
                </a:cxn>
                <a:cxn ang="0">
                  <a:pos x="28" y="21"/>
                </a:cxn>
                <a:cxn ang="0">
                  <a:pos x="33" y="19"/>
                </a:cxn>
                <a:cxn ang="0">
                  <a:pos x="33" y="12"/>
                </a:cxn>
                <a:cxn ang="0">
                  <a:pos x="38" y="12"/>
                </a:cxn>
                <a:cxn ang="0">
                  <a:pos x="38" y="19"/>
                </a:cxn>
                <a:cxn ang="0">
                  <a:pos x="44" y="22"/>
                </a:cxn>
                <a:cxn ang="0">
                  <a:pos x="48" y="29"/>
                </a:cxn>
                <a:cxn ang="0">
                  <a:pos x="42" y="29"/>
                </a:cxn>
                <a:cxn ang="0">
                  <a:pos x="38" y="24"/>
                </a:cxn>
                <a:cxn ang="0">
                  <a:pos x="38" y="33"/>
                </a:cxn>
                <a:cxn ang="0">
                  <a:pos x="42" y="34"/>
                </a:cxn>
                <a:cxn ang="0">
                  <a:pos x="47" y="37"/>
                </a:cxn>
                <a:cxn ang="0">
                  <a:pos x="49" y="42"/>
                </a:cxn>
                <a:cxn ang="0">
                  <a:pos x="45" y="50"/>
                </a:cxn>
              </a:cxnLst>
              <a:rect l="0" t="0" r="r" b="b"/>
              <a:pathLst>
                <a:path w="72" h="71">
                  <a:moveTo>
                    <a:pt x="36" y="0"/>
                  </a:moveTo>
                  <a:cubicBezTo>
                    <a:pt x="16" y="0"/>
                    <a:pt x="0" y="16"/>
                    <a:pt x="0" y="36"/>
                  </a:cubicBezTo>
                  <a:cubicBezTo>
                    <a:pt x="0" y="55"/>
                    <a:pt x="16" y="71"/>
                    <a:pt x="36" y="71"/>
                  </a:cubicBezTo>
                  <a:cubicBezTo>
                    <a:pt x="56" y="71"/>
                    <a:pt x="72" y="55"/>
                    <a:pt x="72" y="36"/>
                  </a:cubicBezTo>
                  <a:cubicBezTo>
                    <a:pt x="72" y="16"/>
                    <a:pt x="56" y="0"/>
                    <a:pt x="36" y="0"/>
                  </a:cubicBezTo>
                  <a:close/>
                  <a:moveTo>
                    <a:pt x="45" y="50"/>
                  </a:moveTo>
                  <a:cubicBezTo>
                    <a:pt x="43" y="51"/>
                    <a:pt x="41" y="52"/>
                    <a:pt x="38" y="52"/>
                  </a:cubicBezTo>
                  <a:cubicBezTo>
                    <a:pt x="38" y="60"/>
                    <a:pt x="38" y="60"/>
                    <a:pt x="38" y="60"/>
                  </a:cubicBezTo>
                  <a:cubicBezTo>
                    <a:pt x="33" y="60"/>
                    <a:pt x="33" y="60"/>
                    <a:pt x="33" y="60"/>
                  </a:cubicBezTo>
                  <a:cubicBezTo>
                    <a:pt x="33" y="52"/>
                    <a:pt x="33" y="52"/>
                    <a:pt x="33" y="52"/>
                  </a:cubicBezTo>
                  <a:cubicBezTo>
                    <a:pt x="31" y="51"/>
                    <a:pt x="28" y="51"/>
                    <a:pt x="27" y="49"/>
                  </a:cubicBezTo>
                  <a:cubicBezTo>
                    <a:pt x="24" y="47"/>
                    <a:pt x="23" y="44"/>
                    <a:pt x="23" y="41"/>
                  </a:cubicBezTo>
                  <a:cubicBezTo>
                    <a:pt x="29" y="41"/>
                    <a:pt x="29" y="41"/>
                    <a:pt x="29" y="41"/>
                  </a:cubicBezTo>
                  <a:cubicBezTo>
                    <a:pt x="29" y="44"/>
                    <a:pt x="30" y="46"/>
                    <a:pt x="33" y="47"/>
                  </a:cubicBezTo>
                  <a:cubicBezTo>
                    <a:pt x="33" y="37"/>
                    <a:pt x="33" y="37"/>
                    <a:pt x="33" y="37"/>
                  </a:cubicBezTo>
                  <a:cubicBezTo>
                    <a:pt x="33" y="37"/>
                    <a:pt x="32" y="37"/>
                    <a:pt x="31" y="37"/>
                  </a:cubicBezTo>
                  <a:cubicBezTo>
                    <a:pt x="26" y="35"/>
                    <a:pt x="24" y="33"/>
                    <a:pt x="24" y="29"/>
                  </a:cubicBezTo>
                  <a:cubicBezTo>
                    <a:pt x="24" y="26"/>
                    <a:pt x="25" y="23"/>
                    <a:pt x="28" y="21"/>
                  </a:cubicBezTo>
                  <a:cubicBezTo>
                    <a:pt x="29" y="20"/>
                    <a:pt x="31" y="20"/>
                    <a:pt x="33" y="19"/>
                  </a:cubicBezTo>
                  <a:cubicBezTo>
                    <a:pt x="33" y="12"/>
                    <a:pt x="33" y="12"/>
                    <a:pt x="33" y="12"/>
                  </a:cubicBezTo>
                  <a:cubicBezTo>
                    <a:pt x="38" y="12"/>
                    <a:pt x="38" y="12"/>
                    <a:pt x="38" y="12"/>
                  </a:cubicBezTo>
                  <a:cubicBezTo>
                    <a:pt x="38" y="19"/>
                    <a:pt x="38" y="19"/>
                    <a:pt x="38" y="19"/>
                  </a:cubicBezTo>
                  <a:cubicBezTo>
                    <a:pt x="41" y="20"/>
                    <a:pt x="43" y="20"/>
                    <a:pt x="44" y="22"/>
                  </a:cubicBezTo>
                  <a:cubicBezTo>
                    <a:pt x="47" y="24"/>
                    <a:pt x="48" y="26"/>
                    <a:pt x="48" y="29"/>
                  </a:cubicBezTo>
                  <a:cubicBezTo>
                    <a:pt x="42" y="29"/>
                    <a:pt x="42" y="29"/>
                    <a:pt x="42" y="29"/>
                  </a:cubicBezTo>
                  <a:cubicBezTo>
                    <a:pt x="42" y="27"/>
                    <a:pt x="40" y="25"/>
                    <a:pt x="38" y="24"/>
                  </a:cubicBezTo>
                  <a:cubicBezTo>
                    <a:pt x="38" y="33"/>
                    <a:pt x="38" y="33"/>
                    <a:pt x="38" y="33"/>
                  </a:cubicBezTo>
                  <a:cubicBezTo>
                    <a:pt x="39" y="33"/>
                    <a:pt x="41" y="33"/>
                    <a:pt x="42" y="34"/>
                  </a:cubicBezTo>
                  <a:cubicBezTo>
                    <a:pt x="45" y="34"/>
                    <a:pt x="46" y="36"/>
                    <a:pt x="47" y="37"/>
                  </a:cubicBezTo>
                  <a:cubicBezTo>
                    <a:pt x="48" y="39"/>
                    <a:pt x="49" y="40"/>
                    <a:pt x="49" y="42"/>
                  </a:cubicBezTo>
                  <a:cubicBezTo>
                    <a:pt x="49" y="45"/>
                    <a:pt x="48" y="48"/>
                    <a:pt x="45" y="5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5" name="Freeform 49">
              <a:extLst>
                <a:ext uri="{FF2B5EF4-FFF2-40B4-BE49-F238E27FC236}">
                  <a16:creationId xmlns:a16="http://schemas.microsoft.com/office/drawing/2014/main" id="{77CB9ABB-7B91-4111-94C4-F3B46A0B1E1E}"/>
                </a:ext>
              </a:extLst>
            </p:cNvPr>
            <p:cNvSpPr>
              <a:spLocks noEditPoints="1"/>
            </p:cNvSpPr>
            <p:nvPr/>
          </p:nvSpPr>
          <p:spPr bwMode="auto">
            <a:xfrm>
              <a:off x="3775075" y="1663700"/>
              <a:ext cx="361950" cy="361950"/>
            </a:xfrm>
            <a:custGeom>
              <a:avLst/>
              <a:gdLst/>
              <a:ahLst/>
              <a:cxnLst>
                <a:cxn ang="0">
                  <a:pos x="84" y="153"/>
                </a:cxn>
                <a:cxn ang="0">
                  <a:pos x="103" y="118"/>
                </a:cxn>
                <a:cxn ang="0">
                  <a:pos x="84" y="108"/>
                </a:cxn>
                <a:cxn ang="0">
                  <a:pos x="120" y="85"/>
                </a:cxn>
                <a:cxn ang="0">
                  <a:pos x="126" y="103"/>
                </a:cxn>
                <a:cxn ang="0">
                  <a:pos x="154" y="85"/>
                </a:cxn>
                <a:cxn ang="0">
                  <a:pos x="156" y="109"/>
                </a:cxn>
                <a:cxn ang="0">
                  <a:pos x="84" y="0"/>
                </a:cxn>
                <a:cxn ang="0">
                  <a:pos x="76" y="0"/>
                </a:cxn>
                <a:cxn ang="0">
                  <a:pos x="0" y="81"/>
                </a:cxn>
                <a:cxn ang="0">
                  <a:pos x="100" y="159"/>
                </a:cxn>
                <a:cxn ang="0">
                  <a:pos x="135" y="32"/>
                </a:cxn>
                <a:cxn ang="0">
                  <a:pos x="127" y="78"/>
                </a:cxn>
                <a:cxn ang="0">
                  <a:pos x="135" y="32"/>
                </a:cxn>
                <a:cxn ang="0">
                  <a:pos x="120" y="38"/>
                </a:cxn>
                <a:cxn ang="0">
                  <a:pos x="129" y="26"/>
                </a:cxn>
                <a:cxn ang="0">
                  <a:pos x="113" y="42"/>
                </a:cxn>
                <a:cxn ang="0">
                  <a:pos x="84" y="11"/>
                </a:cxn>
                <a:cxn ang="0">
                  <a:pos x="115" y="49"/>
                </a:cxn>
                <a:cxn ang="0">
                  <a:pos x="84" y="78"/>
                </a:cxn>
                <a:cxn ang="0">
                  <a:pos x="54" y="12"/>
                </a:cxn>
                <a:cxn ang="0">
                  <a:pos x="33" y="26"/>
                </a:cxn>
                <a:cxn ang="0">
                  <a:pos x="26" y="32"/>
                </a:cxn>
                <a:cxn ang="0">
                  <a:pos x="33" y="78"/>
                </a:cxn>
                <a:cxn ang="0">
                  <a:pos x="26" y="32"/>
                </a:cxn>
                <a:cxn ang="0">
                  <a:pos x="8" y="85"/>
                </a:cxn>
                <a:cxn ang="0">
                  <a:pos x="38" y="117"/>
                </a:cxn>
                <a:cxn ang="0">
                  <a:pos x="32" y="135"/>
                </a:cxn>
                <a:cxn ang="0">
                  <a:pos x="55" y="149"/>
                </a:cxn>
                <a:cxn ang="0">
                  <a:pos x="76" y="152"/>
                </a:cxn>
                <a:cxn ang="0">
                  <a:pos x="76" y="115"/>
                </a:cxn>
                <a:cxn ang="0">
                  <a:pos x="76" y="108"/>
                </a:cxn>
                <a:cxn ang="0">
                  <a:pos x="40" y="85"/>
                </a:cxn>
                <a:cxn ang="0">
                  <a:pos x="76" y="108"/>
                </a:cxn>
                <a:cxn ang="0">
                  <a:pos x="40" y="78"/>
                </a:cxn>
                <a:cxn ang="0">
                  <a:pos x="76" y="55"/>
                </a:cxn>
                <a:cxn ang="0">
                  <a:pos x="76" y="47"/>
                </a:cxn>
                <a:cxn ang="0">
                  <a:pos x="76" y="10"/>
                </a:cxn>
              </a:cxnLst>
              <a:rect l="0" t="0" r="r" b="b"/>
              <a:pathLst>
                <a:path w="161" h="161">
                  <a:moveTo>
                    <a:pt x="96" y="148"/>
                  </a:moveTo>
                  <a:cubicBezTo>
                    <a:pt x="92" y="151"/>
                    <a:pt x="88" y="153"/>
                    <a:pt x="84" y="153"/>
                  </a:cubicBezTo>
                  <a:cubicBezTo>
                    <a:pt x="84" y="115"/>
                    <a:pt x="84" y="115"/>
                    <a:pt x="84" y="115"/>
                  </a:cubicBezTo>
                  <a:cubicBezTo>
                    <a:pt x="90" y="115"/>
                    <a:pt x="97" y="116"/>
                    <a:pt x="103" y="118"/>
                  </a:cubicBezTo>
                  <a:cubicBezTo>
                    <a:pt x="105" y="115"/>
                    <a:pt x="107" y="113"/>
                    <a:pt x="109" y="111"/>
                  </a:cubicBezTo>
                  <a:cubicBezTo>
                    <a:pt x="101" y="109"/>
                    <a:pt x="92" y="108"/>
                    <a:pt x="84" y="108"/>
                  </a:cubicBezTo>
                  <a:cubicBezTo>
                    <a:pt x="84" y="85"/>
                    <a:pt x="84" y="85"/>
                    <a:pt x="84" y="85"/>
                  </a:cubicBezTo>
                  <a:cubicBezTo>
                    <a:pt x="120" y="85"/>
                    <a:pt x="120" y="85"/>
                    <a:pt x="120" y="85"/>
                  </a:cubicBezTo>
                  <a:cubicBezTo>
                    <a:pt x="119" y="92"/>
                    <a:pt x="119" y="99"/>
                    <a:pt x="117" y="106"/>
                  </a:cubicBezTo>
                  <a:cubicBezTo>
                    <a:pt x="120" y="105"/>
                    <a:pt x="123" y="104"/>
                    <a:pt x="126" y="103"/>
                  </a:cubicBezTo>
                  <a:cubicBezTo>
                    <a:pt x="126" y="97"/>
                    <a:pt x="127" y="91"/>
                    <a:pt x="127" y="85"/>
                  </a:cubicBezTo>
                  <a:cubicBezTo>
                    <a:pt x="154" y="85"/>
                    <a:pt x="154" y="85"/>
                    <a:pt x="154" y="85"/>
                  </a:cubicBezTo>
                  <a:cubicBezTo>
                    <a:pt x="153" y="92"/>
                    <a:pt x="152" y="99"/>
                    <a:pt x="149" y="106"/>
                  </a:cubicBezTo>
                  <a:cubicBezTo>
                    <a:pt x="152" y="107"/>
                    <a:pt x="154" y="108"/>
                    <a:pt x="156" y="109"/>
                  </a:cubicBezTo>
                  <a:cubicBezTo>
                    <a:pt x="159" y="101"/>
                    <a:pt x="161" y="91"/>
                    <a:pt x="161" y="81"/>
                  </a:cubicBezTo>
                  <a:cubicBezTo>
                    <a:pt x="161" y="37"/>
                    <a:pt x="127" y="2"/>
                    <a:pt x="84" y="0"/>
                  </a:cubicBezTo>
                  <a:cubicBezTo>
                    <a:pt x="84" y="0"/>
                    <a:pt x="84" y="0"/>
                    <a:pt x="84" y="0"/>
                  </a:cubicBezTo>
                  <a:cubicBezTo>
                    <a:pt x="76" y="0"/>
                    <a:pt x="76" y="0"/>
                    <a:pt x="76" y="0"/>
                  </a:cubicBezTo>
                  <a:cubicBezTo>
                    <a:pt x="76" y="0"/>
                    <a:pt x="76" y="0"/>
                    <a:pt x="76" y="0"/>
                  </a:cubicBezTo>
                  <a:cubicBezTo>
                    <a:pt x="34" y="3"/>
                    <a:pt x="0" y="38"/>
                    <a:pt x="0" y="81"/>
                  </a:cubicBezTo>
                  <a:cubicBezTo>
                    <a:pt x="0" y="125"/>
                    <a:pt x="36" y="161"/>
                    <a:pt x="81" y="161"/>
                  </a:cubicBezTo>
                  <a:cubicBezTo>
                    <a:pt x="87" y="161"/>
                    <a:pt x="94" y="161"/>
                    <a:pt x="100" y="159"/>
                  </a:cubicBezTo>
                  <a:cubicBezTo>
                    <a:pt x="98" y="156"/>
                    <a:pt x="97" y="152"/>
                    <a:pt x="96" y="148"/>
                  </a:cubicBezTo>
                  <a:close/>
                  <a:moveTo>
                    <a:pt x="135" y="32"/>
                  </a:moveTo>
                  <a:cubicBezTo>
                    <a:pt x="146" y="44"/>
                    <a:pt x="153" y="60"/>
                    <a:pt x="154" y="78"/>
                  </a:cubicBezTo>
                  <a:cubicBezTo>
                    <a:pt x="127" y="78"/>
                    <a:pt x="127" y="78"/>
                    <a:pt x="127" y="78"/>
                  </a:cubicBezTo>
                  <a:cubicBezTo>
                    <a:pt x="127" y="67"/>
                    <a:pt x="125" y="56"/>
                    <a:pt x="122" y="46"/>
                  </a:cubicBezTo>
                  <a:cubicBezTo>
                    <a:pt x="129" y="42"/>
                    <a:pt x="133" y="38"/>
                    <a:pt x="135" y="32"/>
                  </a:cubicBezTo>
                  <a:close/>
                  <a:moveTo>
                    <a:pt x="129" y="26"/>
                  </a:moveTo>
                  <a:cubicBezTo>
                    <a:pt x="129" y="31"/>
                    <a:pt x="125" y="35"/>
                    <a:pt x="120" y="38"/>
                  </a:cubicBezTo>
                  <a:cubicBezTo>
                    <a:pt x="116" y="27"/>
                    <a:pt x="110" y="17"/>
                    <a:pt x="101" y="10"/>
                  </a:cubicBezTo>
                  <a:cubicBezTo>
                    <a:pt x="111" y="13"/>
                    <a:pt x="121" y="19"/>
                    <a:pt x="129" y="26"/>
                  </a:cubicBezTo>
                  <a:close/>
                  <a:moveTo>
                    <a:pt x="84" y="11"/>
                  </a:moveTo>
                  <a:cubicBezTo>
                    <a:pt x="98" y="13"/>
                    <a:pt x="108" y="26"/>
                    <a:pt x="113" y="42"/>
                  </a:cubicBezTo>
                  <a:cubicBezTo>
                    <a:pt x="104" y="45"/>
                    <a:pt x="93" y="47"/>
                    <a:pt x="84" y="47"/>
                  </a:cubicBezTo>
                  <a:lnTo>
                    <a:pt x="84" y="11"/>
                  </a:lnTo>
                  <a:close/>
                  <a:moveTo>
                    <a:pt x="84" y="55"/>
                  </a:moveTo>
                  <a:cubicBezTo>
                    <a:pt x="95" y="54"/>
                    <a:pt x="106" y="53"/>
                    <a:pt x="115" y="49"/>
                  </a:cubicBezTo>
                  <a:cubicBezTo>
                    <a:pt x="118" y="59"/>
                    <a:pt x="119" y="69"/>
                    <a:pt x="120" y="78"/>
                  </a:cubicBezTo>
                  <a:cubicBezTo>
                    <a:pt x="84" y="78"/>
                    <a:pt x="84" y="78"/>
                    <a:pt x="84" y="78"/>
                  </a:cubicBezTo>
                  <a:lnTo>
                    <a:pt x="84" y="55"/>
                  </a:lnTo>
                  <a:close/>
                  <a:moveTo>
                    <a:pt x="54" y="12"/>
                  </a:moveTo>
                  <a:cubicBezTo>
                    <a:pt x="48" y="19"/>
                    <a:pt x="43" y="27"/>
                    <a:pt x="40" y="37"/>
                  </a:cubicBezTo>
                  <a:cubicBezTo>
                    <a:pt x="35" y="34"/>
                    <a:pt x="33" y="30"/>
                    <a:pt x="33" y="26"/>
                  </a:cubicBezTo>
                  <a:cubicBezTo>
                    <a:pt x="39" y="20"/>
                    <a:pt x="46" y="15"/>
                    <a:pt x="54" y="12"/>
                  </a:cubicBezTo>
                  <a:close/>
                  <a:moveTo>
                    <a:pt x="26" y="32"/>
                  </a:moveTo>
                  <a:cubicBezTo>
                    <a:pt x="28" y="37"/>
                    <a:pt x="32" y="41"/>
                    <a:pt x="37" y="44"/>
                  </a:cubicBezTo>
                  <a:cubicBezTo>
                    <a:pt x="34" y="55"/>
                    <a:pt x="33" y="66"/>
                    <a:pt x="33" y="78"/>
                  </a:cubicBezTo>
                  <a:cubicBezTo>
                    <a:pt x="7" y="78"/>
                    <a:pt x="7" y="78"/>
                    <a:pt x="7" y="78"/>
                  </a:cubicBezTo>
                  <a:cubicBezTo>
                    <a:pt x="8" y="60"/>
                    <a:pt x="15" y="44"/>
                    <a:pt x="26" y="32"/>
                  </a:cubicBezTo>
                  <a:close/>
                  <a:moveTo>
                    <a:pt x="26" y="129"/>
                  </a:moveTo>
                  <a:cubicBezTo>
                    <a:pt x="15" y="118"/>
                    <a:pt x="9" y="102"/>
                    <a:pt x="8" y="85"/>
                  </a:cubicBezTo>
                  <a:cubicBezTo>
                    <a:pt x="33" y="85"/>
                    <a:pt x="33" y="85"/>
                    <a:pt x="33" y="85"/>
                  </a:cubicBezTo>
                  <a:cubicBezTo>
                    <a:pt x="33" y="95"/>
                    <a:pt x="35" y="107"/>
                    <a:pt x="38" y="117"/>
                  </a:cubicBezTo>
                  <a:cubicBezTo>
                    <a:pt x="32" y="120"/>
                    <a:pt x="28" y="124"/>
                    <a:pt x="26" y="129"/>
                  </a:cubicBezTo>
                  <a:close/>
                  <a:moveTo>
                    <a:pt x="32" y="135"/>
                  </a:moveTo>
                  <a:cubicBezTo>
                    <a:pt x="33" y="131"/>
                    <a:pt x="36" y="127"/>
                    <a:pt x="40" y="125"/>
                  </a:cubicBezTo>
                  <a:cubicBezTo>
                    <a:pt x="44" y="134"/>
                    <a:pt x="49" y="143"/>
                    <a:pt x="55" y="149"/>
                  </a:cubicBezTo>
                  <a:cubicBezTo>
                    <a:pt x="47" y="146"/>
                    <a:pt x="39" y="141"/>
                    <a:pt x="32" y="135"/>
                  </a:cubicBezTo>
                  <a:close/>
                  <a:moveTo>
                    <a:pt x="76" y="152"/>
                  </a:moveTo>
                  <a:cubicBezTo>
                    <a:pt x="62" y="149"/>
                    <a:pt x="52" y="137"/>
                    <a:pt x="47" y="121"/>
                  </a:cubicBezTo>
                  <a:cubicBezTo>
                    <a:pt x="55" y="117"/>
                    <a:pt x="66" y="115"/>
                    <a:pt x="76" y="115"/>
                  </a:cubicBezTo>
                  <a:lnTo>
                    <a:pt x="76" y="152"/>
                  </a:lnTo>
                  <a:close/>
                  <a:moveTo>
                    <a:pt x="76" y="108"/>
                  </a:moveTo>
                  <a:cubicBezTo>
                    <a:pt x="66" y="108"/>
                    <a:pt x="54" y="110"/>
                    <a:pt x="45" y="114"/>
                  </a:cubicBezTo>
                  <a:cubicBezTo>
                    <a:pt x="42" y="104"/>
                    <a:pt x="40" y="94"/>
                    <a:pt x="40" y="85"/>
                  </a:cubicBezTo>
                  <a:cubicBezTo>
                    <a:pt x="76" y="85"/>
                    <a:pt x="76" y="85"/>
                    <a:pt x="76" y="85"/>
                  </a:cubicBezTo>
                  <a:lnTo>
                    <a:pt x="76" y="108"/>
                  </a:lnTo>
                  <a:close/>
                  <a:moveTo>
                    <a:pt x="76" y="78"/>
                  </a:moveTo>
                  <a:cubicBezTo>
                    <a:pt x="40" y="78"/>
                    <a:pt x="40" y="78"/>
                    <a:pt x="40" y="78"/>
                  </a:cubicBezTo>
                  <a:cubicBezTo>
                    <a:pt x="40" y="69"/>
                    <a:pt x="42" y="58"/>
                    <a:pt x="44" y="48"/>
                  </a:cubicBezTo>
                  <a:cubicBezTo>
                    <a:pt x="54" y="52"/>
                    <a:pt x="66" y="54"/>
                    <a:pt x="76" y="55"/>
                  </a:cubicBezTo>
                  <a:lnTo>
                    <a:pt x="76" y="78"/>
                  </a:lnTo>
                  <a:close/>
                  <a:moveTo>
                    <a:pt x="76" y="47"/>
                  </a:moveTo>
                  <a:cubicBezTo>
                    <a:pt x="66" y="47"/>
                    <a:pt x="55" y="45"/>
                    <a:pt x="46" y="41"/>
                  </a:cubicBezTo>
                  <a:cubicBezTo>
                    <a:pt x="52" y="25"/>
                    <a:pt x="61" y="11"/>
                    <a:pt x="76" y="10"/>
                  </a:cubicBezTo>
                  <a:lnTo>
                    <a:pt x="76" y="47"/>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6" name="Freeform 50">
              <a:extLst>
                <a:ext uri="{FF2B5EF4-FFF2-40B4-BE49-F238E27FC236}">
                  <a16:creationId xmlns:a16="http://schemas.microsoft.com/office/drawing/2014/main" id="{5877ED43-CD8B-4712-BF84-0C6207DD6649}"/>
                </a:ext>
              </a:extLst>
            </p:cNvPr>
            <p:cNvSpPr>
              <a:spLocks/>
            </p:cNvSpPr>
            <p:nvPr/>
          </p:nvSpPr>
          <p:spPr bwMode="auto">
            <a:xfrm>
              <a:off x="4064000" y="1952625"/>
              <a:ext cx="6350" cy="19050"/>
            </a:xfrm>
            <a:custGeom>
              <a:avLst/>
              <a:gdLst/>
              <a:ahLst/>
              <a:cxnLst>
                <a:cxn ang="0">
                  <a:pos x="0" y="4"/>
                </a:cxn>
                <a:cxn ang="0">
                  <a:pos x="3" y="8"/>
                </a:cxn>
                <a:cxn ang="0">
                  <a:pos x="3" y="0"/>
                </a:cxn>
                <a:cxn ang="0">
                  <a:pos x="0" y="4"/>
                </a:cxn>
              </a:cxnLst>
              <a:rect l="0" t="0" r="r" b="b"/>
              <a:pathLst>
                <a:path w="3" h="8">
                  <a:moveTo>
                    <a:pt x="0" y="4"/>
                  </a:moveTo>
                  <a:cubicBezTo>
                    <a:pt x="0" y="6"/>
                    <a:pt x="1" y="7"/>
                    <a:pt x="3" y="8"/>
                  </a:cubicBezTo>
                  <a:cubicBezTo>
                    <a:pt x="3" y="0"/>
                    <a:pt x="3" y="0"/>
                    <a:pt x="3" y="0"/>
                  </a:cubicBezTo>
                  <a:cubicBezTo>
                    <a:pt x="1" y="1"/>
                    <a:pt x="0" y="2"/>
                    <a:pt x="0" y="4"/>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7" name="Freeform 51">
              <a:extLst>
                <a:ext uri="{FF2B5EF4-FFF2-40B4-BE49-F238E27FC236}">
                  <a16:creationId xmlns:a16="http://schemas.microsoft.com/office/drawing/2014/main" id="{BF006C14-5C52-4AE5-8DFC-DB1504B9D431}"/>
                </a:ext>
              </a:extLst>
            </p:cNvPr>
            <p:cNvSpPr>
              <a:spLocks/>
            </p:cNvSpPr>
            <p:nvPr/>
          </p:nvSpPr>
          <p:spPr bwMode="auto">
            <a:xfrm>
              <a:off x="4081463" y="1987550"/>
              <a:ext cx="11113" cy="17463"/>
            </a:xfrm>
            <a:custGeom>
              <a:avLst/>
              <a:gdLst/>
              <a:ahLst/>
              <a:cxnLst>
                <a:cxn ang="0">
                  <a:pos x="2" y="0"/>
                </a:cxn>
                <a:cxn ang="0">
                  <a:pos x="0" y="0"/>
                </a:cxn>
                <a:cxn ang="0">
                  <a:pos x="0" y="8"/>
                </a:cxn>
                <a:cxn ang="0">
                  <a:pos x="5" y="4"/>
                </a:cxn>
                <a:cxn ang="0">
                  <a:pos x="2" y="0"/>
                </a:cxn>
              </a:cxnLst>
              <a:rect l="0" t="0" r="r" b="b"/>
              <a:pathLst>
                <a:path w="5" h="8">
                  <a:moveTo>
                    <a:pt x="2" y="0"/>
                  </a:moveTo>
                  <a:cubicBezTo>
                    <a:pt x="2" y="0"/>
                    <a:pt x="1" y="0"/>
                    <a:pt x="0" y="0"/>
                  </a:cubicBezTo>
                  <a:cubicBezTo>
                    <a:pt x="0" y="8"/>
                    <a:pt x="0" y="8"/>
                    <a:pt x="0" y="8"/>
                  </a:cubicBezTo>
                  <a:cubicBezTo>
                    <a:pt x="3" y="8"/>
                    <a:pt x="5" y="6"/>
                    <a:pt x="5" y="4"/>
                  </a:cubicBezTo>
                  <a:cubicBezTo>
                    <a:pt x="5" y="2"/>
                    <a:pt x="4" y="1"/>
                    <a:pt x="2"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8" name="Freeform 52">
              <a:extLst>
                <a:ext uri="{FF2B5EF4-FFF2-40B4-BE49-F238E27FC236}">
                  <a16:creationId xmlns:a16="http://schemas.microsoft.com/office/drawing/2014/main" id="{32CD076E-718E-49BF-A0D3-19A0592FB654}"/>
                </a:ext>
              </a:extLst>
            </p:cNvPr>
            <p:cNvSpPr>
              <a:spLocks noEditPoints="1"/>
            </p:cNvSpPr>
            <p:nvPr/>
          </p:nvSpPr>
          <p:spPr bwMode="auto">
            <a:xfrm>
              <a:off x="3995738" y="1898650"/>
              <a:ext cx="161925" cy="160338"/>
            </a:xfrm>
            <a:custGeom>
              <a:avLst/>
              <a:gdLst/>
              <a:ahLst/>
              <a:cxnLst>
                <a:cxn ang="0">
                  <a:pos x="36" y="0"/>
                </a:cxn>
                <a:cxn ang="0">
                  <a:pos x="0" y="36"/>
                </a:cxn>
                <a:cxn ang="0">
                  <a:pos x="36" y="71"/>
                </a:cxn>
                <a:cxn ang="0">
                  <a:pos x="72" y="36"/>
                </a:cxn>
                <a:cxn ang="0">
                  <a:pos x="36" y="0"/>
                </a:cxn>
                <a:cxn ang="0">
                  <a:pos x="45" y="50"/>
                </a:cxn>
                <a:cxn ang="0">
                  <a:pos x="38" y="52"/>
                </a:cxn>
                <a:cxn ang="0">
                  <a:pos x="38" y="60"/>
                </a:cxn>
                <a:cxn ang="0">
                  <a:pos x="33" y="60"/>
                </a:cxn>
                <a:cxn ang="0">
                  <a:pos x="33" y="52"/>
                </a:cxn>
                <a:cxn ang="0">
                  <a:pos x="27" y="49"/>
                </a:cxn>
                <a:cxn ang="0">
                  <a:pos x="23" y="41"/>
                </a:cxn>
                <a:cxn ang="0">
                  <a:pos x="29" y="41"/>
                </a:cxn>
                <a:cxn ang="0">
                  <a:pos x="33" y="47"/>
                </a:cxn>
                <a:cxn ang="0">
                  <a:pos x="33" y="37"/>
                </a:cxn>
                <a:cxn ang="0">
                  <a:pos x="31" y="37"/>
                </a:cxn>
                <a:cxn ang="0">
                  <a:pos x="24" y="29"/>
                </a:cxn>
                <a:cxn ang="0">
                  <a:pos x="28" y="21"/>
                </a:cxn>
                <a:cxn ang="0">
                  <a:pos x="33" y="19"/>
                </a:cxn>
                <a:cxn ang="0">
                  <a:pos x="33" y="12"/>
                </a:cxn>
                <a:cxn ang="0">
                  <a:pos x="38" y="12"/>
                </a:cxn>
                <a:cxn ang="0">
                  <a:pos x="38" y="19"/>
                </a:cxn>
                <a:cxn ang="0">
                  <a:pos x="44" y="22"/>
                </a:cxn>
                <a:cxn ang="0">
                  <a:pos x="48" y="29"/>
                </a:cxn>
                <a:cxn ang="0">
                  <a:pos x="42" y="29"/>
                </a:cxn>
                <a:cxn ang="0">
                  <a:pos x="38" y="24"/>
                </a:cxn>
                <a:cxn ang="0">
                  <a:pos x="38" y="33"/>
                </a:cxn>
                <a:cxn ang="0">
                  <a:pos x="42" y="34"/>
                </a:cxn>
                <a:cxn ang="0">
                  <a:pos x="47" y="37"/>
                </a:cxn>
                <a:cxn ang="0">
                  <a:pos x="49" y="42"/>
                </a:cxn>
                <a:cxn ang="0">
                  <a:pos x="45" y="50"/>
                </a:cxn>
              </a:cxnLst>
              <a:rect l="0" t="0" r="r" b="b"/>
              <a:pathLst>
                <a:path w="72" h="71">
                  <a:moveTo>
                    <a:pt x="36" y="0"/>
                  </a:moveTo>
                  <a:cubicBezTo>
                    <a:pt x="16" y="0"/>
                    <a:pt x="0" y="16"/>
                    <a:pt x="0" y="36"/>
                  </a:cubicBezTo>
                  <a:cubicBezTo>
                    <a:pt x="0" y="55"/>
                    <a:pt x="16" y="71"/>
                    <a:pt x="36" y="71"/>
                  </a:cubicBezTo>
                  <a:cubicBezTo>
                    <a:pt x="56" y="71"/>
                    <a:pt x="72" y="55"/>
                    <a:pt x="72" y="36"/>
                  </a:cubicBezTo>
                  <a:cubicBezTo>
                    <a:pt x="72" y="16"/>
                    <a:pt x="56" y="0"/>
                    <a:pt x="36" y="0"/>
                  </a:cubicBezTo>
                  <a:close/>
                  <a:moveTo>
                    <a:pt x="45" y="50"/>
                  </a:moveTo>
                  <a:cubicBezTo>
                    <a:pt x="43" y="51"/>
                    <a:pt x="41" y="52"/>
                    <a:pt x="38" y="52"/>
                  </a:cubicBezTo>
                  <a:cubicBezTo>
                    <a:pt x="38" y="60"/>
                    <a:pt x="38" y="60"/>
                    <a:pt x="38" y="60"/>
                  </a:cubicBezTo>
                  <a:cubicBezTo>
                    <a:pt x="33" y="60"/>
                    <a:pt x="33" y="60"/>
                    <a:pt x="33" y="60"/>
                  </a:cubicBezTo>
                  <a:cubicBezTo>
                    <a:pt x="33" y="52"/>
                    <a:pt x="33" y="52"/>
                    <a:pt x="33" y="52"/>
                  </a:cubicBezTo>
                  <a:cubicBezTo>
                    <a:pt x="31" y="51"/>
                    <a:pt x="28" y="51"/>
                    <a:pt x="27" y="49"/>
                  </a:cubicBezTo>
                  <a:cubicBezTo>
                    <a:pt x="24" y="47"/>
                    <a:pt x="23" y="44"/>
                    <a:pt x="23" y="41"/>
                  </a:cubicBezTo>
                  <a:cubicBezTo>
                    <a:pt x="29" y="41"/>
                    <a:pt x="29" y="41"/>
                    <a:pt x="29" y="41"/>
                  </a:cubicBezTo>
                  <a:cubicBezTo>
                    <a:pt x="29" y="44"/>
                    <a:pt x="30" y="46"/>
                    <a:pt x="33" y="47"/>
                  </a:cubicBezTo>
                  <a:cubicBezTo>
                    <a:pt x="33" y="37"/>
                    <a:pt x="33" y="37"/>
                    <a:pt x="33" y="37"/>
                  </a:cubicBezTo>
                  <a:cubicBezTo>
                    <a:pt x="33" y="37"/>
                    <a:pt x="32" y="37"/>
                    <a:pt x="31" y="37"/>
                  </a:cubicBezTo>
                  <a:cubicBezTo>
                    <a:pt x="26" y="35"/>
                    <a:pt x="24" y="33"/>
                    <a:pt x="24" y="29"/>
                  </a:cubicBezTo>
                  <a:cubicBezTo>
                    <a:pt x="24" y="26"/>
                    <a:pt x="25" y="23"/>
                    <a:pt x="28" y="21"/>
                  </a:cubicBezTo>
                  <a:cubicBezTo>
                    <a:pt x="29" y="20"/>
                    <a:pt x="31" y="20"/>
                    <a:pt x="33" y="19"/>
                  </a:cubicBezTo>
                  <a:cubicBezTo>
                    <a:pt x="33" y="12"/>
                    <a:pt x="33" y="12"/>
                    <a:pt x="33" y="12"/>
                  </a:cubicBezTo>
                  <a:cubicBezTo>
                    <a:pt x="38" y="12"/>
                    <a:pt x="38" y="12"/>
                    <a:pt x="38" y="12"/>
                  </a:cubicBezTo>
                  <a:cubicBezTo>
                    <a:pt x="38" y="19"/>
                    <a:pt x="38" y="19"/>
                    <a:pt x="38" y="19"/>
                  </a:cubicBezTo>
                  <a:cubicBezTo>
                    <a:pt x="41" y="20"/>
                    <a:pt x="43" y="20"/>
                    <a:pt x="44" y="22"/>
                  </a:cubicBezTo>
                  <a:cubicBezTo>
                    <a:pt x="47" y="24"/>
                    <a:pt x="48" y="26"/>
                    <a:pt x="48" y="29"/>
                  </a:cubicBezTo>
                  <a:cubicBezTo>
                    <a:pt x="42" y="29"/>
                    <a:pt x="42" y="29"/>
                    <a:pt x="42" y="29"/>
                  </a:cubicBezTo>
                  <a:cubicBezTo>
                    <a:pt x="42" y="27"/>
                    <a:pt x="40" y="25"/>
                    <a:pt x="38" y="24"/>
                  </a:cubicBezTo>
                  <a:cubicBezTo>
                    <a:pt x="38" y="33"/>
                    <a:pt x="38" y="33"/>
                    <a:pt x="38" y="33"/>
                  </a:cubicBezTo>
                  <a:cubicBezTo>
                    <a:pt x="39" y="33"/>
                    <a:pt x="41" y="33"/>
                    <a:pt x="42" y="34"/>
                  </a:cubicBezTo>
                  <a:cubicBezTo>
                    <a:pt x="45" y="34"/>
                    <a:pt x="46" y="36"/>
                    <a:pt x="47" y="37"/>
                  </a:cubicBezTo>
                  <a:cubicBezTo>
                    <a:pt x="48" y="39"/>
                    <a:pt x="49" y="40"/>
                    <a:pt x="49" y="42"/>
                  </a:cubicBezTo>
                  <a:cubicBezTo>
                    <a:pt x="49" y="45"/>
                    <a:pt x="48" y="48"/>
                    <a:pt x="45" y="5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9" name="Freeform 53">
              <a:extLst>
                <a:ext uri="{FF2B5EF4-FFF2-40B4-BE49-F238E27FC236}">
                  <a16:creationId xmlns:a16="http://schemas.microsoft.com/office/drawing/2014/main" id="{C3B2E695-FE7C-46DA-96A2-BE7A202FF563}"/>
                </a:ext>
              </a:extLst>
            </p:cNvPr>
            <p:cNvSpPr>
              <a:spLocks noEditPoints="1"/>
            </p:cNvSpPr>
            <p:nvPr/>
          </p:nvSpPr>
          <p:spPr bwMode="auto">
            <a:xfrm>
              <a:off x="3775075" y="1663700"/>
              <a:ext cx="361950" cy="361950"/>
            </a:xfrm>
            <a:custGeom>
              <a:avLst/>
              <a:gdLst/>
              <a:ahLst/>
              <a:cxnLst>
                <a:cxn ang="0">
                  <a:pos x="84" y="153"/>
                </a:cxn>
                <a:cxn ang="0">
                  <a:pos x="103" y="118"/>
                </a:cxn>
                <a:cxn ang="0">
                  <a:pos x="84" y="108"/>
                </a:cxn>
                <a:cxn ang="0">
                  <a:pos x="120" y="85"/>
                </a:cxn>
                <a:cxn ang="0">
                  <a:pos x="126" y="103"/>
                </a:cxn>
                <a:cxn ang="0">
                  <a:pos x="154" y="85"/>
                </a:cxn>
                <a:cxn ang="0">
                  <a:pos x="156" y="109"/>
                </a:cxn>
                <a:cxn ang="0">
                  <a:pos x="84" y="0"/>
                </a:cxn>
                <a:cxn ang="0">
                  <a:pos x="76" y="0"/>
                </a:cxn>
                <a:cxn ang="0">
                  <a:pos x="0" y="81"/>
                </a:cxn>
                <a:cxn ang="0">
                  <a:pos x="100" y="159"/>
                </a:cxn>
                <a:cxn ang="0">
                  <a:pos x="135" y="32"/>
                </a:cxn>
                <a:cxn ang="0">
                  <a:pos x="127" y="78"/>
                </a:cxn>
                <a:cxn ang="0">
                  <a:pos x="135" y="32"/>
                </a:cxn>
                <a:cxn ang="0">
                  <a:pos x="120" y="38"/>
                </a:cxn>
                <a:cxn ang="0">
                  <a:pos x="129" y="26"/>
                </a:cxn>
                <a:cxn ang="0">
                  <a:pos x="113" y="42"/>
                </a:cxn>
                <a:cxn ang="0">
                  <a:pos x="84" y="11"/>
                </a:cxn>
                <a:cxn ang="0">
                  <a:pos x="115" y="49"/>
                </a:cxn>
                <a:cxn ang="0">
                  <a:pos x="84" y="78"/>
                </a:cxn>
                <a:cxn ang="0">
                  <a:pos x="54" y="12"/>
                </a:cxn>
                <a:cxn ang="0">
                  <a:pos x="33" y="26"/>
                </a:cxn>
                <a:cxn ang="0">
                  <a:pos x="26" y="32"/>
                </a:cxn>
                <a:cxn ang="0">
                  <a:pos x="33" y="78"/>
                </a:cxn>
                <a:cxn ang="0">
                  <a:pos x="26" y="32"/>
                </a:cxn>
                <a:cxn ang="0">
                  <a:pos x="8" y="85"/>
                </a:cxn>
                <a:cxn ang="0">
                  <a:pos x="38" y="117"/>
                </a:cxn>
                <a:cxn ang="0">
                  <a:pos x="32" y="135"/>
                </a:cxn>
                <a:cxn ang="0">
                  <a:pos x="55" y="149"/>
                </a:cxn>
                <a:cxn ang="0">
                  <a:pos x="76" y="152"/>
                </a:cxn>
                <a:cxn ang="0">
                  <a:pos x="76" y="115"/>
                </a:cxn>
                <a:cxn ang="0">
                  <a:pos x="76" y="108"/>
                </a:cxn>
                <a:cxn ang="0">
                  <a:pos x="40" y="85"/>
                </a:cxn>
                <a:cxn ang="0">
                  <a:pos x="76" y="108"/>
                </a:cxn>
                <a:cxn ang="0">
                  <a:pos x="40" y="78"/>
                </a:cxn>
                <a:cxn ang="0">
                  <a:pos x="76" y="55"/>
                </a:cxn>
                <a:cxn ang="0">
                  <a:pos x="76" y="47"/>
                </a:cxn>
                <a:cxn ang="0">
                  <a:pos x="76" y="10"/>
                </a:cxn>
              </a:cxnLst>
              <a:rect l="0" t="0" r="r" b="b"/>
              <a:pathLst>
                <a:path w="161" h="161">
                  <a:moveTo>
                    <a:pt x="96" y="148"/>
                  </a:moveTo>
                  <a:cubicBezTo>
                    <a:pt x="92" y="151"/>
                    <a:pt x="88" y="153"/>
                    <a:pt x="84" y="153"/>
                  </a:cubicBezTo>
                  <a:cubicBezTo>
                    <a:pt x="84" y="115"/>
                    <a:pt x="84" y="115"/>
                    <a:pt x="84" y="115"/>
                  </a:cubicBezTo>
                  <a:cubicBezTo>
                    <a:pt x="90" y="115"/>
                    <a:pt x="97" y="116"/>
                    <a:pt x="103" y="118"/>
                  </a:cubicBezTo>
                  <a:cubicBezTo>
                    <a:pt x="105" y="115"/>
                    <a:pt x="107" y="113"/>
                    <a:pt x="109" y="111"/>
                  </a:cubicBezTo>
                  <a:cubicBezTo>
                    <a:pt x="101" y="109"/>
                    <a:pt x="92" y="108"/>
                    <a:pt x="84" y="108"/>
                  </a:cubicBezTo>
                  <a:cubicBezTo>
                    <a:pt x="84" y="85"/>
                    <a:pt x="84" y="85"/>
                    <a:pt x="84" y="85"/>
                  </a:cubicBezTo>
                  <a:cubicBezTo>
                    <a:pt x="120" y="85"/>
                    <a:pt x="120" y="85"/>
                    <a:pt x="120" y="85"/>
                  </a:cubicBezTo>
                  <a:cubicBezTo>
                    <a:pt x="119" y="92"/>
                    <a:pt x="119" y="99"/>
                    <a:pt x="117" y="106"/>
                  </a:cubicBezTo>
                  <a:cubicBezTo>
                    <a:pt x="120" y="105"/>
                    <a:pt x="123" y="104"/>
                    <a:pt x="126" y="103"/>
                  </a:cubicBezTo>
                  <a:cubicBezTo>
                    <a:pt x="126" y="97"/>
                    <a:pt x="127" y="91"/>
                    <a:pt x="127" y="85"/>
                  </a:cubicBezTo>
                  <a:cubicBezTo>
                    <a:pt x="154" y="85"/>
                    <a:pt x="154" y="85"/>
                    <a:pt x="154" y="85"/>
                  </a:cubicBezTo>
                  <a:cubicBezTo>
                    <a:pt x="153" y="92"/>
                    <a:pt x="152" y="99"/>
                    <a:pt x="149" y="106"/>
                  </a:cubicBezTo>
                  <a:cubicBezTo>
                    <a:pt x="152" y="107"/>
                    <a:pt x="154" y="108"/>
                    <a:pt x="156" y="109"/>
                  </a:cubicBezTo>
                  <a:cubicBezTo>
                    <a:pt x="159" y="101"/>
                    <a:pt x="161" y="91"/>
                    <a:pt x="161" y="81"/>
                  </a:cubicBezTo>
                  <a:cubicBezTo>
                    <a:pt x="161" y="37"/>
                    <a:pt x="127" y="2"/>
                    <a:pt x="84" y="0"/>
                  </a:cubicBezTo>
                  <a:cubicBezTo>
                    <a:pt x="84" y="0"/>
                    <a:pt x="84" y="0"/>
                    <a:pt x="84" y="0"/>
                  </a:cubicBezTo>
                  <a:cubicBezTo>
                    <a:pt x="76" y="0"/>
                    <a:pt x="76" y="0"/>
                    <a:pt x="76" y="0"/>
                  </a:cubicBezTo>
                  <a:cubicBezTo>
                    <a:pt x="76" y="0"/>
                    <a:pt x="76" y="0"/>
                    <a:pt x="76" y="0"/>
                  </a:cubicBezTo>
                  <a:cubicBezTo>
                    <a:pt x="34" y="3"/>
                    <a:pt x="0" y="38"/>
                    <a:pt x="0" y="81"/>
                  </a:cubicBezTo>
                  <a:cubicBezTo>
                    <a:pt x="0" y="125"/>
                    <a:pt x="36" y="161"/>
                    <a:pt x="81" y="161"/>
                  </a:cubicBezTo>
                  <a:cubicBezTo>
                    <a:pt x="87" y="161"/>
                    <a:pt x="94" y="161"/>
                    <a:pt x="100" y="159"/>
                  </a:cubicBezTo>
                  <a:cubicBezTo>
                    <a:pt x="98" y="156"/>
                    <a:pt x="97" y="152"/>
                    <a:pt x="96" y="148"/>
                  </a:cubicBezTo>
                  <a:close/>
                  <a:moveTo>
                    <a:pt x="135" y="32"/>
                  </a:moveTo>
                  <a:cubicBezTo>
                    <a:pt x="146" y="44"/>
                    <a:pt x="153" y="60"/>
                    <a:pt x="154" y="78"/>
                  </a:cubicBezTo>
                  <a:cubicBezTo>
                    <a:pt x="127" y="78"/>
                    <a:pt x="127" y="78"/>
                    <a:pt x="127" y="78"/>
                  </a:cubicBezTo>
                  <a:cubicBezTo>
                    <a:pt x="127" y="67"/>
                    <a:pt x="125" y="56"/>
                    <a:pt x="122" y="46"/>
                  </a:cubicBezTo>
                  <a:cubicBezTo>
                    <a:pt x="129" y="42"/>
                    <a:pt x="133" y="38"/>
                    <a:pt x="135" y="32"/>
                  </a:cubicBezTo>
                  <a:close/>
                  <a:moveTo>
                    <a:pt x="129" y="26"/>
                  </a:moveTo>
                  <a:cubicBezTo>
                    <a:pt x="129" y="31"/>
                    <a:pt x="125" y="35"/>
                    <a:pt x="120" y="38"/>
                  </a:cubicBezTo>
                  <a:cubicBezTo>
                    <a:pt x="116" y="27"/>
                    <a:pt x="110" y="17"/>
                    <a:pt x="101" y="10"/>
                  </a:cubicBezTo>
                  <a:cubicBezTo>
                    <a:pt x="111" y="13"/>
                    <a:pt x="121" y="19"/>
                    <a:pt x="129" y="26"/>
                  </a:cubicBezTo>
                  <a:close/>
                  <a:moveTo>
                    <a:pt x="84" y="11"/>
                  </a:moveTo>
                  <a:cubicBezTo>
                    <a:pt x="98" y="13"/>
                    <a:pt x="108" y="26"/>
                    <a:pt x="113" y="42"/>
                  </a:cubicBezTo>
                  <a:cubicBezTo>
                    <a:pt x="104" y="45"/>
                    <a:pt x="93" y="47"/>
                    <a:pt x="84" y="47"/>
                  </a:cubicBezTo>
                  <a:lnTo>
                    <a:pt x="84" y="11"/>
                  </a:lnTo>
                  <a:close/>
                  <a:moveTo>
                    <a:pt x="84" y="55"/>
                  </a:moveTo>
                  <a:cubicBezTo>
                    <a:pt x="95" y="54"/>
                    <a:pt x="106" y="53"/>
                    <a:pt x="115" y="49"/>
                  </a:cubicBezTo>
                  <a:cubicBezTo>
                    <a:pt x="118" y="59"/>
                    <a:pt x="119" y="69"/>
                    <a:pt x="120" y="78"/>
                  </a:cubicBezTo>
                  <a:cubicBezTo>
                    <a:pt x="84" y="78"/>
                    <a:pt x="84" y="78"/>
                    <a:pt x="84" y="78"/>
                  </a:cubicBezTo>
                  <a:lnTo>
                    <a:pt x="84" y="55"/>
                  </a:lnTo>
                  <a:close/>
                  <a:moveTo>
                    <a:pt x="54" y="12"/>
                  </a:moveTo>
                  <a:cubicBezTo>
                    <a:pt x="48" y="19"/>
                    <a:pt x="43" y="27"/>
                    <a:pt x="40" y="37"/>
                  </a:cubicBezTo>
                  <a:cubicBezTo>
                    <a:pt x="35" y="34"/>
                    <a:pt x="33" y="30"/>
                    <a:pt x="33" y="26"/>
                  </a:cubicBezTo>
                  <a:cubicBezTo>
                    <a:pt x="39" y="20"/>
                    <a:pt x="46" y="15"/>
                    <a:pt x="54" y="12"/>
                  </a:cubicBezTo>
                  <a:close/>
                  <a:moveTo>
                    <a:pt x="26" y="32"/>
                  </a:moveTo>
                  <a:cubicBezTo>
                    <a:pt x="28" y="37"/>
                    <a:pt x="32" y="41"/>
                    <a:pt x="37" y="44"/>
                  </a:cubicBezTo>
                  <a:cubicBezTo>
                    <a:pt x="34" y="55"/>
                    <a:pt x="33" y="66"/>
                    <a:pt x="33" y="78"/>
                  </a:cubicBezTo>
                  <a:cubicBezTo>
                    <a:pt x="7" y="78"/>
                    <a:pt x="7" y="78"/>
                    <a:pt x="7" y="78"/>
                  </a:cubicBezTo>
                  <a:cubicBezTo>
                    <a:pt x="8" y="60"/>
                    <a:pt x="15" y="44"/>
                    <a:pt x="26" y="32"/>
                  </a:cubicBezTo>
                  <a:close/>
                  <a:moveTo>
                    <a:pt x="26" y="129"/>
                  </a:moveTo>
                  <a:cubicBezTo>
                    <a:pt x="15" y="118"/>
                    <a:pt x="9" y="102"/>
                    <a:pt x="8" y="85"/>
                  </a:cubicBezTo>
                  <a:cubicBezTo>
                    <a:pt x="33" y="85"/>
                    <a:pt x="33" y="85"/>
                    <a:pt x="33" y="85"/>
                  </a:cubicBezTo>
                  <a:cubicBezTo>
                    <a:pt x="33" y="95"/>
                    <a:pt x="35" y="107"/>
                    <a:pt x="38" y="117"/>
                  </a:cubicBezTo>
                  <a:cubicBezTo>
                    <a:pt x="32" y="120"/>
                    <a:pt x="28" y="124"/>
                    <a:pt x="26" y="129"/>
                  </a:cubicBezTo>
                  <a:close/>
                  <a:moveTo>
                    <a:pt x="32" y="135"/>
                  </a:moveTo>
                  <a:cubicBezTo>
                    <a:pt x="33" y="131"/>
                    <a:pt x="36" y="127"/>
                    <a:pt x="40" y="125"/>
                  </a:cubicBezTo>
                  <a:cubicBezTo>
                    <a:pt x="44" y="134"/>
                    <a:pt x="49" y="143"/>
                    <a:pt x="55" y="149"/>
                  </a:cubicBezTo>
                  <a:cubicBezTo>
                    <a:pt x="47" y="146"/>
                    <a:pt x="39" y="141"/>
                    <a:pt x="32" y="135"/>
                  </a:cubicBezTo>
                  <a:close/>
                  <a:moveTo>
                    <a:pt x="76" y="152"/>
                  </a:moveTo>
                  <a:cubicBezTo>
                    <a:pt x="62" y="149"/>
                    <a:pt x="52" y="137"/>
                    <a:pt x="47" y="121"/>
                  </a:cubicBezTo>
                  <a:cubicBezTo>
                    <a:pt x="55" y="117"/>
                    <a:pt x="66" y="115"/>
                    <a:pt x="76" y="115"/>
                  </a:cubicBezTo>
                  <a:lnTo>
                    <a:pt x="76" y="152"/>
                  </a:lnTo>
                  <a:close/>
                  <a:moveTo>
                    <a:pt x="76" y="108"/>
                  </a:moveTo>
                  <a:cubicBezTo>
                    <a:pt x="66" y="108"/>
                    <a:pt x="54" y="110"/>
                    <a:pt x="45" y="114"/>
                  </a:cubicBezTo>
                  <a:cubicBezTo>
                    <a:pt x="42" y="104"/>
                    <a:pt x="40" y="94"/>
                    <a:pt x="40" y="85"/>
                  </a:cubicBezTo>
                  <a:cubicBezTo>
                    <a:pt x="76" y="85"/>
                    <a:pt x="76" y="85"/>
                    <a:pt x="76" y="85"/>
                  </a:cubicBezTo>
                  <a:lnTo>
                    <a:pt x="76" y="108"/>
                  </a:lnTo>
                  <a:close/>
                  <a:moveTo>
                    <a:pt x="76" y="78"/>
                  </a:moveTo>
                  <a:cubicBezTo>
                    <a:pt x="40" y="78"/>
                    <a:pt x="40" y="78"/>
                    <a:pt x="40" y="78"/>
                  </a:cubicBezTo>
                  <a:cubicBezTo>
                    <a:pt x="40" y="69"/>
                    <a:pt x="42" y="58"/>
                    <a:pt x="44" y="48"/>
                  </a:cubicBezTo>
                  <a:cubicBezTo>
                    <a:pt x="54" y="52"/>
                    <a:pt x="66" y="54"/>
                    <a:pt x="76" y="55"/>
                  </a:cubicBezTo>
                  <a:lnTo>
                    <a:pt x="76" y="78"/>
                  </a:lnTo>
                  <a:close/>
                  <a:moveTo>
                    <a:pt x="76" y="47"/>
                  </a:moveTo>
                  <a:cubicBezTo>
                    <a:pt x="66" y="47"/>
                    <a:pt x="55" y="45"/>
                    <a:pt x="46" y="41"/>
                  </a:cubicBezTo>
                  <a:cubicBezTo>
                    <a:pt x="52" y="25"/>
                    <a:pt x="61" y="11"/>
                    <a:pt x="76" y="10"/>
                  </a:cubicBezTo>
                  <a:lnTo>
                    <a:pt x="76" y="47"/>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20" name="Group 19">
            <a:extLst>
              <a:ext uri="{FF2B5EF4-FFF2-40B4-BE49-F238E27FC236}">
                <a16:creationId xmlns:a16="http://schemas.microsoft.com/office/drawing/2014/main" id="{A1CDCDD0-4D33-43D3-97E1-BE1C6B2B3CD0}"/>
              </a:ext>
            </a:extLst>
          </p:cNvPr>
          <p:cNvGrpSpPr/>
          <p:nvPr/>
        </p:nvGrpSpPr>
        <p:grpSpPr>
          <a:xfrm>
            <a:off x="8185032" y="2002859"/>
            <a:ext cx="524933" cy="552451"/>
            <a:chOff x="3768725" y="2336800"/>
            <a:chExt cx="393700" cy="414338"/>
          </a:xfrm>
          <a:solidFill>
            <a:schemeClr val="bg1"/>
          </a:solidFill>
          <a:effectLst>
            <a:outerShdw blurRad="50800" dist="38100" dir="2700000" algn="tl" rotWithShape="0">
              <a:prstClr val="black">
                <a:alpha val="40000"/>
              </a:prstClr>
            </a:outerShdw>
          </a:effectLst>
        </p:grpSpPr>
        <p:sp>
          <p:nvSpPr>
            <p:cNvPr id="21" name="Freeform 64">
              <a:extLst>
                <a:ext uri="{FF2B5EF4-FFF2-40B4-BE49-F238E27FC236}">
                  <a16:creationId xmlns:a16="http://schemas.microsoft.com/office/drawing/2014/main" id="{7EE320DF-9D6D-4DCB-B76C-3DE1F264F57C}"/>
                </a:ext>
              </a:extLst>
            </p:cNvPr>
            <p:cNvSpPr>
              <a:spLocks noEditPoints="1"/>
            </p:cNvSpPr>
            <p:nvPr/>
          </p:nvSpPr>
          <p:spPr bwMode="auto">
            <a:xfrm>
              <a:off x="3768725" y="2547938"/>
              <a:ext cx="393700" cy="203200"/>
            </a:xfrm>
            <a:custGeom>
              <a:avLst/>
              <a:gdLst/>
              <a:ahLst/>
              <a:cxnLst>
                <a:cxn ang="0">
                  <a:pos x="175" y="4"/>
                </a:cxn>
                <a:cxn ang="0">
                  <a:pos x="175" y="3"/>
                </a:cxn>
                <a:cxn ang="0">
                  <a:pos x="175" y="2"/>
                </a:cxn>
                <a:cxn ang="0">
                  <a:pos x="175" y="2"/>
                </a:cxn>
                <a:cxn ang="0">
                  <a:pos x="175" y="0"/>
                </a:cxn>
                <a:cxn ang="0">
                  <a:pos x="0" y="0"/>
                </a:cxn>
                <a:cxn ang="0">
                  <a:pos x="0" y="5"/>
                </a:cxn>
                <a:cxn ang="0">
                  <a:pos x="0" y="5"/>
                </a:cxn>
                <a:cxn ang="0">
                  <a:pos x="88" y="90"/>
                </a:cxn>
                <a:cxn ang="0">
                  <a:pos x="175" y="5"/>
                </a:cxn>
                <a:cxn ang="0">
                  <a:pos x="175" y="5"/>
                </a:cxn>
                <a:cxn ang="0">
                  <a:pos x="175" y="4"/>
                </a:cxn>
                <a:cxn ang="0">
                  <a:pos x="130" y="8"/>
                </a:cxn>
                <a:cxn ang="0">
                  <a:pos x="126" y="38"/>
                </a:cxn>
                <a:cxn ang="0">
                  <a:pos x="91" y="32"/>
                </a:cxn>
                <a:cxn ang="0">
                  <a:pos x="91" y="8"/>
                </a:cxn>
                <a:cxn ang="0">
                  <a:pos x="130" y="8"/>
                </a:cxn>
                <a:cxn ang="0">
                  <a:pos x="28" y="55"/>
                </a:cxn>
                <a:cxn ang="0">
                  <a:pos x="8" y="8"/>
                </a:cxn>
                <a:cxn ang="0">
                  <a:pos x="36" y="8"/>
                </a:cxn>
                <a:cxn ang="0">
                  <a:pos x="41" y="42"/>
                </a:cxn>
                <a:cxn ang="0">
                  <a:pos x="28" y="55"/>
                </a:cxn>
                <a:cxn ang="0">
                  <a:pos x="35" y="62"/>
                </a:cxn>
                <a:cxn ang="0">
                  <a:pos x="44" y="50"/>
                </a:cxn>
                <a:cxn ang="0">
                  <a:pos x="60" y="77"/>
                </a:cxn>
                <a:cxn ang="0">
                  <a:pos x="35" y="62"/>
                </a:cxn>
                <a:cxn ang="0">
                  <a:pos x="83" y="79"/>
                </a:cxn>
                <a:cxn ang="0">
                  <a:pos x="51" y="46"/>
                </a:cxn>
                <a:cxn ang="0">
                  <a:pos x="83" y="40"/>
                </a:cxn>
                <a:cxn ang="0">
                  <a:pos x="83" y="79"/>
                </a:cxn>
                <a:cxn ang="0">
                  <a:pos x="83" y="32"/>
                </a:cxn>
                <a:cxn ang="0">
                  <a:pos x="49" y="39"/>
                </a:cxn>
                <a:cxn ang="0">
                  <a:pos x="44" y="8"/>
                </a:cxn>
                <a:cxn ang="0">
                  <a:pos x="83" y="8"/>
                </a:cxn>
                <a:cxn ang="0">
                  <a:pos x="83" y="32"/>
                </a:cxn>
                <a:cxn ang="0">
                  <a:pos x="91" y="81"/>
                </a:cxn>
                <a:cxn ang="0">
                  <a:pos x="91" y="40"/>
                </a:cxn>
                <a:cxn ang="0">
                  <a:pos x="123" y="46"/>
                </a:cxn>
                <a:cxn ang="0">
                  <a:pos x="91" y="81"/>
                </a:cxn>
                <a:cxn ang="0">
                  <a:pos x="115" y="77"/>
                </a:cxn>
                <a:cxn ang="0">
                  <a:pos x="131" y="50"/>
                </a:cxn>
                <a:cxn ang="0">
                  <a:pos x="139" y="63"/>
                </a:cxn>
                <a:cxn ang="0">
                  <a:pos x="115" y="77"/>
                </a:cxn>
                <a:cxn ang="0">
                  <a:pos x="146" y="56"/>
                </a:cxn>
                <a:cxn ang="0">
                  <a:pos x="133" y="42"/>
                </a:cxn>
                <a:cxn ang="0">
                  <a:pos x="138" y="8"/>
                </a:cxn>
                <a:cxn ang="0">
                  <a:pos x="167" y="8"/>
                </a:cxn>
                <a:cxn ang="0">
                  <a:pos x="146" y="56"/>
                </a:cxn>
              </a:cxnLst>
              <a:rect l="0" t="0" r="r" b="b"/>
              <a:pathLst>
                <a:path w="175" h="90">
                  <a:moveTo>
                    <a:pt x="175" y="4"/>
                  </a:moveTo>
                  <a:cubicBezTo>
                    <a:pt x="175" y="3"/>
                    <a:pt x="175" y="3"/>
                    <a:pt x="175" y="3"/>
                  </a:cubicBezTo>
                  <a:cubicBezTo>
                    <a:pt x="175" y="2"/>
                    <a:pt x="175" y="2"/>
                    <a:pt x="175" y="2"/>
                  </a:cubicBezTo>
                  <a:cubicBezTo>
                    <a:pt x="175" y="2"/>
                    <a:pt x="175" y="2"/>
                    <a:pt x="175" y="2"/>
                  </a:cubicBezTo>
                  <a:cubicBezTo>
                    <a:pt x="175" y="0"/>
                    <a:pt x="175" y="0"/>
                    <a:pt x="175" y="0"/>
                  </a:cubicBezTo>
                  <a:cubicBezTo>
                    <a:pt x="0" y="0"/>
                    <a:pt x="0" y="0"/>
                    <a:pt x="0" y="0"/>
                  </a:cubicBezTo>
                  <a:cubicBezTo>
                    <a:pt x="0" y="5"/>
                    <a:pt x="0" y="5"/>
                    <a:pt x="0" y="5"/>
                  </a:cubicBezTo>
                  <a:cubicBezTo>
                    <a:pt x="0" y="5"/>
                    <a:pt x="0" y="5"/>
                    <a:pt x="0" y="5"/>
                  </a:cubicBezTo>
                  <a:cubicBezTo>
                    <a:pt x="1" y="52"/>
                    <a:pt x="40" y="90"/>
                    <a:pt x="88" y="90"/>
                  </a:cubicBezTo>
                  <a:cubicBezTo>
                    <a:pt x="135" y="90"/>
                    <a:pt x="174" y="52"/>
                    <a:pt x="175" y="5"/>
                  </a:cubicBezTo>
                  <a:cubicBezTo>
                    <a:pt x="175" y="5"/>
                    <a:pt x="175" y="5"/>
                    <a:pt x="175" y="5"/>
                  </a:cubicBezTo>
                  <a:lnTo>
                    <a:pt x="175" y="4"/>
                  </a:lnTo>
                  <a:close/>
                  <a:moveTo>
                    <a:pt x="130" y="8"/>
                  </a:moveTo>
                  <a:cubicBezTo>
                    <a:pt x="130" y="17"/>
                    <a:pt x="128" y="28"/>
                    <a:pt x="126" y="38"/>
                  </a:cubicBezTo>
                  <a:cubicBezTo>
                    <a:pt x="116" y="34"/>
                    <a:pt x="103" y="32"/>
                    <a:pt x="91" y="32"/>
                  </a:cubicBezTo>
                  <a:cubicBezTo>
                    <a:pt x="91" y="8"/>
                    <a:pt x="91" y="8"/>
                    <a:pt x="91" y="8"/>
                  </a:cubicBezTo>
                  <a:lnTo>
                    <a:pt x="130" y="8"/>
                  </a:lnTo>
                  <a:close/>
                  <a:moveTo>
                    <a:pt x="28" y="55"/>
                  </a:moveTo>
                  <a:cubicBezTo>
                    <a:pt x="17" y="43"/>
                    <a:pt x="10" y="26"/>
                    <a:pt x="8" y="8"/>
                  </a:cubicBezTo>
                  <a:cubicBezTo>
                    <a:pt x="36" y="8"/>
                    <a:pt x="36" y="8"/>
                    <a:pt x="36" y="8"/>
                  </a:cubicBezTo>
                  <a:cubicBezTo>
                    <a:pt x="36" y="19"/>
                    <a:pt x="38" y="31"/>
                    <a:pt x="41" y="42"/>
                  </a:cubicBezTo>
                  <a:cubicBezTo>
                    <a:pt x="35" y="46"/>
                    <a:pt x="31" y="50"/>
                    <a:pt x="28" y="55"/>
                  </a:cubicBezTo>
                  <a:close/>
                  <a:moveTo>
                    <a:pt x="35" y="62"/>
                  </a:moveTo>
                  <a:cubicBezTo>
                    <a:pt x="36" y="57"/>
                    <a:pt x="39" y="53"/>
                    <a:pt x="44" y="50"/>
                  </a:cubicBezTo>
                  <a:cubicBezTo>
                    <a:pt x="48" y="61"/>
                    <a:pt x="53" y="70"/>
                    <a:pt x="60" y="77"/>
                  </a:cubicBezTo>
                  <a:cubicBezTo>
                    <a:pt x="51" y="74"/>
                    <a:pt x="42" y="69"/>
                    <a:pt x="35" y="62"/>
                  </a:cubicBezTo>
                  <a:close/>
                  <a:moveTo>
                    <a:pt x="83" y="79"/>
                  </a:moveTo>
                  <a:cubicBezTo>
                    <a:pt x="67" y="77"/>
                    <a:pt x="57" y="63"/>
                    <a:pt x="51" y="46"/>
                  </a:cubicBezTo>
                  <a:cubicBezTo>
                    <a:pt x="60" y="42"/>
                    <a:pt x="72" y="40"/>
                    <a:pt x="83" y="40"/>
                  </a:cubicBezTo>
                  <a:lnTo>
                    <a:pt x="83" y="79"/>
                  </a:lnTo>
                  <a:close/>
                  <a:moveTo>
                    <a:pt x="83" y="32"/>
                  </a:moveTo>
                  <a:cubicBezTo>
                    <a:pt x="72" y="32"/>
                    <a:pt x="59" y="34"/>
                    <a:pt x="49" y="39"/>
                  </a:cubicBezTo>
                  <a:cubicBezTo>
                    <a:pt x="46" y="28"/>
                    <a:pt x="44" y="17"/>
                    <a:pt x="44" y="8"/>
                  </a:cubicBezTo>
                  <a:cubicBezTo>
                    <a:pt x="83" y="8"/>
                    <a:pt x="83" y="8"/>
                    <a:pt x="83" y="8"/>
                  </a:cubicBezTo>
                  <a:lnTo>
                    <a:pt x="83" y="32"/>
                  </a:lnTo>
                  <a:close/>
                  <a:moveTo>
                    <a:pt x="91" y="81"/>
                  </a:moveTo>
                  <a:cubicBezTo>
                    <a:pt x="91" y="40"/>
                    <a:pt x="91" y="40"/>
                    <a:pt x="91" y="40"/>
                  </a:cubicBezTo>
                  <a:cubicBezTo>
                    <a:pt x="101" y="40"/>
                    <a:pt x="114" y="42"/>
                    <a:pt x="123" y="46"/>
                  </a:cubicBezTo>
                  <a:cubicBezTo>
                    <a:pt x="117" y="64"/>
                    <a:pt x="107" y="79"/>
                    <a:pt x="91" y="81"/>
                  </a:cubicBezTo>
                  <a:close/>
                  <a:moveTo>
                    <a:pt x="115" y="77"/>
                  </a:moveTo>
                  <a:cubicBezTo>
                    <a:pt x="122" y="70"/>
                    <a:pt x="127" y="61"/>
                    <a:pt x="131" y="50"/>
                  </a:cubicBezTo>
                  <a:cubicBezTo>
                    <a:pt x="136" y="54"/>
                    <a:pt x="139" y="58"/>
                    <a:pt x="139" y="63"/>
                  </a:cubicBezTo>
                  <a:cubicBezTo>
                    <a:pt x="132" y="69"/>
                    <a:pt x="124" y="74"/>
                    <a:pt x="115" y="77"/>
                  </a:cubicBezTo>
                  <a:close/>
                  <a:moveTo>
                    <a:pt x="146" y="56"/>
                  </a:moveTo>
                  <a:cubicBezTo>
                    <a:pt x="144" y="51"/>
                    <a:pt x="139" y="46"/>
                    <a:pt x="133" y="42"/>
                  </a:cubicBezTo>
                  <a:cubicBezTo>
                    <a:pt x="136" y="31"/>
                    <a:pt x="138" y="18"/>
                    <a:pt x="138" y="8"/>
                  </a:cubicBezTo>
                  <a:cubicBezTo>
                    <a:pt x="167" y="8"/>
                    <a:pt x="167" y="8"/>
                    <a:pt x="167" y="8"/>
                  </a:cubicBezTo>
                  <a:cubicBezTo>
                    <a:pt x="166" y="26"/>
                    <a:pt x="158" y="43"/>
                    <a:pt x="146" y="5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2" name="Oval 65">
              <a:extLst>
                <a:ext uri="{FF2B5EF4-FFF2-40B4-BE49-F238E27FC236}">
                  <a16:creationId xmlns:a16="http://schemas.microsoft.com/office/drawing/2014/main" id="{4309DBAF-AB68-47CE-8E92-271CCF9ED1BB}"/>
                </a:ext>
              </a:extLst>
            </p:cNvPr>
            <p:cNvSpPr>
              <a:spLocks noChangeArrowheads="1"/>
            </p:cNvSpPr>
            <p:nvPr/>
          </p:nvSpPr>
          <p:spPr bwMode="auto">
            <a:xfrm>
              <a:off x="3925888" y="2336800"/>
              <a:ext cx="74613" cy="8731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3" name="Freeform 66">
              <a:extLst>
                <a:ext uri="{FF2B5EF4-FFF2-40B4-BE49-F238E27FC236}">
                  <a16:creationId xmlns:a16="http://schemas.microsoft.com/office/drawing/2014/main" id="{01761692-9A6B-4DFE-B52B-2EC47FF7366A}"/>
                </a:ext>
              </a:extLst>
            </p:cNvPr>
            <p:cNvSpPr>
              <a:spLocks/>
            </p:cNvSpPr>
            <p:nvPr/>
          </p:nvSpPr>
          <p:spPr bwMode="auto">
            <a:xfrm>
              <a:off x="3890963" y="2432050"/>
              <a:ext cx="146050" cy="104775"/>
            </a:xfrm>
            <a:custGeom>
              <a:avLst/>
              <a:gdLst/>
              <a:ahLst/>
              <a:cxnLst>
                <a:cxn ang="0">
                  <a:pos x="54" y="0"/>
                </a:cxn>
                <a:cxn ang="0">
                  <a:pos x="45" y="0"/>
                </a:cxn>
                <a:cxn ang="0">
                  <a:pos x="38" y="35"/>
                </a:cxn>
                <a:cxn ang="0">
                  <a:pos x="32" y="7"/>
                </a:cxn>
                <a:cxn ang="0">
                  <a:pos x="27" y="35"/>
                </a:cxn>
                <a:cxn ang="0">
                  <a:pos x="20" y="0"/>
                </a:cxn>
                <a:cxn ang="0">
                  <a:pos x="11" y="0"/>
                </a:cxn>
                <a:cxn ang="0">
                  <a:pos x="0" y="15"/>
                </a:cxn>
                <a:cxn ang="0">
                  <a:pos x="0" y="47"/>
                </a:cxn>
                <a:cxn ang="0">
                  <a:pos x="65" y="47"/>
                </a:cxn>
                <a:cxn ang="0">
                  <a:pos x="65" y="15"/>
                </a:cxn>
                <a:cxn ang="0">
                  <a:pos x="54" y="0"/>
                </a:cxn>
              </a:cxnLst>
              <a:rect l="0" t="0" r="r" b="b"/>
              <a:pathLst>
                <a:path w="65" h="47">
                  <a:moveTo>
                    <a:pt x="54" y="0"/>
                  </a:moveTo>
                  <a:cubicBezTo>
                    <a:pt x="45" y="0"/>
                    <a:pt x="45" y="0"/>
                    <a:pt x="45" y="0"/>
                  </a:cubicBezTo>
                  <a:cubicBezTo>
                    <a:pt x="38" y="35"/>
                    <a:pt x="38" y="35"/>
                    <a:pt x="38" y="35"/>
                  </a:cubicBezTo>
                  <a:cubicBezTo>
                    <a:pt x="32" y="7"/>
                    <a:pt x="32" y="7"/>
                    <a:pt x="32" y="7"/>
                  </a:cubicBezTo>
                  <a:cubicBezTo>
                    <a:pt x="27" y="35"/>
                    <a:pt x="27" y="35"/>
                    <a:pt x="27" y="35"/>
                  </a:cubicBezTo>
                  <a:cubicBezTo>
                    <a:pt x="20" y="0"/>
                    <a:pt x="20" y="0"/>
                    <a:pt x="20" y="0"/>
                  </a:cubicBezTo>
                  <a:cubicBezTo>
                    <a:pt x="11" y="0"/>
                    <a:pt x="11" y="0"/>
                    <a:pt x="11" y="0"/>
                  </a:cubicBezTo>
                  <a:cubicBezTo>
                    <a:pt x="5" y="0"/>
                    <a:pt x="0" y="7"/>
                    <a:pt x="0" y="15"/>
                  </a:cubicBezTo>
                  <a:cubicBezTo>
                    <a:pt x="0" y="47"/>
                    <a:pt x="0" y="47"/>
                    <a:pt x="0" y="47"/>
                  </a:cubicBezTo>
                  <a:cubicBezTo>
                    <a:pt x="65" y="47"/>
                    <a:pt x="65" y="47"/>
                    <a:pt x="65" y="47"/>
                  </a:cubicBezTo>
                  <a:cubicBezTo>
                    <a:pt x="65" y="15"/>
                    <a:pt x="65" y="15"/>
                    <a:pt x="65" y="15"/>
                  </a:cubicBezTo>
                  <a:cubicBezTo>
                    <a:pt x="65" y="7"/>
                    <a:pt x="60" y="0"/>
                    <a:pt x="54"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4" name="Freeform 67">
              <a:extLst>
                <a:ext uri="{FF2B5EF4-FFF2-40B4-BE49-F238E27FC236}">
                  <a16:creationId xmlns:a16="http://schemas.microsoft.com/office/drawing/2014/main" id="{2806DFEF-1ECF-4267-BD78-1B52606021F3}"/>
                </a:ext>
              </a:extLst>
            </p:cNvPr>
            <p:cNvSpPr>
              <a:spLocks/>
            </p:cNvSpPr>
            <p:nvPr/>
          </p:nvSpPr>
          <p:spPr bwMode="auto">
            <a:xfrm>
              <a:off x="3952875" y="2432050"/>
              <a:ext cx="20638" cy="15875"/>
            </a:xfrm>
            <a:custGeom>
              <a:avLst/>
              <a:gdLst/>
              <a:ahLst/>
              <a:cxnLst>
                <a:cxn ang="0">
                  <a:pos x="13" y="3"/>
                </a:cxn>
                <a:cxn ang="0">
                  <a:pos x="10" y="0"/>
                </a:cxn>
                <a:cxn ang="0">
                  <a:pos x="6" y="0"/>
                </a:cxn>
                <a:cxn ang="0">
                  <a:pos x="6" y="0"/>
                </a:cxn>
                <a:cxn ang="0">
                  <a:pos x="3" y="0"/>
                </a:cxn>
                <a:cxn ang="0">
                  <a:pos x="0" y="3"/>
                </a:cxn>
                <a:cxn ang="0">
                  <a:pos x="6" y="10"/>
                </a:cxn>
                <a:cxn ang="0">
                  <a:pos x="13" y="3"/>
                </a:cxn>
                <a:cxn ang="0">
                  <a:pos x="13" y="3"/>
                </a:cxn>
              </a:cxnLst>
              <a:rect l="0" t="0" r="r" b="b"/>
              <a:pathLst>
                <a:path w="13" h="10">
                  <a:moveTo>
                    <a:pt x="13" y="3"/>
                  </a:moveTo>
                  <a:lnTo>
                    <a:pt x="10" y="0"/>
                  </a:lnTo>
                  <a:lnTo>
                    <a:pt x="6" y="0"/>
                  </a:lnTo>
                  <a:lnTo>
                    <a:pt x="6" y="0"/>
                  </a:lnTo>
                  <a:lnTo>
                    <a:pt x="3" y="0"/>
                  </a:lnTo>
                  <a:lnTo>
                    <a:pt x="0" y="3"/>
                  </a:lnTo>
                  <a:lnTo>
                    <a:pt x="6" y="10"/>
                  </a:lnTo>
                  <a:lnTo>
                    <a:pt x="13" y="3"/>
                  </a:lnTo>
                  <a:lnTo>
                    <a:pt x="13"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5" name="Oval 68">
              <a:extLst>
                <a:ext uri="{FF2B5EF4-FFF2-40B4-BE49-F238E27FC236}">
                  <a16:creationId xmlns:a16="http://schemas.microsoft.com/office/drawing/2014/main" id="{B0445DD1-023B-443C-9FE6-85216DFF692B}"/>
                </a:ext>
              </a:extLst>
            </p:cNvPr>
            <p:cNvSpPr>
              <a:spLocks noChangeArrowheads="1"/>
            </p:cNvSpPr>
            <p:nvPr/>
          </p:nvSpPr>
          <p:spPr bwMode="auto">
            <a:xfrm>
              <a:off x="4044950" y="2355850"/>
              <a:ext cx="68263" cy="77788"/>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6" name="Freeform 69">
              <a:extLst>
                <a:ext uri="{FF2B5EF4-FFF2-40B4-BE49-F238E27FC236}">
                  <a16:creationId xmlns:a16="http://schemas.microsoft.com/office/drawing/2014/main" id="{85071713-CFC8-4C62-8BC4-8F1CF12D716A}"/>
                </a:ext>
              </a:extLst>
            </p:cNvPr>
            <p:cNvSpPr>
              <a:spLocks/>
            </p:cNvSpPr>
            <p:nvPr/>
          </p:nvSpPr>
          <p:spPr bwMode="auto">
            <a:xfrm>
              <a:off x="4070350" y="2439988"/>
              <a:ext cx="17463" cy="14288"/>
            </a:xfrm>
            <a:custGeom>
              <a:avLst/>
              <a:gdLst/>
              <a:ahLst/>
              <a:cxnLst>
                <a:cxn ang="0">
                  <a:pos x="11" y="3"/>
                </a:cxn>
                <a:cxn ang="0">
                  <a:pos x="10" y="0"/>
                </a:cxn>
                <a:cxn ang="0">
                  <a:pos x="6" y="0"/>
                </a:cxn>
                <a:cxn ang="0">
                  <a:pos x="6" y="0"/>
                </a:cxn>
                <a:cxn ang="0">
                  <a:pos x="3" y="0"/>
                </a:cxn>
                <a:cxn ang="0">
                  <a:pos x="0" y="3"/>
                </a:cxn>
                <a:cxn ang="0">
                  <a:pos x="6" y="9"/>
                </a:cxn>
                <a:cxn ang="0">
                  <a:pos x="11" y="3"/>
                </a:cxn>
                <a:cxn ang="0">
                  <a:pos x="11" y="3"/>
                </a:cxn>
              </a:cxnLst>
              <a:rect l="0" t="0" r="r" b="b"/>
              <a:pathLst>
                <a:path w="11" h="9">
                  <a:moveTo>
                    <a:pt x="11" y="3"/>
                  </a:moveTo>
                  <a:lnTo>
                    <a:pt x="10" y="0"/>
                  </a:lnTo>
                  <a:lnTo>
                    <a:pt x="6" y="0"/>
                  </a:lnTo>
                  <a:lnTo>
                    <a:pt x="6" y="0"/>
                  </a:lnTo>
                  <a:lnTo>
                    <a:pt x="3" y="0"/>
                  </a:lnTo>
                  <a:lnTo>
                    <a:pt x="0" y="3"/>
                  </a:lnTo>
                  <a:lnTo>
                    <a:pt x="6" y="9"/>
                  </a:lnTo>
                  <a:lnTo>
                    <a:pt x="11" y="3"/>
                  </a:lnTo>
                  <a:lnTo>
                    <a:pt x="11"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7" name="Freeform 70">
              <a:extLst>
                <a:ext uri="{FF2B5EF4-FFF2-40B4-BE49-F238E27FC236}">
                  <a16:creationId xmlns:a16="http://schemas.microsoft.com/office/drawing/2014/main" id="{5BB7C44A-BB87-4E10-B142-4609D5213B21}"/>
                </a:ext>
              </a:extLst>
            </p:cNvPr>
            <p:cNvSpPr>
              <a:spLocks/>
            </p:cNvSpPr>
            <p:nvPr/>
          </p:nvSpPr>
          <p:spPr bwMode="auto">
            <a:xfrm>
              <a:off x="4037013" y="2439988"/>
              <a:ext cx="109538" cy="96838"/>
            </a:xfrm>
            <a:custGeom>
              <a:avLst/>
              <a:gdLst/>
              <a:ahLst/>
              <a:cxnLst>
                <a:cxn ang="0">
                  <a:pos x="39" y="0"/>
                </a:cxn>
                <a:cxn ang="0">
                  <a:pos x="31" y="0"/>
                </a:cxn>
                <a:cxn ang="0">
                  <a:pos x="24" y="33"/>
                </a:cxn>
                <a:cxn ang="0">
                  <a:pos x="19" y="6"/>
                </a:cxn>
                <a:cxn ang="0">
                  <a:pos x="14" y="33"/>
                </a:cxn>
                <a:cxn ang="0">
                  <a:pos x="8" y="0"/>
                </a:cxn>
                <a:cxn ang="0">
                  <a:pos x="0" y="0"/>
                </a:cxn>
                <a:cxn ang="0">
                  <a:pos x="3" y="11"/>
                </a:cxn>
                <a:cxn ang="0">
                  <a:pos x="3" y="43"/>
                </a:cxn>
                <a:cxn ang="0">
                  <a:pos x="49" y="43"/>
                </a:cxn>
                <a:cxn ang="0">
                  <a:pos x="49" y="14"/>
                </a:cxn>
                <a:cxn ang="0">
                  <a:pos x="39" y="0"/>
                </a:cxn>
              </a:cxnLst>
              <a:rect l="0" t="0" r="r" b="b"/>
              <a:pathLst>
                <a:path w="49" h="43">
                  <a:moveTo>
                    <a:pt x="39" y="0"/>
                  </a:moveTo>
                  <a:cubicBezTo>
                    <a:pt x="31" y="0"/>
                    <a:pt x="31" y="0"/>
                    <a:pt x="31" y="0"/>
                  </a:cubicBezTo>
                  <a:cubicBezTo>
                    <a:pt x="24" y="33"/>
                    <a:pt x="24" y="33"/>
                    <a:pt x="24" y="33"/>
                  </a:cubicBezTo>
                  <a:cubicBezTo>
                    <a:pt x="19" y="6"/>
                    <a:pt x="19" y="6"/>
                    <a:pt x="19" y="6"/>
                  </a:cubicBezTo>
                  <a:cubicBezTo>
                    <a:pt x="14" y="33"/>
                    <a:pt x="14" y="33"/>
                    <a:pt x="14" y="33"/>
                  </a:cubicBezTo>
                  <a:cubicBezTo>
                    <a:pt x="8" y="0"/>
                    <a:pt x="8" y="0"/>
                    <a:pt x="8" y="0"/>
                  </a:cubicBezTo>
                  <a:cubicBezTo>
                    <a:pt x="0" y="0"/>
                    <a:pt x="0" y="0"/>
                    <a:pt x="0" y="0"/>
                  </a:cubicBezTo>
                  <a:cubicBezTo>
                    <a:pt x="2" y="3"/>
                    <a:pt x="3" y="7"/>
                    <a:pt x="3" y="11"/>
                  </a:cubicBezTo>
                  <a:cubicBezTo>
                    <a:pt x="3" y="43"/>
                    <a:pt x="3" y="43"/>
                    <a:pt x="3" y="43"/>
                  </a:cubicBezTo>
                  <a:cubicBezTo>
                    <a:pt x="49" y="43"/>
                    <a:pt x="49" y="43"/>
                    <a:pt x="49" y="43"/>
                  </a:cubicBezTo>
                  <a:cubicBezTo>
                    <a:pt x="49" y="14"/>
                    <a:pt x="49" y="14"/>
                    <a:pt x="49" y="14"/>
                  </a:cubicBezTo>
                  <a:cubicBezTo>
                    <a:pt x="49" y="6"/>
                    <a:pt x="44" y="0"/>
                    <a:pt x="39"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8" name="Oval 71">
              <a:extLst>
                <a:ext uri="{FF2B5EF4-FFF2-40B4-BE49-F238E27FC236}">
                  <a16:creationId xmlns:a16="http://schemas.microsoft.com/office/drawing/2014/main" id="{42F5448C-CBE1-4922-8691-B459B0CDAF27}"/>
                </a:ext>
              </a:extLst>
            </p:cNvPr>
            <p:cNvSpPr>
              <a:spLocks noChangeArrowheads="1"/>
            </p:cNvSpPr>
            <p:nvPr/>
          </p:nvSpPr>
          <p:spPr bwMode="auto">
            <a:xfrm>
              <a:off x="3811588" y="2355850"/>
              <a:ext cx="69850" cy="8096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9" name="Freeform 72">
              <a:extLst>
                <a:ext uri="{FF2B5EF4-FFF2-40B4-BE49-F238E27FC236}">
                  <a16:creationId xmlns:a16="http://schemas.microsoft.com/office/drawing/2014/main" id="{A257163F-C703-4C17-8047-7323208308F3}"/>
                </a:ext>
              </a:extLst>
            </p:cNvPr>
            <p:cNvSpPr>
              <a:spLocks/>
            </p:cNvSpPr>
            <p:nvPr/>
          </p:nvSpPr>
          <p:spPr bwMode="auto">
            <a:xfrm>
              <a:off x="3836988" y="2439988"/>
              <a:ext cx="17463" cy="15875"/>
            </a:xfrm>
            <a:custGeom>
              <a:avLst/>
              <a:gdLst/>
              <a:ahLst/>
              <a:cxnLst>
                <a:cxn ang="0">
                  <a:pos x="0" y="3"/>
                </a:cxn>
                <a:cxn ang="0">
                  <a:pos x="3" y="0"/>
                </a:cxn>
                <a:cxn ang="0">
                  <a:pos x="5" y="0"/>
                </a:cxn>
                <a:cxn ang="0">
                  <a:pos x="5" y="0"/>
                </a:cxn>
                <a:cxn ang="0">
                  <a:pos x="10" y="0"/>
                </a:cxn>
                <a:cxn ang="0">
                  <a:pos x="11" y="3"/>
                </a:cxn>
                <a:cxn ang="0">
                  <a:pos x="5" y="10"/>
                </a:cxn>
                <a:cxn ang="0">
                  <a:pos x="0" y="3"/>
                </a:cxn>
                <a:cxn ang="0">
                  <a:pos x="0" y="3"/>
                </a:cxn>
              </a:cxnLst>
              <a:rect l="0" t="0" r="r" b="b"/>
              <a:pathLst>
                <a:path w="11" h="10">
                  <a:moveTo>
                    <a:pt x="0" y="3"/>
                  </a:moveTo>
                  <a:lnTo>
                    <a:pt x="3" y="0"/>
                  </a:lnTo>
                  <a:lnTo>
                    <a:pt x="5" y="0"/>
                  </a:lnTo>
                  <a:lnTo>
                    <a:pt x="5" y="0"/>
                  </a:lnTo>
                  <a:lnTo>
                    <a:pt x="10" y="0"/>
                  </a:lnTo>
                  <a:lnTo>
                    <a:pt x="11" y="3"/>
                  </a:lnTo>
                  <a:lnTo>
                    <a:pt x="5" y="10"/>
                  </a:lnTo>
                  <a:lnTo>
                    <a:pt x="0" y="3"/>
                  </a:lnTo>
                  <a:lnTo>
                    <a:pt x="0"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0" name="Freeform 73">
              <a:extLst>
                <a:ext uri="{FF2B5EF4-FFF2-40B4-BE49-F238E27FC236}">
                  <a16:creationId xmlns:a16="http://schemas.microsoft.com/office/drawing/2014/main" id="{F88EC820-554F-4811-B03F-530C5F2F8388}"/>
                </a:ext>
              </a:extLst>
            </p:cNvPr>
            <p:cNvSpPr>
              <a:spLocks/>
            </p:cNvSpPr>
            <p:nvPr/>
          </p:nvSpPr>
          <p:spPr bwMode="auto">
            <a:xfrm>
              <a:off x="3779838" y="2439988"/>
              <a:ext cx="111125" cy="100013"/>
            </a:xfrm>
            <a:custGeom>
              <a:avLst/>
              <a:gdLst/>
              <a:ahLst/>
              <a:cxnLst>
                <a:cxn ang="0">
                  <a:pos x="10" y="0"/>
                </a:cxn>
                <a:cxn ang="0">
                  <a:pos x="18" y="0"/>
                </a:cxn>
                <a:cxn ang="0">
                  <a:pos x="25" y="33"/>
                </a:cxn>
                <a:cxn ang="0">
                  <a:pos x="29" y="7"/>
                </a:cxn>
                <a:cxn ang="0">
                  <a:pos x="34" y="33"/>
                </a:cxn>
                <a:cxn ang="0">
                  <a:pos x="41" y="0"/>
                </a:cxn>
                <a:cxn ang="0">
                  <a:pos x="49" y="0"/>
                </a:cxn>
                <a:cxn ang="0">
                  <a:pos x="46" y="12"/>
                </a:cxn>
                <a:cxn ang="0">
                  <a:pos x="46" y="44"/>
                </a:cxn>
                <a:cxn ang="0">
                  <a:pos x="0" y="44"/>
                </a:cxn>
                <a:cxn ang="0">
                  <a:pos x="0" y="15"/>
                </a:cxn>
                <a:cxn ang="0">
                  <a:pos x="10" y="0"/>
                </a:cxn>
              </a:cxnLst>
              <a:rect l="0" t="0" r="r" b="b"/>
              <a:pathLst>
                <a:path w="49" h="44">
                  <a:moveTo>
                    <a:pt x="10" y="0"/>
                  </a:moveTo>
                  <a:cubicBezTo>
                    <a:pt x="18" y="0"/>
                    <a:pt x="18" y="0"/>
                    <a:pt x="18" y="0"/>
                  </a:cubicBezTo>
                  <a:cubicBezTo>
                    <a:pt x="25" y="33"/>
                    <a:pt x="25" y="33"/>
                    <a:pt x="25" y="33"/>
                  </a:cubicBezTo>
                  <a:cubicBezTo>
                    <a:pt x="29" y="7"/>
                    <a:pt x="29" y="7"/>
                    <a:pt x="29" y="7"/>
                  </a:cubicBezTo>
                  <a:cubicBezTo>
                    <a:pt x="34" y="33"/>
                    <a:pt x="34" y="33"/>
                    <a:pt x="34" y="33"/>
                  </a:cubicBezTo>
                  <a:cubicBezTo>
                    <a:pt x="41" y="0"/>
                    <a:pt x="41" y="0"/>
                    <a:pt x="41" y="0"/>
                  </a:cubicBezTo>
                  <a:cubicBezTo>
                    <a:pt x="49" y="0"/>
                    <a:pt x="49" y="0"/>
                    <a:pt x="49" y="0"/>
                  </a:cubicBezTo>
                  <a:cubicBezTo>
                    <a:pt x="47" y="3"/>
                    <a:pt x="46" y="7"/>
                    <a:pt x="46" y="12"/>
                  </a:cubicBezTo>
                  <a:cubicBezTo>
                    <a:pt x="46" y="44"/>
                    <a:pt x="46" y="44"/>
                    <a:pt x="46" y="44"/>
                  </a:cubicBezTo>
                  <a:cubicBezTo>
                    <a:pt x="0" y="44"/>
                    <a:pt x="0" y="44"/>
                    <a:pt x="0" y="44"/>
                  </a:cubicBezTo>
                  <a:cubicBezTo>
                    <a:pt x="0" y="15"/>
                    <a:pt x="0" y="15"/>
                    <a:pt x="0" y="15"/>
                  </a:cubicBezTo>
                  <a:cubicBezTo>
                    <a:pt x="0" y="7"/>
                    <a:pt x="4" y="0"/>
                    <a:pt x="10"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1" name="Freeform 74">
              <a:extLst>
                <a:ext uri="{FF2B5EF4-FFF2-40B4-BE49-F238E27FC236}">
                  <a16:creationId xmlns:a16="http://schemas.microsoft.com/office/drawing/2014/main" id="{5B519402-7B9C-43A0-8D33-A1D3DE3A681E}"/>
                </a:ext>
              </a:extLst>
            </p:cNvPr>
            <p:cNvSpPr>
              <a:spLocks noEditPoints="1"/>
            </p:cNvSpPr>
            <p:nvPr/>
          </p:nvSpPr>
          <p:spPr bwMode="auto">
            <a:xfrm>
              <a:off x="3768725" y="2547938"/>
              <a:ext cx="393700" cy="203200"/>
            </a:xfrm>
            <a:custGeom>
              <a:avLst/>
              <a:gdLst/>
              <a:ahLst/>
              <a:cxnLst>
                <a:cxn ang="0">
                  <a:pos x="175" y="4"/>
                </a:cxn>
                <a:cxn ang="0">
                  <a:pos x="175" y="3"/>
                </a:cxn>
                <a:cxn ang="0">
                  <a:pos x="175" y="2"/>
                </a:cxn>
                <a:cxn ang="0">
                  <a:pos x="175" y="2"/>
                </a:cxn>
                <a:cxn ang="0">
                  <a:pos x="175" y="0"/>
                </a:cxn>
                <a:cxn ang="0">
                  <a:pos x="0" y="0"/>
                </a:cxn>
                <a:cxn ang="0">
                  <a:pos x="0" y="5"/>
                </a:cxn>
                <a:cxn ang="0">
                  <a:pos x="0" y="5"/>
                </a:cxn>
                <a:cxn ang="0">
                  <a:pos x="88" y="90"/>
                </a:cxn>
                <a:cxn ang="0">
                  <a:pos x="175" y="5"/>
                </a:cxn>
                <a:cxn ang="0">
                  <a:pos x="175" y="5"/>
                </a:cxn>
                <a:cxn ang="0">
                  <a:pos x="175" y="4"/>
                </a:cxn>
                <a:cxn ang="0">
                  <a:pos x="130" y="8"/>
                </a:cxn>
                <a:cxn ang="0">
                  <a:pos x="126" y="38"/>
                </a:cxn>
                <a:cxn ang="0">
                  <a:pos x="91" y="32"/>
                </a:cxn>
                <a:cxn ang="0">
                  <a:pos x="91" y="8"/>
                </a:cxn>
                <a:cxn ang="0">
                  <a:pos x="130" y="8"/>
                </a:cxn>
                <a:cxn ang="0">
                  <a:pos x="28" y="55"/>
                </a:cxn>
                <a:cxn ang="0">
                  <a:pos x="8" y="8"/>
                </a:cxn>
                <a:cxn ang="0">
                  <a:pos x="36" y="8"/>
                </a:cxn>
                <a:cxn ang="0">
                  <a:pos x="41" y="42"/>
                </a:cxn>
                <a:cxn ang="0">
                  <a:pos x="28" y="55"/>
                </a:cxn>
                <a:cxn ang="0">
                  <a:pos x="35" y="62"/>
                </a:cxn>
                <a:cxn ang="0">
                  <a:pos x="44" y="50"/>
                </a:cxn>
                <a:cxn ang="0">
                  <a:pos x="60" y="77"/>
                </a:cxn>
                <a:cxn ang="0">
                  <a:pos x="35" y="62"/>
                </a:cxn>
                <a:cxn ang="0">
                  <a:pos x="83" y="79"/>
                </a:cxn>
                <a:cxn ang="0">
                  <a:pos x="51" y="46"/>
                </a:cxn>
                <a:cxn ang="0">
                  <a:pos x="83" y="40"/>
                </a:cxn>
                <a:cxn ang="0">
                  <a:pos x="83" y="79"/>
                </a:cxn>
                <a:cxn ang="0">
                  <a:pos x="83" y="32"/>
                </a:cxn>
                <a:cxn ang="0">
                  <a:pos x="49" y="39"/>
                </a:cxn>
                <a:cxn ang="0">
                  <a:pos x="44" y="8"/>
                </a:cxn>
                <a:cxn ang="0">
                  <a:pos x="83" y="8"/>
                </a:cxn>
                <a:cxn ang="0">
                  <a:pos x="83" y="32"/>
                </a:cxn>
                <a:cxn ang="0">
                  <a:pos x="91" y="81"/>
                </a:cxn>
                <a:cxn ang="0">
                  <a:pos x="91" y="40"/>
                </a:cxn>
                <a:cxn ang="0">
                  <a:pos x="123" y="46"/>
                </a:cxn>
                <a:cxn ang="0">
                  <a:pos x="91" y="81"/>
                </a:cxn>
                <a:cxn ang="0">
                  <a:pos x="115" y="77"/>
                </a:cxn>
                <a:cxn ang="0">
                  <a:pos x="131" y="50"/>
                </a:cxn>
                <a:cxn ang="0">
                  <a:pos x="139" y="63"/>
                </a:cxn>
                <a:cxn ang="0">
                  <a:pos x="115" y="77"/>
                </a:cxn>
                <a:cxn ang="0">
                  <a:pos x="146" y="56"/>
                </a:cxn>
                <a:cxn ang="0">
                  <a:pos x="133" y="42"/>
                </a:cxn>
                <a:cxn ang="0">
                  <a:pos x="138" y="8"/>
                </a:cxn>
                <a:cxn ang="0">
                  <a:pos x="167" y="8"/>
                </a:cxn>
                <a:cxn ang="0">
                  <a:pos x="146" y="56"/>
                </a:cxn>
              </a:cxnLst>
              <a:rect l="0" t="0" r="r" b="b"/>
              <a:pathLst>
                <a:path w="175" h="90">
                  <a:moveTo>
                    <a:pt x="175" y="4"/>
                  </a:moveTo>
                  <a:cubicBezTo>
                    <a:pt x="175" y="3"/>
                    <a:pt x="175" y="3"/>
                    <a:pt x="175" y="3"/>
                  </a:cubicBezTo>
                  <a:cubicBezTo>
                    <a:pt x="175" y="2"/>
                    <a:pt x="175" y="2"/>
                    <a:pt x="175" y="2"/>
                  </a:cubicBezTo>
                  <a:cubicBezTo>
                    <a:pt x="175" y="2"/>
                    <a:pt x="175" y="2"/>
                    <a:pt x="175" y="2"/>
                  </a:cubicBezTo>
                  <a:cubicBezTo>
                    <a:pt x="175" y="0"/>
                    <a:pt x="175" y="0"/>
                    <a:pt x="175" y="0"/>
                  </a:cubicBezTo>
                  <a:cubicBezTo>
                    <a:pt x="0" y="0"/>
                    <a:pt x="0" y="0"/>
                    <a:pt x="0" y="0"/>
                  </a:cubicBezTo>
                  <a:cubicBezTo>
                    <a:pt x="0" y="5"/>
                    <a:pt x="0" y="5"/>
                    <a:pt x="0" y="5"/>
                  </a:cubicBezTo>
                  <a:cubicBezTo>
                    <a:pt x="0" y="5"/>
                    <a:pt x="0" y="5"/>
                    <a:pt x="0" y="5"/>
                  </a:cubicBezTo>
                  <a:cubicBezTo>
                    <a:pt x="1" y="52"/>
                    <a:pt x="40" y="90"/>
                    <a:pt x="88" y="90"/>
                  </a:cubicBezTo>
                  <a:cubicBezTo>
                    <a:pt x="135" y="90"/>
                    <a:pt x="174" y="52"/>
                    <a:pt x="175" y="5"/>
                  </a:cubicBezTo>
                  <a:cubicBezTo>
                    <a:pt x="175" y="5"/>
                    <a:pt x="175" y="5"/>
                    <a:pt x="175" y="5"/>
                  </a:cubicBezTo>
                  <a:lnTo>
                    <a:pt x="175" y="4"/>
                  </a:lnTo>
                  <a:close/>
                  <a:moveTo>
                    <a:pt x="130" y="8"/>
                  </a:moveTo>
                  <a:cubicBezTo>
                    <a:pt x="130" y="17"/>
                    <a:pt x="128" y="28"/>
                    <a:pt x="126" y="38"/>
                  </a:cubicBezTo>
                  <a:cubicBezTo>
                    <a:pt x="116" y="34"/>
                    <a:pt x="103" y="32"/>
                    <a:pt x="91" y="32"/>
                  </a:cubicBezTo>
                  <a:cubicBezTo>
                    <a:pt x="91" y="8"/>
                    <a:pt x="91" y="8"/>
                    <a:pt x="91" y="8"/>
                  </a:cubicBezTo>
                  <a:lnTo>
                    <a:pt x="130" y="8"/>
                  </a:lnTo>
                  <a:close/>
                  <a:moveTo>
                    <a:pt x="28" y="55"/>
                  </a:moveTo>
                  <a:cubicBezTo>
                    <a:pt x="17" y="43"/>
                    <a:pt x="10" y="26"/>
                    <a:pt x="8" y="8"/>
                  </a:cubicBezTo>
                  <a:cubicBezTo>
                    <a:pt x="36" y="8"/>
                    <a:pt x="36" y="8"/>
                    <a:pt x="36" y="8"/>
                  </a:cubicBezTo>
                  <a:cubicBezTo>
                    <a:pt x="36" y="19"/>
                    <a:pt x="38" y="31"/>
                    <a:pt x="41" y="42"/>
                  </a:cubicBezTo>
                  <a:cubicBezTo>
                    <a:pt x="35" y="46"/>
                    <a:pt x="31" y="50"/>
                    <a:pt x="28" y="55"/>
                  </a:cubicBezTo>
                  <a:close/>
                  <a:moveTo>
                    <a:pt x="35" y="62"/>
                  </a:moveTo>
                  <a:cubicBezTo>
                    <a:pt x="36" y="57"/>
                    <a:pt x="39" y="53"/>
                    <a:pt x="44" y="50"/>
                  </a:cubicBezTo>
                  <a:cubicBezTo>
                    <a:pt x="48" y="61"/>
                    <a:pt x="53" y="70"/>
                    <a:pt x="60" y="77"/>
                  </a:cubicBezTo>
                  <a:cubicBezTo>
                    <a:pt x="51" y="74"/>
                    <a:pt x="42" y="69"/>
                    <a:pt x="35" y="62"/>
                  </a:cubicBezTo>
                  <a:close/>
                  <a:moveTo>
                    <a:pt x="83" y="79"/>
                  </a:moveTo>
                  <a:cubicBezTo>
                    <a:pt x="67" y="77"/>
                    <a:pt x="57" y="63"/>
                    <a:pt x="51" y="46"/>
                  </a:cubicBezTo>
                  <a:cubicBezTo>
                    <a:pt x="60" y="42"/>
                    <a:pt x="72" y="40"/>
                    <a:pt x="83" y="40"/>
                  </a:cubicBezTo>
                  <a:lnTo>
                    <a:pt x="83" y="79"/>
                  </a:lnTo>
                  <a:close/>
                  <a:moveTo>
                    <a:pt x="83" y="32"/>
                  </a:moveTo>
                  <a:cubicBezTo>
                    <a:pt x="72" y="32"/>
                    <a:pt x="59" y="34"/>
                    <a:pt x="49" y="39"/>
                  </a:cubicBezTo>
                  <a:cubicBezTo>
                    <a:pt x="46" y="28"/>
                    <a:pt x="44" y="17"/>
                    <a:pt x="44" y="8"/>
                  </a:cubicBezTo>
                  <a:cubicBezTo>
                    <a:pt x="83" y="8"/>
                    <a:pt x="83" y="8"/>
                    <a:pt x="83" y="8"/>
                  </a:cubicBezTo>
                  <a:lnTo>
                    <a:pt x="83" y="32"/>
                  </a:lnTo>
                  <a:close/>
                  <a:moveTo>
                    <a:pt x="91" y="81"/>
                  </a:moveTo>
                  <a:cubicBezTo>
                    <a:pt x="91" y="40"/>
                    <a:pt x="91" y="40"/>
                    <a:pt x="91" y="40"/>
                  </a:cubicBezTo>
                  <a:cubicBezTo>
                    <a:pt x="101" y="40"/>
                    <a:pt x="114" y="42"/>
                    <a:pt x="123" y="46"/>
                  </a:cubicBezTo>
                  <a:cubicBezTo>
                    <a:pt x="117" y="64"/>
                    <a:pt x="107" y="79"/>
                    <a:pt x="91" y="81"/>
                  </a:cubicBezTo>
                  <a:close/>
                  <a:moveTo>
                    <a:pt x="115" y="77"/>
                  </a:moveTo>
                  <a:cubicBezTo>
                    <a:pt x="122" y="70"/>
                    <a:pt x="127" y="61"/>
                    <a:pt x="131" y="50"/>
                  </a:cubicBezTo>
                  <a:cubicBezTo>
                    <a:pt x="136" y="54"/>
                    <a:pt x="139" y="58"/>
                    <a:pt x="139" y="63"/>
                  </a:cubicBezTo>
                  <a:cubicBezTo>
                    <a:pt x="132" y="69"/>
                    <a:pt x="124" y="74"/>
                    <a:pt x="115" y="77"/>
                  </a:cubicBezTo>
                  <a:close/>
                  <a:moveTo>
                    <a:pt x="146" y="56"/>
                  </a:moveTo>
                  <a:cubicBezTo>
                    <a:pt x="144" y="51"/>
                    <a:pt x="139" y="46"/>
                    <a:pt x="133" y="42"/>
                  </a:cubicBezTo>
                  <a:cubicBezTo>
                    <a:pt x="136" y="31"/>
                    <a:pt x="138" y="18"/>
                    <a:pt x="138" y="8"/>
                  </a:cubicBezTo>
                  <a:cubicBezTo>
                    <a:pt x="167" y="8"/>
                    <a:pt x="167" y="8"/>
                    <a:pt x="167" y="8"/>
                  </a:cubicBezTo>
                  <a:cubicBezTo>
                    <a:pt x="166" y="26"/>
                    <a:pt x="158" y="43"/>
                    <a:pt x="146" y="5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2" name="Oval 75">
              <a:extLst>
                <a:ext uri="{FF2B5EF4-FFF2-40B4-BE49-F238E27FC236}">
                  <a16:creationId xmlns:a16="http://schemas.microsoft.com/office/drawing/2014/main" id="{F0A17CB3-F8C3-4727-B447-06AD8E9B1529}"/>
                </a:ext>
              </a:extLst>
            </p:cNvPr>
            <p:cNvSpPr>
              <a:spLocks noChangeArrowheads="1"/>
            </p:cNvSpPr>
            <p:nvPr/>
          </p:nvSpPr>
          <p:spPr bwMode="auto">
            <a:xfrm>
              <a:off x="3925888" y="2336800"/>
              <a:ext cx="74613" cy="8731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3" name="Freeform 76">
              <a:extLst>
                <a:ext uri="{FF2B5EF4-FFF2-40B4-BE49-F238E27FC236}">
                  <a16:creationId xmlns:a16="http://schemas.microsoft.com/office/drawing/2014/main" id="{FA2EF6F5-31AF-43FC-8892-991696ACAEEB}"/>
                </a:ext>
              </a:extLst>
            </p:cNvPr>
            <p:cNvSpPr>
              <a:spLocks/>
            </p:cNvSpPr>
            <p:nvPr/>
          </p:nvSpPr>
          <p:spPr bwMode="auto">
            <a:xfrm>
              <a:off x="3890963" y="2432050"/>
              <a:ext cx="146050" cy="104775"/>
            </a:xfrm>
            <a:custGeom>
              <a:avLst/>
              <a:gdLst/>
              <a:ahLst/>
              <a:cxnLst>
                <a:cxn ang="0">
                  <a:pos x="54" y="0"/>
                </a:cxn>
                <a:cxn ang="0">
                  <a:pos x="45" y="0"/>
                </a:cxn>
                <a:cxn ang="0">
                  <a:pos x="38" y="35"/>
                </a:cxn>
                <a:cxn ang="0">
                  <a:pos x="32" y="7"/>
                </a:cxn>
                <a:cxn ang="0">
                  <a:pos x="27" y="35"/>
                </a:cxn>
                <a:cxn ang="0">
                  <a:pos x="20" y="0"/>
                </a:cxn>
                <a:cxn ang="0">
                  <a:pos x="11" y="0"/>
                </a:cxn>
                <a:cxn ang="0">
                  <a:pos x="0" y="15"/>
                </a:cxn>
                <a:cxn ang="0">
                  <a:pos x="0" y="47"/>
                </a:cxn>
                <a:cxn ang="0">
                  <a:pos x="65" y="47"/>
                </a:cxn>
                <a:cxn ang="0">
                  <a:pos x="65" y="15"/>
                </a:cxn>
                <a:cxn ang="0">
                  <a:pos x="54" y="0"/>
                </a:cxn>
              </a:cxnLst>
              <a:rect l="0" t="0" r="r" b="b"/>
              <a:pathLst>
                <a:path w="65" h="47">
                  <a:moveTo>
                    <a:pt x="54" y="0"/>
                  </a:moveTo>
                  <a:cubicBezTo>
                    <a:pt x="45" y="0"/>
                    <a:pt x="45" y="0"/>
                    <a:pt x="45" y="0"/>
                  </a:cubicBezTo>
                  <a:cubicBezTo>
                    <a:pt x="38" y="35"/>
                    <a:pt x="38" y="35"/>
                    <a:pt x="38" y="35"/>
                  </a:cubicBezTo>
                  <a:cubicBezTo>
                    <a:pt x="32" y="7"/>
                    <a:pt x="32" y="7"/>
                    <a:pt x="32" y="7"/>
                  </a:cubicBezTo>
                  <a:cubicBezTo>
                    <a:pt x="27" y="35"/>
                    <a:pt x="27" y="35"/>
                    <a:pt x="27" y="35"/>
                  </a:cubicBezTo>
                  <a:cubicBezTo>
                    <a:pt x="20" y="0"/>
                    <a:pt x="20" y="0"/>
                    <a:pt x="20" y="0"/>
                  </a:cubicBezTo>
                  <a:cubicBezTo>
                    <a:pt x="11" y="0"/>
                    <a:pt x="11" y="0"/>
                    <a:pt x="11" y="0"/>
                  </a:cubicBezTo>
                  <a:cubicBezTo>
                    <a:pt x="5" y="0"/>
                    <a:pt x="0" y="7"/>
                    <a:pt x="0" y="15"/>
                  </a:cubicBezTo>
                  <a:cubicBezTo>
                    <a:pt x="0" y="47"/>
                    <a:pt x="0" y="47"/>
                    <a:pt x="0" y="47"/>
                  </a:cubicBezTo>
                  <a:cubicBezTo>
                    <a:pt x="65" y="47"/>
                    <a:pt x="65" y="47"/>
                    <a:pt x="65" y="47"/>
                  </a:cubicBezTo>
                  <a:cubicBezTo>
                    <a:pt x="65" y="15"/>
                    <a:pt x="65" y="15"/>
                    <a:pt x="65" y="15"/>
                  </a:cubicBezTo>
                  <a:cubicBezTo>
                    <a:pt x="65" y="7"/>
                    <a:pt x="60" y="0"/>
                    <a:pt x="54"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4" name="Freeform 77">
              <a:extLst>
                <a:ext uri="{FF2B5EF4-FFF2-40B4-BE49-F238E27FC236}">
                  <a16:creationId xmlns:a16="http://schemas.microsoft.com/office/drawing/2014/main" id="{BEACC5AE-85B1-4EA5-AD3F-2B674E5C8B05}"/>
                </a:ext>
              </a:extLst>
            </p:cNvPr>
            <p:cNvSpPr>
              <a:spLocks/>
            </p:cNvSpPr>
            <p:nvPr/>
          </p:nvSpPr>
          <p:spPr bwMode="auto">
            <a:xfrm>
              <a:off x="3952875" y="2432050"/>
              <a:ext cx="20638" cy="15875"/>
            </a:xfrm>
            <a:custGeom>
              <a:avLst/>
              <a:gdLst/>
              <a:ahLst/>
              <a:cxnLst>
                <a:cxn ang="0">
                  <a:pos x="13" y="3"/>
                </a:cxn>
                <a:cxn ang="0">
                  <a:pos x="10" y="0"/>
                </a:cxn>
                <a:cxn ang="0">
                  <a:pos x="6" y="0"/>
                </a:cxn>
                <a:cxn ang="0">
                  <a:pos x="6" y="0"/>
                </a:cxn>
                <a:cxn ang="0">
                  <a:pos x="3" y="0"/>
                </a:cxn>
                <a:cxn ang="0">
                  <a:pos x="0" y="3"/>
                </a:cxn>
                <a:cxn ang="0">
                  <a:pos x="6" y="10"/>
                </a:cxn>
                <a:cxn ang="0">
                  <a:pos x="13" y="3"/>
                </a:cxn>
                <a:cxn ang="0">
                  <a:pos x="13" y="3"/>
                </a:cxn>
              </a:cxnLst>
              <a:rect l="0" t="0" r="r" b="b"/>
              <a:pathLst>
                <a:path w="13" h="10">
                  <a:moveTo>
                    <a:pt x="13" y="3"/>
                  </a:moveTo>
                  <a:lnTo>
                    <a:pt x="10" y="0"/>
                  </a:lnTo>
                  <a:lnTo>
                    <a:pt x="6" y="0"/>
                  </a:lnTo>
                  <a:lnTo>
                    <a:pt x="6" y="0"/>
                  </a:lnTo>
                  <a:lnTo>
                    <a:pt x="3" y="0"/>
                  </a:lnTo>
                  <a:lnTo>
                    <a:pt x="0" y="3"/>
                  </a:lnTo>
                  <a:lnTo>
                    <a:pt x="6" y="10"/>
                  </a:lnTo>
                  <a:lnTo>
                    <a:pt x="13" y="3"/>
                  </a:lnTo>
                  <a:lnTo>
                    <a:pt x="13"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5" name="Oval 78">
              <a:extLst>
                <a:ext uri="{FF2B5EF4-FFF2-40B4-BE49-F238E27FC236}">
                  <a16:creationId xmlns:a16="http://schemas.microsoft.com/office/drawing/2014/main" id="{8D03A4D0-B429-4106-801E-A9E7030C56D9}"/>
                </a:ext>
              </a:extLst>
            </p:cNvPr>
            <p:cNvSpPr>
              <a:spLocks noChangeArrowheads="1"/>
            </p:cNvSpPr>
            <p:nvPr/>
          </p:nvSpPr>
          <p:spPr bwMode="auto">
            <a:xfrm>
              <a:off x="4044950" y="2355850"/>
              <a:ext cx="68263" cy="77788"/>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6" name="Freeform 79">
              <a:extLst>
                <a:ext uri="{FF2B5EF4-FFF2-40B4-BE49-F238E27FC236}">
                  <a16:creationId xmlns:a16="http://schemas.microsoft.com/office/drawing/2014/main" id="{DCEDD246-ADD4-41B3-A701-0FC351779393}"/>
                </a:ext>
              </a:extLst>
            </p:cNvPr>
            <p:cNvSpPr>
              <a:spLocks/>
            </p:cNvSpPr>
            <p:nvPr/>
          </p:nvSpPr>
          <p:spPr bwMode="auto">
            <a:xfrm>
              <a:off x="4070350" y="2439988"/>
              <a:ext cx="17463" cy="14288"/>
            </a:xfrm>
            <a:custGeom>
              <a:avLst/>
              <a:gdLst/>
              <a:ahLst/>
              <a:cxnLst>
                <a:cxn ang="0">
                  <a:pos x="11" y="3"/>
                </a:cxn>
                <a:cxn ang="0">
                  <a:pos x="10" y="0"/>
                </a:cxn>
                <a:cxn ang="0">
                  <a:pos x="6" y="0"/>
                </a:cxn>
                <a:cxn ang="0">
                  <a:pos x="6" y="0"/>
                </a:cxn>
                <a:cxn ang="0">
                  <a:pos x="3" y="0"/>
                </a:cxn>
                <a:cxn ang="0">
                  <a:pos x="0" y="3"/>
                </a:cxn>
                <a:cxn ang="0">
                  <a:pos x="6" y="9"/>
                </a:cxn>
                <a:cxn ang="0">
                  <a:pos x="11" y="3"/>
                </a:cxn>
                <a:cxn ang="0">
                  <a:pos x="11" y="3"/>
                </a:cxn>
              </a:cxnLst>
              <a:rect l="0" t="0" r="r" b="b"/>
              <a:pathLst>
                <a:path w="11" h="9">
                  <a:moveTo>
                    <a:pt x="11" y="3"/>
                  </a:moveTo>
                  <a:lnTo>
                    <a:pt x="10" y="0"/>
                  </a:lnTo>
                  <a:lnTo>
                    <a:pt x="6" y="0"/>
                  </a:lnTo>
                  <a:lnTo>
                    <a:pt x="6" y="0"/>
                  </a:lnTo>
                  <a:lnTo>
                    <a:pt x="3" y="0"/>
                  </a:lnTo>
                  <a:lnTo>
                    <a:pt x="0" y="3"/>
                  </a:lnTo>
                  <a:lnTo>
                    <a:pt x="6" y="9"/>
                  </a:lnTo>
                  <a:lnTo>
                    <a:pt x="11" y="3"/>
                  </a:lnTo>
                  <a:lnTo>
                    <a:pt x="11"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7" name="Freeform 80">
              <a:extLst>
                <a:ext uri="{FF2B5EF4-FFF2-40B4-BE49-F238E27FC236}">
                  <a16:creationId xmlns:a16="http://schemas.microsoft.com/office/drawing/2014/main" id="{C8F55A66-23A4-49BA-84AE-23D505C01401}"/>
                </a:ext>
              </a:extLst>
            </p:cNvPr>
            <p:cNvSpPr>
              <a:spLocks/>
            </p:cNvSpPr>
            <p:nvPr/>
          </p:nvSpPr>
          <p:spPr bwMode="auto">
            <a:xfrm>
              <a:off x="4037013" y="2439988"/>
              <a:ext cx="109538" cy="96838"/>
            </a:xfrm>
            <a:custGeom>
              <a:avLst/>
              <a:gdLst/>
              <a:ahLst/>
              <a:cxnLst>
                <a:cxn ang="0">
                  <a:pos x="39" y="0"/>
                </a:cxn>
                <a:cxn ang="0">
                  <a:pos x="31" y="0"/>
                </a:cxn>
                <a:cxn ang="0">
                  <a:pos x="24" y="33"/>
                </a:cxn>
                <a:cxn ang="0">
                  <a:pos x="19" y="6"/>
                </a:cxn>
                <a:cxn ang="0">
                  <a:pos x="14" y="33"/>
                </a:cxn>
                <a:cxn ang="0">
                  <a:pos x="8" y="0"/>
                </a:cxn>
                <a:cxn ang="0">
                  <a:pos x="0" y="0"/>
                </a:cxn>
                <a:cxn ang="0">
                  <a:pos x="3" y="11"/>
                </a:cxn>
                <a:cxn ang="0">
                  <a:pos x="3" y="43"/>
                </a:cxn>
                <a:cxn ang="0">
                  <a:pos x="49" y="43"/>
                </a:cxn>
                <a:cxn ang="0">
                  <a:pos x="49" y="14"/>
                </a:cxn>
                <a:cxn ang="0">
                  <a:pos x="39" y="0"/>
                </a:cxn>
              </a:cxnLst>
              <a:rect l="0" t="0" r="r" b="b"/>
              <a:pathLst>
                <a:path w="49" h="43">
                  <a:moveTo>
                    <a:pt x="39" y="0"/>
                  </a:moveTo>
                  <a:cubicBezTo>
                    <a:pt x="31" y="0"/>
                    <a:pt x="31" y="0"/>
                    <a:pt x="31" y="0"/>
                  </a:cubicBezTo>
                  <a:cubicBezTo>
                    <a:pt x="24" y="33"/>
                    <a:pt x="24" y="33"/>
                    <a:pt x="24" y="33"/>
                  </a:cubicBezTo>
                  <a:cubicBezTo>
                    <a:pt x="19" y="6"/>
                    <a:pt x="19" y="6"/>
                    <a:pt x="19" y="6"/>
                  </a:cubicBezTo>
                  <a:cubicBezTo>
                    <a:pt x="14" y="33"/>
                    <a:pt x="14" y="33"/>
                    <a:pt x="14" y="33"/>
                  </a:cubicBezTo>
                  <a:cubicBezTo>
                    <a:pt x="8" y="0"/>
                    <a:pt x="8" y="0"/>
                    <a:pt x="8" y="0"/>
                  </a:cubicBezTo>
                  <a:cubicBezTo>
                    <a:pt x="0" y="0"/>
                    <a:pt x="0" y="0"/>
                    <a:pt x="0" y="0"/>
                  </a:cubicBezTo>
                  <a:cubicBezTo>
                    <a:pt x="2" y="3"/>
                    <a:pt x="3" y="7"/>
                    <a:pt x="3" y="11"/>
                  </a:cubicBezTo>
                  <a:cubicBezTo>
                    <a:pt x="3" y="43"/>
                    <a:pt x="3" y="43"/>
                    <a:pt x="3" y="43"/>
                  </a:cubicBezTo>
                  <a:cubicBezTo>
                    <a:pt x="49" y="43"/>
                    <a:pt x="49" y="43"/>
                    <a:pt x="49" y="43"/>
                  </a:cubicBezTo>
                  <a:cubicBezTo>
                    <a:pt x="49" y="14"/>
                    <a:pt x="49" y="14"/>
                    <a:pt x="49" y="14"/>
                  </a:cubicBezTo>
                  <a:cubicBezTo>
                    <a:pt x="49" y="6"/>
                    <a:pt x="44" y="0"/>
                    <a:pt x="39"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8" name="Oval 81">
              <a:extLst>
                <a:ext uri="{FF2B5EF4-FFF2-40B4-BE49-F238E27FC236}">
                  <a16:creationId xmlns:a16="http://schemas.microsoft.com/office/drawing/2014/main" id="{1C10FED3-E88F-4957-8327-9DE8507F67DD}"/>
                </a:ext>
              </a:extLst>
            </p:cNvPr>
            <p:cNvSpPr>
              <a:spLocks noChangeArrowheads="1"/>
            </p:cNvSpPr>
            <p:nvPr/>
          </p:nvSpPr>
          <p:spPr bwMode="auto">
            <a:xfrm>
              <a:off x="3811588" y="2355850"/>
              <a:ext cx="69850" cy="8096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9" name="Freeform 82">
              <a:extLst>
                <a:ext uri="{FF2B5EF4-FFF2-40B4-BE49-F238E27FC236}">
                  <a16:creationId xmlns:a16="http://schemas.microsoft.com/office/drawing/2014/main" id="{54A25E95-4AEB-47DB-9539-41DBDC9BE68B}"/>
                </a:ext>
              </a:extLst>
            </p:cNvPr>
            <p:cNvSpPr>
              <a:spLocks/>
            </p:cNvSpPr>
            <p:nvPr/>
          </p:nvSpPr>
          <p:spPr bwMode="auto">
            <a:xfrm>
              <a:off x="3836988" y="2439988"/>
              <a:ext cx="17463" cy="15875"/>
            </a:xfrm>
            <a:custGeom>
              <a:avLst/>
              <a:gdLst/>
              <a:ahLst/>
              <a:cxnLst>
                <a:cxn ang="0">
                  <a:pos x="0" y="3"/>
                </a:cxn>
                <a:cxn ang="0">
                  <a:pos x="3" y="0"/>
                </a:cxn>
                <a:cxn ang="0">
                  <a:pos x="5" y="0"/>
                </a:cxn>
                <a:cxn ang="0">
                  <a:pos x="5" y="0"/>
                </a:cxn>
                <a:cxn ang="0">
                  <a:pos x="10" y="0"/>
                </a:cxn>
                <a:cxn ang="0">
                  <a:pos x="11" y="3"/>
                </a:cxn>
                <a:cxn ang="0">
                  <a:pos x="5" y="10"/>
                </a:cxn>
                <a:cxn ang="0">
                  <a:pos x="0" y="3"/>
                </a:cxn>
                <a:cxn ang="0">
                  <a:pos x="0" y="3"/>
                </a:cxn>
              </a:cxnLst>
              <a:rect l="0" t="0" r="r" b="b"/>
              <a:pathLst>
                <a:path w="11" h="10">
                  <a:moveTo>
                    <a:pt x="0" y="3"/>
                  </a:moveTo>
                  <a:lnTo>
                    <a:pt x="3" y="0"/>
                  </a:lnTo>
                  <a:lnTo>
                    <a:pt x="5" y="0"/>
                  </a:lnTo>
                  <a:lnTo>
                    <a:pt x="5" y="0"/>
                  </a:lnTo>
                  <a:lnTo>
                    <a:pt x="10" y="0"/>
                  </a:lnTo>
                  <a:lnTo>
                    <a:pt x="11" y="3"/>
                  </a:lnTo>
                  <a:lnTo>
                    <a:pt x="5" y="10"/>
                  </a:lnTo>
                  <a:lnTo>
                    <a:pt x="0" y="3"/>
                  </a:lnTo>
                  <a:lnTo>
                    <a:pt x="0"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0" name="Freeform 83">
              <a:extLst>
                <a:ext uri="{FF2B5EF4-FFF2-40B4-BE49-F238E27FC236}">
                  <a16:creationId xmlns:a16="http://schemas.microsoft.com/office/drawing/2014/main" id="{3D44EDF4-0188-4EDF-AD90-7855E8A9C6B2}"/>
                </a:ext>
              </a:extLst>
            </p:cNvPr>
            <p:cNvSpPr>
              <a:spLocks/>
            </p:cNvSpPr>
            <p:nvPr/>
          </p:nvSpPr>
          <p:spPr bwMode="auto">
            <a:xfrm>
              <a:off x="3779838" y="2439988"/>
              <a:ext cx="111125" cy="100013"/>
            </a:xfrm>
            <a:custGeom>
              <a:avLst/>
              <a:gdLst/>
              <a:ahLst/>
              <a:cxnLst>
                <a:cxn ang="0">
                  <a:pos x="10" y="0"/>
                </a:cxn>
                <a:cxn ang="0">
                  <a:pos x="18" y="0"/>
                </a:cxn>
                <a:cxn ang="0">
                  <a:pos x="25" y="33"/>
                </a:cxn>
                <a:cxn ang="0">
                  <a:pos x="29" y="7"/>
                </a:cxn>
                <a:cxn ang="0">
                  <a:pos x="34" y="33"/>
                </a:cxn>
                <a:cxn ang="0">
                  <a:pos x="41" y="0"/>
                </a:cxn>
                <a:cxn ang="0">
                  <a:pos x="49" y="0"/>
                </a:cxn>
                <a:cxn ang="0">
                  <a:pos x="46" y="12"/>
                </a:cxn>
                <a:cxn ang="0">
                  <a:pos x="46" y="44"/>
                </a:cxn>
                <a:cxn ang="0">
                  <a:pos x="0" y="44"/>
                </a:cxn>
                <a:cxn ang="0">
                  <a:pos x="0" y="15"/>
                </a:cxn>
                <a:cxn ang="0">
                  <a:pos x="10" y="0"/>
                </a:cxn>
              </a:cxnLst>
              <a:rect l="0" t="0" r="r" b="b"/>
              <a:pathLst>
                <a:path w="49" h="44">
                  <a:moveTo>
                    <a:pt x="10" y="0"/>
                  </a:moveTo>
                  <a:cubicBezTo>
                    <a:pt x="18" y="0"/>
                    <a:pt x="18" y="0"/>
                    <a:pt x="18" y="0"/>
                  </a:cubicBezTo>
                  <a:cubicBezTo>
                    <a:pt x="25" y="33"/>
                    <a:pt x="25" y="33"/>
                    <a:pt x="25" y="33"/>
                  </a:cubicBezTo>
                  <a:cubicBezTo>
                    <a:pt x="29" y="7"/>
                    <a:pt x="29" y="7"/>
                    <a:pt x="29" y="7"/>
                  </a:cubicBezTo>
                  <a:cubicBezTo>
                    <a:pt x="34" y="33"/>
                    <a:pt x="34" y="33"/>
                    <a:pt x="34" y="33"/>
                  </a:cubicBezTo>
                  <a:cubicBezTo>
                    <a:pt x="41" y="0"/>
                    <a:pt x="41" y="0"/>
                    <a:pt x="41" y="0"/>
                  </a:cubicBezTo>
                  <a:cubicBezTo>
                    <a:pt x="49" y="0"/>
                    <a:pt x="49" y="0"/>
                    <a:pt x="49" y="0"/>
                  </a:cubicBezTo>
                  <a:cubicBezTo>
                    <a:pt x="47" y="3"/>
                    <a:pt x="46" y="7"/>
                    <a:pt x="46" y="12"/>
                  </a:cubicBezTo>
                  <a:cubicBezTo>
                    <a:pt x="46" y="44"/>
                    <a:pt x="46" y="44"/>
                    <a:pt x="46" y="44"/>
                  </a:cubicBezTo>
                  <a:cubicBezTo>
                    <a:pt x="0" y="44"/>
                    <a:pt x="0" y="44"/>
                    <a:pt x="0" y="44"/>
                  </a:cubicBezTo>
                  <a:cubicBezTo>
                    <a:pt x="0" y="15"/>
                    <a:pt x="0" y="15"/>
                    <a:pt x="0" y="15"/>
                  </a:cubicBezTo>
                  <a:cubicBezTo>
                    <a:pt x="0" y="7"/>
                    <a:pt x="4" y="0"/>
                    <a:pt x="10"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pic>
        <p:nvPicPr>
          <p:cNvPr id="91" name="Picture 90">
            <a:hlinkClick r:id="rId2"/>
            <a:extLst>
              <a:ext uri="{FF2B5EF4-FFF2-40B4-BE49-F238E27FC236}">
                <a16:creationId xmlns:a16="http://schemas.microsoft.com/office/drawing/2014/main" id="{20834A54-9902-42A6-A43A-BBE7A8F50C0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1680207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16" presetClass="entr" presetSubtype="21"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barn(inVertical)">
                                      <p:cBhvr>
                                        <p:cTn id="11" dur="500"/>
                                        <p:tgtEl>
                                          <p:spTgt spid="4"/>
                                        </p:tgtEl>
                                      </p:cBhvr>
                                    </p:animEffect>
                                  </p:childTnLst>
                                </p:cTn>
                              </p:par>
                            </p:childTnLst>
                          </p:cTn>
                        </p:par>
                        <p:par>
                          <p:cTn id="12" fill="hold">
                            <p:stCondLst>
                              <p:cond delay="1000"/>
                            </p:stCondLst>
                            <p:childTnLst>
                              <p:par>
                                <p:cTn id="13" presetID="21" presetClass="entr" presetSubtype="1" fill="hold" grpId="0" nodeType="after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wheel(1)">
                                      <p:cBhvr>
                                        <p:cTn id="15" dur="2000"/>
                                        <p:tgtEl>
                                          <p:spTgt spid="2"/>
                                        </p:tgtEl>
                                      </p:cBhvr>
                                    </p:animEffect>
                                  </p:childTnLst>
                                </p:cTn>
                              </p:par>
                            </p:childTnLst>
                          </p:cTn>
                        </p:par>
                        <p:par>
                          <p:cTn id="16" fill="hold">
                            <p:stCondLst>
                              <p:cond delay="3000"/>
                            </p:stCondLst>
                            <p:childTnLst>
                              <p:par>
                                <p:cTn id="17" presetID="53" presetClass="entr" presetSubtype="16" fill="hold" nodeType="afterEffect">
                                  <p:stCondLst>
                                    <p:cond delay="0"/>
                                  </p:stCondLst>
                                  <p:childTnLst>
                                    <p:set>
                                      <p:cBhvr>
                                        <p:cTn id="18" dur="1" fill="hold">
                                          <p:stCondLst>
                                            <p:cond delay="0"/>
                                          </p:stCondLst>
                                        </p:cTn>
                                        <p:tgtEl>
                                          <p:spTgt spid="52"/>
                                        </p:tgtEl>
                                        <p:attrNameLst>
                                          <p:attrName>style.visibility</p:attrName>
                                        </p:attrNameLst>
                                      </p:cBhvr>
                                      <p:to>
                                        <p:strVal val="visible"/>
                                      </p:to>
                                    </p:set>
                                    <p:anim calcmode="lin" valueType="num">
                                      <p:cBhvr>
                                        <p:cTn id="19" dur="500" fill="hold"/>
                                        <p:tgtEl>
                                          <p:spTgt spid="52"/>
                                        </p:tgtEl>
                                        <p:attrNameLst>
                                          <p:attrName>ppt_w</p:attrName>
                                        </p:attrNameLst>
                                      </p:cBhvr>
                                      <p:tavLst>
                                        <p:tav tm="0">
                                          <p:val>
                                            <p:fltVal val="0"/>
                                          </p:val>
                                        </p:tav>
                                        <p:tav tm="100000">
                                          <p:val>
                                            <p:strVal val="#ppt_w"/>
                                          </p:val>
                                        </p:tav>
                                      </p:tavLst>
                                    </p:anim>
                                    <p:anim calcmode="lin" valueType="num">
                                      <p:cBhvr>
                                        <p:cTn id="20" dur="500" fill="hold"/>
                                        <p:tgtEl>
                                          <p:spTgt spid="52"/>
                                        </p:tgtEl>
                                        <p:attrNameLst>
                                          <p:attrName>ppt_h</p:attrName>
                                        </p:attrNameLst>
                                      </p:cBhvr>
                                      <p:tavLst>
                                        <p:tav tm="0">
                                          <p:val>
                                            <p:fltVal val="0"/>
                                          </p:val>
                                        </p:tav>
                                        <p:tav tm="100000">
                                          <p:val>
                                            <p:strVal val="#ppt_h"/>
                                          </p:val>
                                        </p:tav>
                                      </p:tavLst>
                                    </p:anim>
                                    <p:animEffect transition="in" filter="fade">
                                      <p:cBhvr>
                                        <p:cTn id="21" dur="500"/>
                                        <p:tgtEl>
                                          <p:spTgt spid="52"/>
                                        </p:tgtEl>
                                      </p:cBhvr>
                                    </p:animEffect>
                                  </p:childTnLst>
                                </p:cTn>
                              </p:par>
                            </p:childTnLst>
                          </p:cTn>
                        </p:par>
                        <p:par>
                          <p:cTn id="22" fill="hold">
                            <p:stCondLst>
                              <p:cond delay="3500"/>
                            </p:stCondLst>
                            <p:childTnLst>
                              <p:par>
                                <p:cTn id="23" presetID="22" presetClass="entr" presetSubtype="1" fill="hold" grpId="0" nodeType="afterEffect">
                                  <p:stCondLst>
                                    <p:cond delay="0"/>
                                  </p:stCondLst>
                                  <p:childTnLst>
                                    <p:set>
                                      <p:cBhvr>
                                        <p:cTn id="24" dur="1" fill="hold">
                                          <p:stCondLst>
                                            <p:cond delay="0"/>
                                          </p:stCondLst>
                                        </p:cTn>
                                        <p:tgtEl>
                                          <p:spTgt spid="88"/>
                                        </p:tgtEl>
                                        <p:attrNameLst>
                                          <p:attrName>style.visibility</p:attrName>
                                        </p:attrNameLst>
                                      </p:cBhvr>
                                      <p:to>
                                        <p:strVal val="visible"/>
                                      </p:to>
                                    </p:set>
                                    <p:animEffect transition="in" filter="wipe(up)">
                                      <p:cBhvr>
                                        <p:cTn id="25" dur="500"/>
                                        <p:tgtEl>
                                          <p:spTgt spid="88"/>
                                        </p:tgtEl>
                                      </p:cBhvr>
                                    </p:animEffect>
                                  </p:childTnLst>
                                </p:cTn>
                              </p:par>
                            </p:childTnLst>
                          </p:cTn>
                        </p:par>
                        <p:par>
                          <p:cTn id="26" fill="hold">
                            <p:stCondLst>
                              <p:cond delay="4000"/>
                            </p:stCondLst>
                            <p:childTnLst>
                              <p:par>
                                <p:cTn id="27" presetID="22" presetClass="entr" presetSubtype="1" fill="hold" nodeType="afterEffect">
                                  <p:stCondLst>
                                    <p:cond delay="0"/>
                                  </p:stCondLst>
                                  <p:childTnLst>
                                    <p:set>
                                      <p:cBhvr>
                                        <p:cTn id="28" dur="1" fill="hold">
                                          <p:stCondLst>
                                            <p:cond delay="0"/>
                                          </p:stCondLst>
                                        </p:cTn>
                                        <p:tgtEl>
                                          <p:spTgt spid="89"/>
                                        </p:tgtEl>
                                        <p:attrNameLst>
                                          <p:attrName>style.visibility</p:attrName>
                                        </p:attrNameLst>
                                      </p:cBhvr>
                                      <p:to>
                                        <p:strVal val="visible"/>
                                      </p:to>
                                    </p:set>
                                    <p:animEffect transition="in" filter="wipe(up)">
                                      <p:cBhvr>
                                        <p:cTn id="29" dur="500"/>
                                        <p:tgtEl>
                                          <p:spTgt spid="89"/>
                                        </p:tgtEl>
                                      </p:cBhvr>
                                    </p:animEffect>
                                  </p:childTnLst>
                                </p:cTn>
                              </p:par>
                            </p:childTnLst>
                          </p:cTn>
                        </p:par>
                        <p:par>
                          <p:cTn id="30" fill="hold">
                            <p:stCondLst>
                              <p:cond delay="4500"/>
                            </p:stCondLst>
                            <p:childTnLst>
                              <p:par>
                                <p:cTn id="31" presetID="42" presetClass="entr" presetSubtype="0" fill="hold" grpId="0" nodeType="afterEffect">
                                  <p:stCondLst>
                                    <p:cond delay="0"/>
                                  </p:stCondLst>
                                  <p:childTnLst>
                                    <p:set>
                                      <p:cBhvr>
                                        <p:cTn id="32" dur="1" fill="hold">
                                          <p:stCondLst>
                                            <p:cond delay="0"/>
                                          </p:stCondLst>
                                        </p:cTn>
                                        <p:tgtEl>
                                          <p:spTgt spid="3"/>
                                        </p:tgtEl>
                                        <p:attrNameLst>
                                          <p:attrName>style.visibility</p:attrName>
                                        </p:attrNameLst>
                                      </p:cBhvr>
                                      <p:to>
                                        <p:strVal val="visible"/>
                                      </p:to>
                                    </p:set>
                                    <p:animEffect transition="in" filter="fade">
                                      <p:cBhvr>
                                        <p:cTn id="33" dur="1000"/>
                                        <p:tgtEl>
                                          <p:spTgt spid="3"/>
                                        </p:tgtEl>
                                      </p:cBhvr>
                                    </p:animEffect>
                                    <p:anim calcmode="lin" valueType="num">
                                      <p:cBhvr>
                                        <p:cTn id="34" dur="1000" fill="hold"/>
                                        <p:tgtEl>
                                          <p:spTgt spid="3"/>
                                        </p:tgtEl>
                                        <p:attrNameLst>
                                          <p:attrName>ppt_x</p:attrName>
                                        </p:attrNameLst>
                                      </p:cBhvr>
                                      <p:tavLst>
                                        <p:tav tm="0">
                                          <p:val>
                                            <p:strVal val="#ppt_x"/>
                                          </p:val>
                                        </p:tav>
                                        <p:tav tm="100000">
                                          <p:val>
                                            <p:strVal val="#ppt_x"/>
                                          </p:val>
                                        </p:tav>
                                      </p:tavLst>
                                    </p:anim>
                                    <p:anim calcmode="lin" valueType="num">
                                      <p:cBhvr>
                                        <p:cTn id="35" dur="1000" fill="hold"/>
                                        <p:tgtEl>
                                          <p:spTgt spid="3"/>
                                        </p:tgtEl>
                                        <p:attrNameLst>
                                          <p:attrName>ppt_y</p:attrName>
                                        </p:attrNameLst>
                                      </p:cBhvr>
                                      <p:tavLst>
                                        <p:tav tm="0">
                                          <p:val>
                                            <p:strVal val="#ppt_y+.1"/>
                                          </p:val>
                                        </p:tav>
                                        <p:tav tm="100000">
                                          <p:val>
                                            <p:strVal val="#ppt_y"/>
                                          </p:val>
                                        </p:tav>
                                      </p:tavLst>
                                    </p:anim>
                                  </p:childTnLst>
                                </p:cTn>
                              </p:par>
                            </p:childTnLst>
                          </p:cTn>
                        </p:par>
                        <p:par>
                          <p:cTn id="36" fill="hold">
                            <p:stCondLst>
                              <p:cond delay="5500"/>
                            </p:stCondLst>
                            <p:childTnLst>
                              <p:par>
                                <p:cTn id="37" presetID="42" presetClass="entr" presetSubtype="0" fill="hold" nodeType="afterEffect">
                                  <p:stCondLst>
                                    <p:cond delay="0"/>
                                  </p:stCondLst>
                                  <p:childTnLst>
                                    <p:set>
                                      <p:cBhvr>
                                        <p:cTn id="38" dur="1" fill="hold">
                                          <p:stCondLst>
                                            <p:cond delay="0"/>
                                          </p:stCondLst>
                                        </p:cTn>
                                        <p:tgtEl>
                                          <p:spTgt spid="8"/>
                                        </p:tgtEl>
                                        <p:attrNameLst>
                                          <p:attrName>style.visibility</p:attrName>
                                        </p:attrNameLst>
                                      </p:cBhvr>
                                      <p:to>
                                        <p:strVal val="visible"/>
                                      </p:to>
                                    </p:set>
                                    <p:animEffect transition="in" filter="fade">
                                      <p:cBhvr>
                                        <p:cTn id="39" dur="1000"/>
                                        <p:tgtEl>
                                          <p:spTgt spid="8"/>
                                        </p:tgtEl>
                                      </p:cBhvr>
                                    </p:animEffect>
                                    <p:anim calcmode="lin" valueType="num">
                                      <p:cBhvr>
                                        <p:cTn id="40" dur="1000" fill="hold"/>
                                        <p:tgtEl>
                                          <p:spTgt spid="8"/>
                                        </p:tgtEl>
                                        <p:attrNameLst>
                                          <p:attrName>ppt_x</p:attrName>
                                        </p:attrNameLst>
                                      </p:cBhvr>
                                      <p:tavLst>
                                        <p:tav tm="0">
                                          <p:val>
                                            <p:strVal val="#ppt_x"/>
                                          </p:val>
                                        </p:tav>
                                        <p:tav tm="100000">
                                          <p:val>
                                            <p:strVal val="#ppt_x"/>
                                          </p:val>
                                        </p:tav>
                                      </p:tavLst>
                                    </p:anim>
                                    <p:anim calcmode="lin" valueType="num">
                                      <p:cBhvr>
                                        <p:cTn id="41" dur="1000" fill="hold"/>
                                        <p:tgtEl>
                                          <p:spTgt spid="8"/>
                                        </p:tgtEl>
                                        <p:attrNameLst>
                                          <p:attrName>ppt_y</p:attrName>
                                        </p:attrNameLst>
                                      </p:cBhvr>
                                      <p:tavLst>
                                        <p:tav tm="0">
                                          <p:val>
                                            <p:strVal val="#ppt_y+.1"/>
                                          </p:val>
                                        </p:tav>
                                        <p:tav tm="100000">
                                          <p:val>
                                            <p:strVal val="#ppt_y"/>
                                          </p:val>
                                        </p:tav>
                                      </p:tavLst>
                                    </p:anim>
                                  </p:childTnLst>
                                </p:cTn>
                              </p:par>
                            </p:childTnLst>
                          </p:cTn>
                        </p:par>
                        <p:par>
                          <p:cTn id="42" fill="hold">
                            <p:stCondLst>
                              <p:cond delay="6500"/>
                            </p:stCondLst>
                            <p:childTnLst>
                              <p:par>
                                <p:cTn id="43" presetID="21" presetClass="entr" presetSubtype="1" fill="hold" grpId="0" nodeType="afterEffect">
                                  <p:stCondLst>
                                    <p:cond delay="0"/>
                                  </p:stCondLst>
                                  <p:childTnLst>
                                    <p:set>
                                      <p:cBhvr>
                                        <p:cTn id="44" dur="1" fill="hold">
                                          <p:stCondLst>
                                            <p:cond delay="0"/>
                                          </p:stCondLst>
                                        </p:cTn>
                                        <p:tgtEl>
                                          <p:spTgt spid="93"/>
                                        </p:tgtEl>
                                        <p:attrNameLst>
                                          <p:attrName>style.visibility</p:attrName>
                                        </p:attrNameLst>
                                      </p:cBhvr>
                                      <p:to>
                                        <p:strVal val="visible"/>
                                      </p:to>
                                    </p:set>
                                    <p:animEffect transition="in" filter="wheel(1)">
                                      <p:cBhvr>
                                        <p:cTn id="45" dur="2000"/>
                                        <p:tgtEl>
                                          <p:spTgt spid="93"/>
                                        </p:tgtEl>
                                      </p:cBhvr>
                                    </p:animEffect>
                                  </p:childTnLst>
                                </p:cTn>
                              </p:par>
                            </p:childTnLst>
                          </p:cTn>
                        </p:par>
                        <p:par>
                          <p:cTn id="46" fill="hold">
                            <p:stCondLst>
                              <p:cond delay="8500"/>
                            </p:stCondLst>
                            <p:childTnLst>
                              <p:par>
                                <p:cTn id="47" presetID="53" presetClass="entr" presetSubtype="16" fill="hold" nodeType="afterEffect">
                                  <p:stCondLst>
                                    <p:cond delay="0"/>
                                  </p:stCondLst>
                                  <p:childTnLst>
                                    <p:set>
                                      <p:cBhvr>
                                        <p:cTn id="48" dur="1" fill="hold">
                                          <p:stCondLst>
                                            <p:cond delay="0"/>
                                          </p:stCondLst>
                                        </p:cTn>
                                        <p:tgtEl>
                                          <p:spTgt spid="11"/>
                                        </p:tgtEl>
                                        <p:attrNameLst>
                                          <p:attrName>style.visibility</p:attrName>
                                        </p:attrNameLst>
                                      </p:cBhvr>
                                      <p:to>
                                        <p:strVal val="visible"/>
                                      </p:to>
                                    </p:set>
                                    <p:anim calcmode="lin" valueType="num">
                                      <p:cBhvr>
                                        <p:cTn id="49" dur="500" fill="hold"/>
                                        <p:tgtEl>
                                          <p:spTgt spid="11"/>
                                        </p:tgtEl>
                                        <p:attrNameLst>
                                          <p:attrName>ppt_w</p:attrName>
                                        </p:attrNameLst>
                                      </p:cBhvr>
                                      <p:tavLst>
                                        <p:tav tm="0">
                                          <p:val>
                                            <p:fltVal val="0"/>
                                          </p:val>
                                        </p:tav>
                                        <p:tav tm="100000">
                                          <p:val>
                                            <p:strVal val="#ppt_w"/>
                                          </p:val>
                                        </p:tav>
                                      </p:tavLst>
                                    </p:anim>
                                    <p:anim calcmode="lin" valueType="num">
                                      <p:cBhvr>
                                        <p:cTn id="50" dur="500" fill="hold"/>
                                        <p:tgtEl>
                                          <p:spTgt spid="11"/>
                                        </p:tgtEl>
                                        <p:attrNameLst>
                                          <p:attrName>ppt_h</p:attrName>
                                        </p:attrNameLst>
                                      </p:cBhvr>
                                      <p:tavLst>
                                        <p:tav tm="0">
                                          <p:val>
                                            <p:fltVal val="0"/>
                                          </p:val>
                                        </p:tav>
                                        <p:tav tm="100000">
                                          <p:val>
                                            <p:strVal val="#ppt_h"/>
                                          </p:val>
                                        </p:tav>
                                      </p:tavLst>
                                    </p:anim>
                                    <p:animEffect transition="in" filter="fade">
                                      <p:cBhvr>
                                        <p:cTn id="51" dur="500"/>
                                        <p:tgtEl>
                                          <p:spTgt spid="11"/>
                                        </p:tgtEl>
                                      </p:cBhvr>
                                    </p:animEffect>
                                  </p:childTnLst>
                                </p:cTn>
                              </p:par>
                            </p:childTnLst>
                          </p:cTn>
                        </p:par>
                        <p:par>
                          <p:cTn id="52" fill="hold">
                            <p:stCondLst>
                              <p:cond delay="9000"/>
                            </p:stCondLst>
                            <p:childTnLst>
                              <p:par>
                                <p:cTn id="53" presetID="22" presetClass="entr" presetSubtype="1" fill="hold" grpId="0" nodeType="afterEffect">
                                  <p:stCondLst>
                                    <p:cond delay="0"/>
                                  </p:stCondLst>
                                  <p:childTnLst>
                                    <p:set>
                                      <p:cBhvr>
                                        <p:cTn id="54" dur="1" fill="hold">
                                          <p:stCondLst>
                                            <p:cond delay="0"/>
                                          </p:stCondLst>
                                        </p:cTn>
                                        <p:tgtEl>
                                          <p:spTgt spid="97"/>
                                        </p:tgtEl>
                                        <p:attrNameLst>
                                          <p:attrName>style.visibility</p:attrName>
                                        </p:attrNameLst>
                                      </p:cBhvr>
                                      <p:to>
                                        <p:strVal val="visible"/>
                                      </p:to>
                                    </p:set>
                                    <p:animEffect transition="in" filter="wipe(up)">
                                      <p:cBhvr>
                                        <p:cTn id="55" dur="500"/>
                                        <p:tgtEl>
                                          <p:spTgt spid="97"/>
                                        </p:tgtEl>
                                      </p:cBhvr>
                                    </p:animEffect>
                                  </p:childTnLst>
                                </p:cTn>
                              </p:par>
                            </p:childTnLst>
                          </p:cTn>
                        </p:par>
                        <p:par>
                          <p:cTn id="56" fill="hold">
                            <p:stCondLst>
                              <p:cond delay="9500"/>
                            </p:stCondLst>
                            <p:childTnLst>
                              <p:par>
                                <p:cTn id="57" presetID="22" presetClass="entr" presetSubtype="1" fill="hold" nodeType="afterEffect">
                                  <p:stCondLst>
                                    <p:cond delay="0"/>
                                  </p:stCondLst>
                                  <p:childTnLst>
                                    <p:set>
                                      <p:cBhvr>
                                        <p:cTn id="58" dur="1" fill="hold">
                                          <p:stCondLst>
                                            <p:cond delay="0"/>
                                          </p:stCondLst>
                                        </p:cTn>
                                        <p:tgtEl>
                                          <p:spTgt spid="98"/>
                                        </p:tgtEl>
                                        <p:attrNameLst>
                                          <p:attrName>style.visibility</p:attrName>
                                        </p:attrNameLst>
                                      </p:cBhvr>
                                      <p:to>
                                        <p:strVal val="visible"/>
                                      </p:to>
                                    </p:set>
                                    <p:animEffect transition="in" filter="wipe(up)">
                                      <p:cBhvr>
                                        <p:cTn id="59" dur="500"/>
                                        <p:tgtEl>
                                          <p:spTgt spid="98"/>
                                        </p:tgtEl>
                                      </p:cBhvr>
                                    </p:animEffect>
                                  </p:childTnLst>
                                </p:cTn>
                              </p:par>
                            </p:childTnLst>
                          </p:cTn>
                        </p:par>
                        <p:par>
                          <p:cTn id="60" fill="hold">
                            <p:stCondLst>
                              <p:cond delay="10000"/>
                            </p:stCondLst>
                            <p:childTnLst>
                              <p:par>
                                <p:cTn id="61" presetID="42" presetClass="entr" presetSubtype="0" fill="hold" grpId="0" nodeType="afterEffect">
                                  <p:stCondLst>
                                    <p:cond delay="0"/>
                                  </p:stCondLst>
                                  <p:childTnLst>
                                    <p:set>
                                      <p:cBhvr>
                                        <p:cTn id="62" dur="1" fill="hold">
                                          <p:stCondLst>
                                            <p:cond delay="0"/>
                                          </p:stCondLst>
                                        </p:cTn>
                                        <p:tgtEl>
                                          <p:spTgt spid="94"/>
                                        </p:tgtEl>
                                        <p:attrNameLst>
                                          <p:attrName>style.visibility</p:attrName>
                                        </p:attrNameLst>
                                      </p:cBhvr>
                                      <p:to>
                                        <p:strVal val="visible"/>
                                      </p:to>
                                    </p:set>
                                    <p:animEffect transition="in" filter="fade">
                                      <p:cBhvr>
                                        <p:cTn id="63" dur="1000"/>
                                        <p:tgtEl>
                                          <p:spTgt spid="94"/>
                                        </p:tgtEl>
                                      </p:cBhvr>
                                    </p:animEffect>
                                    <p:anim calcmode="lin" valueType="num">
                                      <p:cBhvr>
                                        <p:cTn id="64" dur="1000" fill="hold"/>
                                        <p:tgtEl>
                                          <p:spTgt spid="94"/>
                                        </p:tgtEl>
                                        <p:attrNameLst>
                                          <p:attrName>ppt_x</p:attrName>
                                        </p:attrNameLst>
                                      </p:cBhvr>
                                      <p:tavLst>
                                        <p:tav tm="0">
                                          <p:val>
                                            <p:strVal val="#ppt_x"/>
                                          </p:val>
                                        </p:tav>
                                        <p:tav tm="100000">
                                          <p:val>
                                            <p:strVal val="#ppt_x"/>
                                          </p:val>
                                        </p:tav>
                                      </p:tavLst>
                                    </p:anim>
                                    <p:anim calcmode="lin" valueType="num">
                                      <p:cBhvr>
                                        <p:cTn id="65" dur="1000" fill="hold"/>
                                        <p:tgtEl>
                                          <p:spTgt spid="94"/>
                                        </p:tgtEl>
                                        <p:attrNameLst>
                                          <p:attrName>ppt_y</p:attrName>
                                        </p:attrNameLst>
                                      </p:cBhvr>
                                      <p:tavLst>
                                        <p:tav tm="0">
                                          <p:val>
                                            <p:strVal val="#ppt_y+.1"/>
                                          </p:val>
                                        </p:tav>
                                        <p:tav tm="100000">
                                          <p:val>
                                            <p:strVal val="#ppt_y"/>
                                          </p:val>
                                        </p:tav>
                                      </p:tavLst>
                                    </p:anim>
                                  </p:childTnLst>
                                </p:cTn>
                              </p:par>
                            </p:childTnLst>
                          </p:cTn>
                        </p:par>
                        <p:par>
                          <p:cTn id="66" fill="hold">
                            <p:stCondLst>
                              <p:cond delay="11000"/>
                            </p:stCondLst>
                            <p:childTnLst>
                              <p:par>
                                <p:cTn id="67" presetID="42" presetClass="entr" presetSubtype="0" fill="hold" nodeType="afterEffect">
                                  <p:stCondLst>
                                    <p:cond delay="0"/>
                                  </p:stCondLst>
                                  <p:childTnLst>
                                    <p:set>
                                      <p:cBhvr>
                                        <p:cTn id="68" dur="1" fill="hold">
                                          <p:stCondLst>
                                            <p:cond delay="0"/>
                                          </p:stCondLst>
                                        </p:cTn>
                                        <p:tgtEl>
                                          <p:spTgt spid="95"/>
                                        </p:tgtEl>
                                        <p:attrNameLst>
                                          <p:attrName>style.visibility</p:attrName>
                                        </p:attrNameLst>
                                      </p:cBhvr>
                                      <p:to>
                                        <p:strVal val="visible"/>
                                      </p:to>
                                    </p:set>
                                    <p:animEffect transition="in" filter="fade">
                                      <p:cBhvr>
                                        <p:cTn id="69" dur="1000"/>
                                        <p:tgtEl>
                                          <p:spTgt spid="95"/>
                                        </p:tgtEl>
                                      </p:cBhvr>
                                    </p:animEffect>
                                    <p:anim calcmode="lin" valueType="num">
                                      <p:cBhvr>
                                        <p:cTn id="70" dur="1000" fill="hold"/>
                                        <p:tgtEl>
                                          <p:spTgt spid="95"/>
                                        </p:tgtEl>
                                        <p:attrNameLst>
                                          <p:attrName>ppt_x</p:attrName>
                                        </p:attrNameLst>
                                      </p:cBhvr>
                                      <p:tavLst>
                                        <p:tav tm="0">
                                          <p:val>
                                            <p:strVal val="#ppt_x"/>
                                          </p:val>
                                        </p:tav>
                                        <p:tav tm="100000">
                                          <p:val>
                                            <p:strVal val="#ppt_x"/>
                                          </p:val>
                                        </p:tav>
                                      </p:tavLst>
                                    </p:anim>
                                    <p:anim calcmode="lin" valueType="num">
                                      <p:cBhvr>
                                        <p:cTn id="71" dur="1000" fill="hold"/>
                                        <p:tgtEl>
                                          <p:spTgt spid="95"/>
                                        </p:tgtEl>
                                        <p:attrNameLst>
                                          <p:attrName>ppt_y</p:attrName>
                                        </p:attrNameLst>
                                      </p:cBhvr>
                                      <p:tavLst>
                                        <p:tav tm="0">
                                          <p:val>
                                            <p:strVal val="#ppt_y+.1"/>
                                          </p:val>
                                        </p:tav>
                                        <p:tav tm="100000">
                                          <p:val>
                                            <p:strVal val="#ppt_y"/>
                                          </p:val>
                                        </p:tav>
                                      </p:tavLst>
                                    </p:anim>
                                  </p:childTnLst>
                                </p:cTn>
                              </p:par>
                            </p:childTnLst>
                          </p:cTn>
                        </p:par>
                        <p:par>
                          <p:cTn id="72" fill="hold">
                            <p:stCondLst>
                              <p:cond delay="12000"/>
                            </p:stCondLst>
                            <p:childTnLst>
                              <p:par>
                                <p:cTn id="73" presetID="21" presetClass="entr" presetSubtype="1" fill="hold" grpId="0" nodeType="afterEffect">
                                  <p:stCondLst>
                                    <p:cond delay="0"/>
                                  </p:stCondLst>
                                  <p:childTnLst>
                                    <p:set>
                                      <p:cBhvr>
                                        <p:cTn id="74" dur="1" fill="hold">
                                          <p:stCondLst>
                                            <p:cond delay="0"/>
                                          </p:stCondLst>
                                        </p:cTn>
                                        <p:tgtEl>
                                          <p:spTgt spid="137"/>
                                        </p:tgtEl>
                                        <p:attrNameLst>
                                          <p:attrName>style.visibility</p:attrName>
                                        </p:attrNameLst>
                                      </p:cBhvr>
                                      <p:to>
                                        <p:strVal val="visible"/>
                                      </p:to>
                                    </p:set>
                                    <p:animEffect transition="in" filter="wheel(1)">
                                      <p:cBhvr>
                                        <p:cTn id="75" dur="2000"/>
                                        <p:tgtEl>
                                          <p:spTgt spid="137"/>
                                        </p:tgtEl>
                                      </p:cBhvr>
                                    </p:animEffect>
                                  </p:childTnLst>
                                </p:cTn>
                              </p:par>
                            </p:childTnLst>
                          </p:cTn>
                        </p:par>
                        <p:par>
                          <p:cTn id="76" fill="hold">
                            <p:stCondLst>
                              <p:cond delay="14000"/>
                            </p:stCondLst>
                            <p:childTnLst>
                              <p:par>
                                <p:cTn id="77" presetID="53" presetClass="entr" presetSubtype="16" fill="hold" nodeType="afterEffect">
                                  <p:stCondLst>
                                    <p:cond delay="0"/>
                                  </p:stCondLst>
                                  <p:childTnLst>
                                    <p:set>
                                      <p:cBhvr>
                                        <p:cTn id="78" dur="1" fill="hold">
                                          <p:stCondLst>
                                            <p:cond delay="0"/>
                                          </p:stCondLst>
                                        </p:cTn>
                                        <p:tgtEl>
                                          <p:spTgt spid="20"/>
                                        </p:tgtEl>
                                        <p:attrNameLst>
                                          <p:attrName>style.visibility</p:attrName>
                                        </p:attrNameLst>
                                      </p:cBhvr>
                                      <p:to>
                                        <p:strVal val="visible"/>
                                      </p:to>
                                    </p:set>
                                    <p:anim calcmode="lin" valueType="num">
                                      <p:cBhvr>
                                        <p:cTn id="79" dur="500" fill="hold"/>
                                        <p:tgtEl>
                                          <p:spTgt spid="20"/>
                                        </p:tgtEl>
                                        <p:attrNameLst>
                                          <p:attrName>ppt_w</p:attrName>
                                        </p:attrNameLst>
                                      </p:cBhvr>
                                      <p:tavLst>
                                        <p:tav tm="0">
                                          <p:val>
                                            <p:fltVal val="0"/>
                                          </p:val>
                                        </p:tav>
                                        <p:tav tm="100000">
                                          <p:val>
                                            <p:strVal val="#ppt_w"/>
                                          </p:val>
                                        </p:tav>
                                      </p:tavLst>
                                    </p:anim>
                                    <p:anim calcmode="lin" valueType="num">
                                      <p:cBhvr>
                                        <p:cTn id="80" dur="500" fill="hold"/>
                                        <p:tgtEl>
                                          <p:spTgt spid="20"/>
                                        </p:tgtEl>
                                        <p:attrNameLst>
                                          <p:attrName>ppt_h</p:attrName>
                                        </p:attrNameLst>
                                      </p:cBhvr>
                                      <p:tavLst>
                                        <p:tav tm="0">
                                          <p:val>
                                            <p:fltVal val="0"/>
                                          </p:val>
                                        </p:tav>
                                        <p:tav tm="100000">
                                          <p:val>
                                            <p:strVal val="#ppt_h"/>
                                          </p:val>
                                        </p:tav>
                                      </p:tavLst>
                                    </p:anim>
                                    <p:animEffect transition="in" filter="fade">
                                      <p:cBhvr>
                                        <p:cTn id="81" dur="500"/>
                                        <p:tgtEl>
                                          <p:spTgt spid="20"/>
                                        </p:tgtEl>
                                      </p:cBhvr>
                                    </p:animEffect>
                                  </p:childTnLst>
                                </p:cTn>
                              </p:par>
                            </p:childTnLst>
                          </p:cTn>
                        </p:par>
                        <p:par>
                          <p:cTn id="82" fill="hold">
                            <p:stCondLst>
                              <p:cond delay="14500"/>
                            </p:stCondLst>
                            <p:childTnLst>
                              <p:par>
                                <p:cTn id="83" presetID="22" presetClass="entr" presetSubtype="1" fill="hold" grpId="0" nodeType="afterEffect">
                                  <p:stCondLst>
                                    <p:cond delay="0"/>
                                  </p:stCondLst>
                                  <p:childTnLst>
                                    <p:set>
                                      <p:cBhvr>
                                        <p:cTn id="84" dur="1" fill="hold">
                                          <p:stCondLst>
                                            <p:cond delay="0"/>
                                          </p:stCondLst>
                                        </p:cTn>
                                        <p:tgtEl>
                                          <p:spTgt spid="141"/>
                                        </p:tgtEl>
                                        <p:attrNameLst>
                                          <p:attrName>style.visibility</p:attrName>
                                        </p:attrNameLst>
                                      </p:cBhvr>
                                      <p:to>
                                        <p:strVal val="visible"/>
                                      </p:to>
                                    </p:set>
                                    <p:animEffect transition="in" filter="wipe(up)">
                                      <p:cBhvr>
                                        <p:cTn id="85" dur="500"/>
                                        <p:tgtEl>
                                          <p:spTgt spid="141"/>
                                        </p:tgtEl>
                                      </p:cBhvr>
                                    </p:animEffect>
                                  </p:childTnLst>
                                </p:cTn>
                              </p:par>
                            </p:childTnLst>
                          </p:cTn>
                        </p:par>
                        <p:par>
                          <p:cTn id="86" fill="hold">
                            <p:stCondLst>
                              <p:cond delay="15000"/>
                            </p:stCondLst>
                            <p:childTnLst>
                              <p:par>
                                <p:cTn id="87" presetID="22" presetClass="entr" presetSubtype="1" fill="hold" nodeType="afterEffect">
                                  <p:stCondLst>
                                    <p:cond delay="0"/>
                                  </p:stCondLst>
                                  <p:childTnLst>
                                    <p:set>
                                      <p:cBhvr>
                                        <p:cTn id="88" dur="1" fill="hold">
                                          <p:stCondLst>
                                            <p:cond delay="0"/>
                                          </p:stCondLst>
                                        </p:cTn>
                                        <p:tgtEl>
                                          <p:spTgt spid="142"/>
                                        </p:tgtEl>
                                        <p:attrNameLst>
                                          <p:attrName>style.visibility</p:attrName>
                                        </p:attrNameLst>
                                      </p:cBhvr>
                                      <p:to>
                                        <p:strVal val="visible"/>
                                      </p:to>
                                    </p:set>
                                    <p:animEffect transition="in" filter="wipe(up)">
                                      <p:cBhvr>
                                        <p:cTn id="89" dur="500"/>
                                        <p:tgtEl>
                                          <p:spTgt spid="142"/>
                                        </p:tgtEl>
                                      </p:cBhvr>
                                    </p:animEffect>
                                  </p:childTnLst>
                                </p:cTn>
                              </p:par>
                            </p:childTnLst>
                          </p:cTn>
                        </p:par>
                        <p:par>
                          <p:cTn id="90" fill="hold">
                            <p:stCondLst>
                              <p:cond delay="15500"/>
                            </p:stCondLst>
                            <p:childTnLst>
                              <p:par>
                                <p:cTn id="91" presetID="42" presetClass="entr" presetSubtype="0" fill="hold" grpId="0" nodeType="afterEffect">
                                  <p:stCondLst>
                                    <p:cond delay="0"/>
                                  </p:stCondLst>
                                  <p:childTnLst>
                                    <p:set>
                                      <p:cBhvr>
                                        <p:cTn id="92" dur="1" fill="hold">
                                          <p:stCondLst>
                                            <p:cond delay="0"/>
                                          </p:stCondLst>
                                        </p:cTn>
                                        <p:tgtEl>
                                          <p:spTgt spid="138"/>
                                        </p:tgtEl>
                                        <p:attrNameLst>
                                          <p:attrName>style.visibility</p:attrName>
                                        </p:attrNameLst>
                                      </p:cBhvr>
                                      <p:to>
                                        <p:strVal val="visible"/>
                                      </p:to>
                                    </p:set>
                                    <p:animEffect transition="in" filter="fade">
                                      <p:cBhvr>
                                        <p:cTn id="93" dur="1000"/>
                                        <p:tgtEl>
                                          <p:spTgt spid="138"/>
                                        </p:tgtEl>
                                      </p:cBhvr>
                                    </p:animEffect>
                                    <p:anim calcmode="lin" valueType="num">
                                      <p:cBhvr>
                                        <p:cTn id="94" dur="1000" fill="hold"/>
                                        <p:tgtEl>
                                          <p:spTgt spid="138"/>
                                        </p:tgtEl>
                                        <p:attrNameLst>
                                          <p:attrName>ppt_x</p:attrName>
                                        </p:attrNameLst>
                                      </p:cBhvr>
                                      <p:tavLst>
                                        <p:tav tm="0">
                                          <p:val>
                                            <p:strVal val="#ppt_x"/>
                                          </p:val>
                                        </p:tav>
                                        <p:tav tm="100000">
                                          <p:val>
                                            <p:strVal val="#ppt_x"/>
                                          </p:val>
                                        </p:tav>
                                      </p:tavLst>
                                    </p:anim>
                                    <p:anim calcmode="lin" valueType="num">
                                      <p:cBhvr>
                                        <p:cTn id="95" dur="1000" fill="hold"/>
                                        <p:tgtEl>
                                          <p:spTgt spid="138"/>
                                        </p:tgtEl>
                                        <p:attrNameLst>
                                          <p:attrName>ppt_y</p:attrName>
                                        </p:attrNameLst>
                                      </p:cBhvr>
                                      <p:tavLst>
                                        <p:tav tm="0">
                                          <p:val>
                                            <p:strVal val="#ppt_y+.1"/>
                                          </p:val>
                                        </p:tav>
                                        <p:tav tm="100000">
                                          <p:val>
                                            <p:strVal val="#ppt_y"/>
                                          </p:val>
                                        </p:tav>
                                      </p:tavLst>
                                    </p:anim>
                                  </p:childTnLst>
                                </p:cTn>
                              </p:par>
                            </p:childTnLst>
                          </p:cTn>
                        </p:par>
                        <p:par>
                          <p:cTn id="96" fill="hold">
                            <p:stCondLst>
                              <p:cond delay="16500"/>
                            </p:stCondLst>
                            <p:childTnLst>
                              <p:par>
                                <p:cTn id="97" presetID="42" presetClass="entr" presetSubtype="0" fill="hold" nodeType="afterEffect">
                                  <p:stCondLst>
                                    <p:cond delay="0"/>
                                  </p:stCondLst>
                                  <p:childTnLst>
                                    <p:set>
                                      <p:cBhvr>
                                        <p:cTn id="98" dur="1" fill="hold">
                                          <p:stCondLst>
                                            <p:cond delay="0"/>
                                          </p:stCondLst>
                                        </p:cTn>
                                        <p:tgtEl>
                                          <p:spTgt spid="139"/>
                                        </p:tgtEl>
                                        <p:attrNameLst>
                                          <p:attrName>style.visibility</p:attrName>
                                        </p:attrNameLst>
                                      </p:cBhvr>
                                      <p:to>
                                        <p:strVal val="visible"/>
                                      </p:to>
                                    </p:set>
                                    <p:animEffect transition="in" filter="fade">
                                      <p:cBhvr>
                                        <p:cTn id="99" dur="1000"/>
                                        <p:tgtEl>
                                          <p:spTgt spid="139"/>
                                        </p:tgtEl>
                                      </p:cBhvr>
                                    </p:animEffect>
                                    <p:anim calcmode="lin" valueType="num">
                                      <p:cBhvr>
                                        <p:cTn id="100" dur="1000" fill="hold"/>
                                        <p:tgtEl>
                                          <p:spTgt spid="139"/>
                                        </p:tgtEl>
                                        <p:attrNameLst>
                                          <p:attrName>ppt_x</p:attrName>
                                        </p:attrNameLst>
                                      </p:cBhvr>
                                      <p:tavLst>
                                        <p:tav tm="0">
                                          <p:val>
                                            <p:strVal val="#ppt_x"/>
                                          </p:val>
                                        </p:tav>
                                        <p:tav tm="100000">
                                          <p:val>
                                            <p:strVal val="#ppt_x"/>
                                          </p:val>
                                        </p:tav>
                                      </p:tavLst>
                                    </p:anim>
                                    <p:anim calcmode="lin" valueType="num">
                                      <p:cBhvr>
                                        <p:cTn id="101" dur="1000" fill="hold"/>
                                        <p:tgtEl>
                                          <p:spTgt spid="13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7" grpId="0"/>
      <p:bldP spid="2" grpId="0" animBg="1"/>
      <p:bldP spid="3" grpId="0" animBg="1"/>
      <p:bldP spid="88" grpId="0"/>
      <p:bldP spid="93" grpId="0" animBg="1"/>
      <p:bldP spid="94" grpId="0" animBg="1"/>
      <p:bldP spid="97" grpId="0"/>
      <p:bldP spid="137" grpId="0" animBg="1"/>
      <p:bldP spid="138" grpId="0" animBg="1"/>
      <p:bldP spid="141"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45</a:t>
            </a:r>
          </a:p>
        </p:txBody>
      </p:sp>
      <p:sp>
        <p:nvSpPr>
          <p:cNvPr id="13" name="Subtitle 2">
            <a:extLst>
              <a:ext uri="{FF2B5EF4-FFF2-40B4-BE49-F238E27FC236}">
                <a16:creationId xmlns:a16="http://schemas.microsoft.com/office/drawing/2014/main" id="{6F677164-4146-4FAE-8FC4-D32D985C6BE0}"/>
              </a:ext>
            </a:extLst>
          </p:cNvPr>
          <p:cNvSpPr>
            <a:spLocks noGrp="1"/>
          </p:cNvSpPr>
          <p:nvPr>
            <p:ph type="subTitle" idx="1"/>
          </p:nvPr>
        </p:nvSpPr>
        <p:spPr>
          <a:xfrm>
            <a:off x="1524000" y="3602038"/>
            <a:ext cx="9144000" cy="1655762"/>
          </a:xfrm>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4" name="Picture 13">
            <a:hlinkClick r:id="rId2"/>
            <a:extLst>
              <a:ext uri="{FF2B5EF4-FFF2-40B4-BE49-F238E27FC236}">
                <a16:creationId xmlns:a16="http://schemas.microsoft.com/office/drawing/2014/main" id="{178565D8-52A9-421D-8ABD-88D60709118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grpSp>
        <p:nvGrpSpPr>
          <p:cNvPr id="15" name="Group 14">
            <a:extLst>
              <a:ext uri="{FF2B5EF4-FFF2-40B4-BE49-F238E27FC236}">
                <a16:creationId xmlns:a16="http://schemas.microsoft.com/office/drawing/2014/main" id="{5173CE3C-D1E9-489D-BDD6-A13B8ABFBC59}"/>
              </a:ext>
            </a:extLst>
          </p:cNvPr>
          <p:cNvGrpSpPr>
            <a:grpSpLocks noChangeAspect="1"/>
          </p:cNvGrpSpPr>
          <p:nvPr/>
        </p:nvGrpSpPr>
        <p:grpSpPr>
          <a:xfrm>
            <a:off x="4467159" y="1996123"/>
            <a:ext cx="3257682" cy="640080"/>
            <a:chOff x="2696381" y="6137360"/>
            <a:chExt cx="2377440" cy="467127"/>
          </a:xfrm>
        </p:grpSpPr>
        <p:sp>
          <p:nvSpPr>
            <p:cNvPr id="16" name="Rectangle 15">
              <a:extLst>
                <a:ext uri="{FF2B5EF4-FFF2-40B4-BE49-F238E27FC236}">
                  <a16:creationId xmlns:a16="http://schemas.microsoft.com/office/drawing/2014/main" id="{0B1C352D-B650-4438-A3D2-028C8533088F}"/>
                </a:ext>
              </a:extLst>
            </p:cNvPr>
            <p:cNvSpPr/>
            <p:nvPr userDrawn="1"/>
          </p:nvSpPr>
          <p:spPr>
            <a:xfrm>
              <a:off x="2696381" y="6137360"/>
              <a:ext cx="2377440" cy="457200"/>
            </a:xfrm>
            <a:prstGeom prst="rect">
              <a:avLst/>
            </a:prstGeom>
            <a:solidFill>
              <a:srgbClr val="0A0A12"/>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id="{7BD47E27-00E8-4E25-94BD-E0FFA5758B9F}"/>
                </a:ext>
              </a:extLst>
            </p:cNvPr>
            <p:cNvGrpSpPr/>
            <p:nvPr/>
          </p:nvGrpSpPr>
          <p:grpSpPr>
            <a:xfrm>
              <a:off x="2771745" y="6155754"/>
              <a:ext cx="1490427" cy="414359"/>
              <a:chOff x="2771745" y="6155754"/>
              <a:chExt cx="1490427" cy="414359"/>
            </a:xfrm>
          </p:grpSpPr>
          <p:sp>
            <p:nvSpPr>
              <p:cNvPr id="19" name="Rounded Rectangle 762">
                <a:extLst>
                  <a:ext uri="{FF2B5EF4-FFF2-40B4-BE49-F238E27FC236}">
                    <a16:creationId xmlns:a16="http://schemas.microsoft.com/office/drawing/2014/main" id="{7A9D30F6-4DCC-44C3-9FF9-915BFFCB37F3}"/>
                  </a:ext>
                </a:extLst>
              </p:cNvPr>
              <p:cNvSpPr/>
              <p:nvPr/>
            </p:nvSpPr>
            <p:spPr>
              <a:xfrm>
                <a:off x="2771745" y="6158692"/>
                <a:ext cx="228601" cy="411421"/>
              </a:xfrm>
              <a:prstGeom prst="roundRect">
                <a:avLst/>
              </a:prstGeom>
              <a:solidFill>
                <a:srgbClr val="F8912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763">
                <a:extLst>
                  <a:ext uri="{FF2B5EF4-FFF2-40B4-BE49-F238E27FC236}">
                    <a16:creationId xmlns:a16="http://schemas.microsoft.com/office/drawing/2014/main" id="{105332D3-CAC1-4210-8E81-A64C4B427784}"/>
                  </a:ext>
                </a:extLst>
              </p:cNvPr>
              <p:cNvSpPr/>
              <p:nvPr/>
            </p:nvSpPr>
            <p:spPr>
              <a:xfrm>
                <a:off x="3024326" y="6158633"/>
                <a:ext cx="228601" cy="411421"/>
              </a:xfrm>
              <a:prstGeom prst="roundRect">
                <a:avLst/>
              </a:prstGeom>
              <a:solidFill>
                <a:srgbClr val="CE8E4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1" name="Rounded Rectangle 764">
                <a:extLst>
                  <a:ext uri="{FF2B5EF4-FFF2-40B4-BE49-F238E27FC236}">
                    <a16:creationId xmlns:a16="http://schemas.microsoft.com/office/drawing/2014/main" id="{08B19A6C-BC21-4818-9120-D2B2D7B5BDEB}"/>
                  </a:ext>
                </a:extLst>
              </p:cNvPr>
              <p:cNvSpPr/>
              <p:nvPr/>
            </p:nvSpPr>
            <p:spPr>
              <a:xfrm>
                <a:off x="3274945" y="6158692"/>
                <a:ext cx="228600" cy="411421"/>
              </a:xfrm>
              <a:prstGeom prst="roundRect">
                <a:avLst/>
              </a:prstGeom>
              <a:solidFill>
                <a:srgbClr val="E76C0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2" name="Rounded Rectangle 765">
                <a:extLst>
                  <a:ext uri="{FF2B5EF4-FFF2-40B4-BE49-F238E27FC236}">
                    <a16:creationId xmlns:a16="http://schemas.microsoft.com/office/drawing/2014/main" id="{24C94C06-5BF4-469F-8425-20D16C668CBD}"/>
                  </a:ext>
                </a:extLst>
              </p:cNvPr>
              <p:cNvSpPr/>
              <p:nvPr/>
            </p:nvSpPr>
            <p:spPr>
              <a:xfrm>
                <a:off x="3527551" y="6158633"/>
                <a:ext cx="228600" cy="411421"/>
              </a:xfrm>
              <a:prstGeom prst="roundRect">
                <a:avLst/>
              </a:prstGeom>
              <a:solidFill>
                <a:srgbClr val="E0462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3" name="Rounded Rectangle 766">
                <a:extLst>
                  <a:ext uri="{FF2B5EF4-FFF2-40B4-BE49-F238E27FC236}">
                    <a16:creationId xmlns:a16="http://schemas.microsoft.com/office/drawing/2014/main" id="{35AADF33-4404-472E-ADC2-1F701C9952B5}"/>
                  </a:ext>
                </a:extLst>
              </p:cNvPr>
              <p:cNvSpPr/>
              <p:nvPr/>
            </p:nvSpPr>
            <p:spPr>
              <a:xfrm>
                <a:off x="3780966" y="6155813"/>
                <a:ext cx="228600" cy="411421"/>
              </a:xfrm>
              <a:prstGeom prst="roundRect">
                <a:avLst/>
              </a:prstGeom>
              <a:solidFill>
                <a:srgbClr val="D33914"/>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4" name="Rounded Rectangle 767">
                <a:extLst>
                  <a:ext uri="{FF2B5EF4-FFF2-40B4-BE49-F238E27FC236}">
                    <a16:creationId xmlns:a16="http://schemas.microsoft.com/office/drawing/2014/main" id="{06981E74-F68A-46ED-B7F6-A0020104785A}"/>
                  </a:ext>
                </a:extLst>
              </p:cNvPr>
              <p:cNvSpPr/>
              <p:nvPr/>
            </p:nvSpPr>
            <p:spPr>
              <a:xfrm>
                <a:off x="4033572" y="6155754"/>
                <a:ext cx="228600" cy="411421"/>
              </a:xfrm>
              <a:prstGeom prst="roundRect">
                <a:avLst/>
              </a:prstGeom>
              <a:solidFill>
                <a:srgbClr val="986A6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18" name="TextBox 17">
              <a:extLst>
                <a:ext uri="{FF2B5EF4-FFF2-40B4-BE49-F238E27FC236}">
                  <a16:creationId xmlns:a16="http://schemas.microsoft.com/office/drawing/2014/main" id="{9F3E033C-D28F-4898-89A2-013D923F5E56}"/>
                </a:ext>
              </a:extLst>
            </p:cNvPr>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45</a:t>
              </a:r>
            </a:p>
          </p:txBody>
        </p:sp>
      </p:grpSp>
    </p:spTree>
    <p:extLst>
      <p:ext uri="{BB962C8B-B14F-4D97-AF65-F5344CB8AC3E}">
        <p14:creationId xmlns:p14="http://schemas.microsoft.com/office/powerpoint/2010/main" val="2962154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2015-2019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1715</TotalTime>
  <Words>1365</Words>
  <Application>Microsoft Office PowerPoint</Application>
  <PresentationFormat>Widescreen</PresentationFormat>
  <Paragraphs>63</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Lato</vt:lpstr>
      <vt:lpstr>Office Theme</vt:lpstr>
      <vt:lpstr>PowerPoint Presentation</vt:lpstr>
      <vt:lpstr>COLOR SET 45</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410</cp:revision>
  <dcterms:created xsi:type="dcterms:W3CDTF">2016-09-28T22:08:47Z</dcterms:created>
  <dcterms:modified xsi:type="dcterms:W3CDTF">2019-06-23T19:05:56Z</dcterms:modified>
</cp:coreProperties>
</file>