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8" y="8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171759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734265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p:cNvGrpSpPr/>
          <p:nvPr/>
        </p:nvGrpSpPr>
        <p:grpSpPr>
          <a:xfrm>
            <a:off x="4586817" y="2266192"/>
            <a:ext cx="2355851" cy="1833033"/>
            <a:chOff x="3440113" y="1592263"/>
            <a:chExt cx="1766888" cy="1374775"/>
          </a:xfrm>
          <a:solidFill>
            <a:srgbClr val="5C9AD3"/>
          </a:solidFill>
        </p:grpSpPr>
        <p:sp>
          <p:nvSpPr>
            <p:cNvPr id="1029" name="Freeform 5"/>
            <p:cNvSpPr>
              <a:spLocks/>
            </p:cNvSpPr>
            <p:nvPr/>
          </p:nvSpPr>
          <p:spPr bwMode="auto">
            <a:xfrm>
              <a:off x="3440113" y="1592263"/>
              <a:ext cx="1766888" cy="1058862"/>
            </a:xfrm>
            <a:custGeom>
              <a:avLst/>
              <a:gdLst/>
              <a:ahLst/>
              <a:cxnLst>
                <a:cxn ang="0">
                  <a:pos x="0" y="429"/>
                </a:cxn>
                <a:cxn ang="0">
                  <a:pos x="0" y="429"/>
                </a:cxn>
                <a:cxn ang="0">
                  <a:pos x="713" y="0"/>
                </a:cxn>
                <a:cxn ang="0">
                  <a:pos x="1113" y="240"/>
                </a:cxn>
                <a:cxn ang="0">
                  <a:pos x="393" y="667"/>
                </a:cxn>
                <a:cxn ang="0">
                  <a:pos x="0" y="429"/>
                </a:cxn>
              </a:cxnLst>
              <a:rect l="0" t="0" r="r" b="b"/>
              <a:pathLst>
                <a:path w="1113" h="667">
                  <a:moveTo>
                    <a:pt x="0" y="429"/>
                  </a:moveTo>
                  <a:lnTo>
                    <a:pt x="0" y="429"/>
                  </a:lnTo>
                  <a:lnTo>
                    <a:pt x="713" y="0"/>
                  </a:lnTo>
                  <a:lnTo>
                    <a:pt x="1113" y="240"/>
                  </a:lnTo>
                  <a:lnTo>
                    <a:pt x="393" y="667"/>
                  </a:lnTo>
                  <a:lnTo>
                    <a:pt x="0" y="429"/>
                  </a:lnTo>
                  <a:close/>
                </a:path>
              </a:pathLst>
            </a:custGeom>
            <a:solidFill>
              <a:srgbClr val="7AB8F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30" name="Freeform 6"/>
            <p:cNvSpPr>
              <a:spLocks/>
            </p:cNvSpPr>
            <p:nvPr/>
          </p:nvSpPr>
          <p:spPr bwMode="auto">
            <a:xfrm>
              <a:off x="4064000" y="1973263"/>
              <a:ext cx="1143000" cy="993775"/>
            </a:xfrm>
            <a:custGeom>
              <a:avLst/>
              <a:gdLst/>
              <a:ahLst/>
              <a:cxnLst>
                <a:cxn ang="0">
                  <a:pos x="720" y="0"/>
                </a:cxn>
                <a:cxn ang="0">
                  <a:pos x="720" y="0"/>
                </a:cxn>
                <a:cxn ang="0">
                  <a:pos x="720" y="204"/>
                </a:cxn>
                <a:cxn ang="0">
                  <a:pos x="422" y="379"/>
                </a:cxn>
                <a:cxn ang="0">
                  <a:pos x="422" y="379"/>
                </a:cxn>
                <a:cxn ang="0">
                  <a:pos x="0" y="626"/>
                </a:cxn>
                <a:cxn ang="0">
                  <a:pos x="0" y="427"/>
                </a:cxn>
                <a:cxn ang="0">
                  <a:pos x="720" y="0"/>
                </a:cxn>
              </a:cxnLst>
              <a:rect l="0" t="0" r="r" b="b"/>
              <a:pathLst>
                <a:path w="720" h="626">
                  <a:moveTo>
                    <a:pt x="720" y="0"/>
                  </a:moveTo>
                  <a:lnTo>
                    <a:pt x="720" y="0"/>
                  </a:lnTo>
                  <a:lnTo>
                    <a:pt x="720" y="204"/>
                  </a:lnTo>
                  <a:lnTo>
                    <a:pt x="422" y="379"/>
                  </a:lnTo>
                  <a:lnTo>
                    <a:pt x="422" y="379"/>
                  </a:lnTo>
                  <a:lnTo>
                    <a:pt x="0" y="626"/>
                  </a:lnTo>
                  <a:lnTo>
                    <a:pt x="0" y="427"/>
                  </a:lnTo>
                  <a:lnTo>
                    <a:pt x="720"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1" name="Freeform 7"/>
            <p:cNvSpPr>
              <a:spLocks/>
            </p:cNvSpPr>
            <p:nvPr/>
          </p:nvSpPr>
          <p:spPr bwMode="auto">
            <a:xfrm>
              <a:off x="3440113" y="2273300"/>
              <a:ext cx="623888" cy="693737"/>
            </a:xfrm>
            <a:custGeom>
              <a:avLst/>
              <a:gdLst/>
              <a:ahLst/>
              <a:cxnLst>
                <a:cxn ang="0">
                  <a:pos x="0" y="197"/>
                </a:cxn>
                <a:cxn ang="0">
                  <a:pos x="0" y="0"/>
                </a:cxn>
                <a:cxn ang="0">
                  <a:pos x="393" y="238"/>
                </a:cxn>
                <a:cxn ang="0">
                  <a:pos x="393" y="437"/>
                </a:cxn>
                <a:cxn ang="0">
                  <a:pos x="0" y="197"/>
                </a:cxn>
              </a:cxnLst>
              <a:rect l="0" t="0" r="r" b="b"/>
              <a:pathLst>
                <a:path w="393" h="437">
                  <a:moveTo>
                    <a:pt x="0" y="197"/>
                  </a:moveTo>
                  <a:lnTo>
                    <a:pt x="0" y="0"/>
                  </a:lnTo>
                  <a:lnTo>
                    <a:pt x="393" y="238"/>
                  </a:lnTo>
                  <a:lnTo>
                    <a:pt x="393" y="437"/>
                  </a:lnTo>
                  <a:lnTo>
                    <a:pt x="0" y="19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3" name="Group 32"/>
          <p:cNvGrpSpPr/>
          <p:nvPr/>
        </p:nvGrpSpPr>
        <p:grpSpPr>
          <a:xfrm>
            <a:off x="6311901" y="2884258"/>
            <a:ext cx="2341033" cy="1807633"/>
            <a:chOff x="4733925" y="2055813"/>
            <a:chExt cx="1755775" cy="1355725"/>
          </a:xfrm>
          <a:solidFill>
            <a:srgbClr val="44546B"/>
          </a:solidFill>
        </p:grpSpPr>
        <p:sp>
          <p:nvSpPr>
            <p:cNvPr id="1032" name="Freeform 8"/>
            <p:cNvSpPr>
              <a:spLocks/>
            </p:cNvSpPr>
            <p:nvPr/>
          </p:nvSpPr>
          <p:spPr bwMode="auto">
            <a:xfrm>
              <a:off x="4733925" y="2055813"/>
              <a:ext cx="1755775" cy="1057275"/>
            </a:xfrm>
            <a:custGeom>
              <a:avLst/>
              <a:gdLst/>
              <a:ahLst/>
              <a:cxnLst>
                <a:cxn ang="0">
                  <a:pos x="381" y="0"/>
                </a:cxn>
                <a:cxn ang="0">
                  <a:pos x="1106" y="434"/>
                </a:cxn>
                <a:cxn ang="0">
                  <a:pos x="720" y="666"/>
                </a:cxn>
                <a:cxn ang="0">
                  <a:pos x="0" y="237"/>
                </a:cxn>
                <a:cxn ang="0">
                  <a:pos x="381" y="0"/>
                </a:cxn>
              </a:cxnLst>
              <a:rect l="0" t="0" r="r" b="b"/>
              <a:pathLst>
                <a:path w="1106" h="666">
                  <a:moveTo>
                    <a:pt x="381" y="0"/>
                  </a:moveTo>
                  <a:lnTo>
                    <a:pt x="1106" y="434"/>
                  </a:lnTo>
                  <a:lnTo>
                    <a:pt x="720" y="666"/>
                  </a:lnTo>
                  <a:lnTo>
                    <a:pt x="0" y="237"/>
                  </a:lnTo>
                  <a:lnTo>
                    <a:pt x="381" y="0"/>
                  </a:lnTo>
                  <a:close/>
                </a:path>
              </a:pathLst>
            </a:custGeom>
            <a:solidFill>
              <a:srgbClr val="62728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33" name="Freeform 9"/>
            <p:cNvSpPr>
              <a:spLocks/>
            </p:cNvSpPr>
            <p:nvPr/>
          </p:nvSpPr>
          <p:spPr bwMode="auto">
            <a:xfrm>
              <a:off x="5876925" y="2744788"/>
              <a:ext cx="612775" cy="666750"/>
            </a:xfrm>
            <a:custGeom>
              <a:avLst/>
              <a:gdLst/>
              <a:ahLst/>
              <a:cxnLst>
                <a:cxn ang="0">
                  <a:pos x="386" y="0"/>
                </a:cxn>
                <a:cxn ang="0">
                  <a:pos x="386" y="0"/>
                </a:cxn>
                <a:cxn ang="0">
                  <a:pos x="386" y="185"/>
                </a:cxn>
                <a:cxn ang="0">
                  <a:pos x="2" y="420"/>
                </a:cxn>
                <a:cxn ang="0">
                  <a:pos x="0" y="418"/>
                </a:cxn>
                <a:cxn ang="0">
                  <a:pos x="0" y="232"/>
                </a:cxn>
                <a:cxn ang="0">
                  <a:pos x="0" y="232"/>
                </a:cxn>
                <a:cxn ang="0">
                  <a:pos x="386" y="0"/>
                </a:cxn>
              </a:cxnLst>
              <a:rect l="0" t="0" r="r" b="b"/>
              <a:pathLst>
                <a:path w="386" h="420">
                  <a:moveTo>
                    <a:pt x="386" y="0"/>
                  </a:moveTo>
                  <a:lnTo>
                    <a:pt x="386" y="0"/>
                  </a:lnTo>
                  <a:lnTo>
                    <a:pt x="386" y="185"/>
                  </a:lnTo>
                  <a:lnTo>
                    <a:pt x="2" y="420"/>
                  </a:lnTo>
                  <a:lnTo>
                    <a:pt x="0" y="418"/>
                  </a:lnTo>
                  <a:lnTo>
                    <a:pt x="0" y="232"/>
                  </a:lnTo>
                  <a:lnTo>
                    <a:pt x="0" y="232"/>
                  </a:lnTo>
                  <a:lnTo>
                    <a:pt x="38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4" name="Freeform 10"/>
            <p:cNvSpPr>
              <a:spLocks/>
            </p:cNvSpPr>
            <p:nvPr/>
          </p:nvSpPr>
          <p:spPr bwMode="auto">
            <a:xfrm>
              <a:off x="4733925" y="2432050"/>
              <a:ext cx="1143000" cy="976312"/>
            </a:xfrm>
            <a:custGeom>
              <a:avLst/>
              <a:gdLst/>
              <a:ahLst/>
              <a:cxnLst>
                <a:cxn ang="0">
                  <a:pos x="720" y="615"/>
                </a:cxn>
                <a:cxn ang="0">
                  <a:pos x="0" y="199"/>
                </a:cxn>
                <a:cxn ang="0">
                  <a:pos x="0" y="0"/>
                </a:cxn>
                <a:cxn ang="0">
                  <a:pos x="720" y="429"/>
                </a:cxn>
                <a:cxn ang="0">
                  <a:pos x="720" y="429"/>
                </a:cxn>
                <a:cxn ang="0">
                  <a:pos x="720" y="615"/>
                </a:cxn>
              </a:cxnLst>
              <a:rect l="0" t="0" r="r" b="b"/>
              <a:pathLst>
                <a:path w="720" h="615">
                  <a:moveTo>
                    <a:pt x="720" y="615"/>
                  </a:moveTo>
                  <a:lnTo>
                    <a:pt x="0" y="199"/>
                  </a:lnTo>
                  <a:lnTo>
                    <a:pt x="0" y="0"/>
                  </a:lnTo>
                  <a:lnTo>
                    <a:pt x="720" y="429"/>
                  </a:lnTo>
                  <a:lnTo>
                    <a:pt x="720" y="429"/>
                  </a:lnTo>
                  <a:lnTo>
                    <a:pt x="720" y="61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0" name="Group 29"/>
          <p:cNvGrpSpPr/>
          <p:nvPr/>
        </p:nvGrpSpPr>
        <p:grpSpPr>
          <a:xfrm>
            <a:off x="3539067" y="3294891"/>
            <a:ext cx="2355851" cy="1818216"/>
            <a:chOff x="2654300" y="2363788"/>
            <a:chExt cx="1766888" cy="1363662"/>
          </a:xfrm>
        </p:grpSpPr>
        <p:sp>
          <p:nvSpPr>
            <p:cNvPr id="1035" name="Freeform 11"/>
            <p:cNvSpPr>
              <a:spLocks/>
            </p:cNvSpPr>
            <p:nvPr/>
          </p:nvSpPr>
          <p:spPr bwMode="auto">
            <a:xfrm>
              <a:off x="2654300" y="2363788"/>
              <a:ext cx="1766888" cy="1055687"/>
            </a:xfrm>
            <a:custGeom>
              <a:avLst/>
              <a:gdLst/>
              <a:ahLst/>
              <a:cxnLst>
                <a:cxn ang="0">
                  <a:pos x="710" y="665"/>
                </a:cxn>
                <a:cxn ang="0">
                  <a:pos x="710" y="665"/>
                </a:cxn>
                <a:cxn ang="0">
                  <a:pos x="0" y="242"/>
                </a:cxn>
                <a:cxn ang="0">
                  <a:pos x="403" y="0"/>
                </a:cxn>
                <a:cxn ang="0">
                  <a:pos x="1113" y="425"/>
                </a:cxn>
                <a:cxn ang="0">
                  <a:pos x="710" y="665"/>
                </a:cxn>
              </a:cxnLst>
              <a:rect l="0" t="0" r="r" b="b"/>
              <a:pathLst>
                <a:path w="1113" h="665">
                  <a:moveTo>
                    <a:pt x="710" y="665"/>
                  </a:moveTo>
                  <a:lnTo>
                    <a:pt x="710" y="665"/>
                  </a:lnTo>
                  <a:lnTo>
                    <a:pt x="0" y="242"/>
                  </a:lnTo>
                  <a:lnTo>
                    <a:pt x="403" y="0"/>
                  </a:lnTo>
                  <a:lnTo>
                    <a:pt x="1113" y="425"/>
                  </a:lnTo>
                  <a:lnTo>
                    <a:pt x="710" y="665"/>
                  </a:lnTo>
                  <a:close/>
                </a:path>
              </a:pathLst>
            </a:custGeom>
            <a:solidFill>
              <a:srgbClr val="FF724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6" name="Freeform 12"/>
            <p:cNvSpPr>
              <a:spLocks/>
            </p:cNvSpPr>
            <p:nvPr/>
          </p:nvSpPr>
          <p:spPr bwMode="auto">
            <a:xfrm>
              <a:off x="3781425" y="3038475"/>
              <a:ext cx="639763" cy="688975"/>
            </a:xfrm>
            <a:custGeom>
              <a:avLst/>
              <a:gdLst/>
              <a:ahLst/>
              <a:cxnLst>
                <a:cxn ang="0">
                  <a:pos x="403" y="0"/>
                </a:cxn>
                <a:cxn ang="0">
                  <a:pos x="403" y="211"/>
                </a:cxn>
                <a:cxn ang="0">
                  <a:pos x="0" y="434"/>
                </a:cxn>
                <a:cxn ang="0">
                  <a:pos x="0" y="434"/>
                </a:cxn>
                <a:cxn ang="0">
                  <a:pos x="0" y="240"/>
                </a:cxn>
                <a:cxn ang="0">
                  <a:pos x="0" y="240"/>
                </a:cxn>
                <a:cxn ang="0">
                  <a:pos x="403" y="0"/>
                </a:cxn>
                <a:cxn ang="0">
                  <a:pos x="403" y="0"/>
                </a:cxn>
              </a:cxnLst>
              <a:rect l="0" t="0" r="r" b="b"/>
              <a:pathLst>
                <a:path w="403" h="434">
                  <a:moveTo>
                    <a:pt x="403" y="0"/>
                  </a:moveTo>
                  <a:lnTo>
                    <a:pt x="403" y="211"/>
                  </a:lnTo>
                  <a:lnTo>
                    <a:pt x="0" y="434"/>
                  </a:lnTo>
                  <a:lnTo>
                    <a:pt x="0" y="434"/>
                  </a:lnTo>
                  <a:lnTo>
                    <a:pt x="0" y="240"/>
                  </a:lnTo>
                  <a:lnTo>
                    <a:pt x="0" y="240"/>
                  </a:lnTo>
                  <a:lnTo>
                    <a:pt x="403" y="0"/>
                  </a:lnTo>
                  <a:lnTo>
                    <a:pt x="403" y="0"/>
                  </a:lnTo>
                  <a:close/>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7" name="Freeform 13"/>
            <p:cNvSpPr>
              <a:spLocks/>
            </p:cNvSpPr>
            <p:nvPr/>
          </p:nvSpPr>
          <p:spPr bwMode="auto">
            <a:xfrm>
              <a:off x="2654300" y="2747963"/>
              <a:ext cx="1127125" cy="979487"/>
            </a:xfrm>
            <a:custGeom>
              <a:avLst/>
              <a:gdLst/>
              <a:ahLst/>
              <a:cxnLst>
                <a:cxn ang="0">
                  <a:pos x="710" y="617"/>
                </a:cxn>
                <a:cxn ang="0">
                  <a:pos x="0" y="202"/>
                </a:cxn>
                <a:cxn ang="0">
                  <a:pos x="0" y="0"/>
                </a:cxn>
                <a:cxn ang="0">
                  <a:pos x="710" y="423"/>
                </a:cxn>
                <a:cxn ang="0">
                  <a:pos x="710" y="617"/>
                </a:cxn>
              </a:cxnLst>
              <a:rect l="0" t="0" r="r" b="b"/>
              <a:pathLst>
                <a:path w="710" h="617">
                  <a:moveTo>
                    <a:pt x="710" y="617"/>
                  </a:moveTo>
                  <a:lnTo>
                    <a:pt x="0" y="202"/>
                  </a:lnTo>
                  <a:lnTo>
                    <a:pt x="0" y="0"/>
                  </a:lnTo>
                  <a:lnTo>
                    <a:pt x="710" y="423"/>
                  </a:lnTo>
                  <a:lnTo>
                    <a:pt x="710" y="617"/>
                  </a:lnTo>
                  <a:close/>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2" name="Group 31"/>
          <p:cNvGrpSpPr/>
          <p:nvPr/>
        </p:nvGrpSpPr>
        <p:grpSpPr>
          <a:xfrm>
            <a:off x="5249334" y="3902374"/>
            <a:ext cx="2385484" cy="1833033"/>
            <a:chOff x="3937000" y="2819400"/>
            <a:chExt cx="1789113" cy="1374775"/>
          </a:xfrm>
          <a:solidFill>
            <a:srgbClr val="7A7A7A"/>
          </a:solidFill>
        </p:grpSpPr>
        <p:sp>
          <p:nvSpPr>
            <p:cNvPr id="1038" name="Freeform 14"/>
            <p:cNvSpPr>
              <a:spLocks/>
            </p:cNvSpPr>
            <p:nvPr/>
          </p:nvSpPr>
          <p:spPr bwMode="auto">
            <a:xfrm>
              <a:off x="3937000" y="3509963"/>
              <a:ext cx="642938" cy="684212"/>
            </a:xfrm>
            <a:custGeom>
              <a:avLst/>
              <a:gdLst/>
              <a:ahLst/>
              <a:cxnLst>
                <a:cxn ang="0">
                  <a:pos x="405" y="431"/>
                </a:cxn>
                <a:cxn ang="0">
                  <a:pos x="0" y="194"/>
                </a:cxn>
                <a:cxn ang="0">
                  <a:pos x="0" y="0"/>
                </a:cxn>
                <a:cxn ang="0">
                  <a:pos x="405" y="242"/>
                </a:cxn>
                <a:cxn ang="0">
                  <a:pos x="405" y="431"/>
                </a:cxn>
              </a:cxnLst>
              <a:rect l="0" t="0" r="r" b="b"/>
              <a:pathLst>
                <a:path w="405" h="431">
                  <a:moveTo>
                    <a:pt x="405" y="431"/>
                  </a:moveTo>
                  <a:lnTo>
                    <a:pt x="0" y="194"/>
                  </a:lnTo>
                  <a:lnTo>
                    <a:pt x="0" y="0"/>
                  </a:lnTo>
                  <a:lnTo>
                    <a:pt x="405" y="242"/>
                  </a:lnTo>
                  <a:lnTo>
                    <a:pt x="405" y="43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9" name="Freeform 15"/>
            <p:cNvSpPr>
              <a:spLocks/>
            </p:cNvSpPr>
            <p:nvPr/>
          </p:nvSpPr>
          <p:spPr bwMode="auto">
            <a:xfrm>
              <a:off x="3937000" y="2819400"/>
              <a:ext cx="1789113" cy="1074737"/>
            </a:xfrm>
            <a:custGeom>
              <a:avLst/>
              <a:gdLst/>
              <a:ahLst/>
              <a:cxnLst>
                <a:cxn ang="0">
                  <a:pos x="405" y="677"/>
                </a:cxn>
                <a:cxn ang="0">
                  <a:pos x="405" y="677"/>
                </a:cxn>
                <a:cxn ang="0">
                  <a:pos x="0" y="435"/>
                </a:cxn>
                <a:cxn ang="0">
                  <a:pos x="729" y="0"/>
                </a:cxn>
                <a:cxn ang="0">
                  <a:pos x="1127" y="242"/>
                </a:cxn>
                <a:cxn ang="0">
                  <a:pos x="405" y="677"/>
                </a:cxn>
              </a:cxnLst>
              <a:rect l="0" t="0" r="r" b="b"/>
              <a:pathLst>
                <a:path w="1127" h="677">
                  <a:moveTo>
                    <a:pt x="405" y="677"/>
                  </a:moveTo>
                  <a:lnTo>
                    <a:pt x="405" y="677"/>
                  </a:lnTo>
                  <a:lnTo>
                    <a:pt x="0" y="435"/>
                  </a:lnTo>
                  <a:lnTo>
                    <a:pt x="729" y="0"/>
                  </a:lnTo>
                  <a:lnTo>
                    <a:pt x="1127" y="242"/>
                  </a:lnTo>
                  <a:lnTo>
                    <a:pt x="405" y="677"/>
                  </a:lnTo>
                  <a:close/>
                </a:path>
              </a:pathLst>
            </a:custGeom>
            <a:solidFill>
              <a:srgbClr val="98989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40" name="Freeform 16"/>
            <p:cNvSpPr>
              <a:spLocks/>
            </p:cNvSpPr>
            <p:nvPr/>
          </p:nvSpPr>
          <p:spPr bwMode="auto">
            <a:xfrm>
              <a:off x="4579938" y="3203575"/>
              <a:ext cx="1146175" cy="990600"/>
            </a:xfrm>
            <a:custGeom>
              <a:avLst/>
              <a:gdLst/>
              <a:ahLst/>
              <a:cxnLst>
                <a:cxn ang="0">
                  <a:pos x="722" y="188"/>
                </a:cxn>
                <a:cxn ang="0">
                  <a:pos x="2" y="624"/>
                </a:cxn>
                <a:cxn ang="0">
                  <a:pos x="0" y="624"/>
                </a:cxn>
                <a:cxn ang="0">
                  <a:pos x="0" y="435"/>
                </a:cxn>
                <a:cxn ang="0">
                  <a:pos x="0" y="435"/>
                </a:cxn>
                <a:cxn ang="0">
                  <a:pos x="722" y="0"/>
                </a:cxn>
                <a:cxn ang="0">
                  <a:pos x="722" y="188"/>
                </a:cxn>
              </a:cxnLst>
              <a:rect l="0" t="0" r="r" b="b"/>
              <a:pathLst>
                <a:path w="722" h="624">
                  <a:moveTo>
                    <a:pt x="722" y="188"/>
                  </a:moveTo>
                  <a:lnTo>
                    <a:pt x="2" y="624"/>
                  </a:lnTo>
                  <a:lnTo>
                    <a:pt x="0" y="624"/>
                  </a:lnTo>
                  <a:lnTo>
                    <a:pt x="0" y="435"/>
                  </a:lnTo>
                  <a:lnTo>
                    <a:pt x="0" y="435"/>
                  </a:lnTo>
                  <a:lnTo>
                    <a:pt x="722" y="0"/>
                  </a:lnTo>
                  <a:lnTo>
                    <a:pt x="722" y="18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7" name="Group 279"/>
          <p:cNvGrpSpPr/>
          <p:nvPr/>
        </p:nvGrpSpPr>
        <p:grpSpPr>
          <a:xfrm>
            <a:off x="4175767" y="2894532"/>
            <a:ext cx="1047997" cy="1047989"/>
            <a:chOff x="846989" y="1401020"/>
            <a:chExt cx="877416" cy="877416"/>
          </a:xfrm>
          <a:effectLst>
            <a:outerShdw blurRad="50800" dist="38100" dir="5400000" algn="t" rotWithShape="0">
              <a:prstClr val="black">
                <a:alpha val="40000"/>
              </a:prstClr>
            </a:outerShdw>
          </a:effectLst>
        </p:grpSpPr>
        <p:sp>
          <p:nvSpPr>
            <p:cNvPr id="18" name="Teardrop 17"/>
            <p:cNvSpPr/>
            <p:nvPr/>
          </p:nvSpPr>
          <p:spPr>
            <a:xfrm rot="8100000">
              <a:off x="846989" y="1401020"/>
              <a:ext cx="877416" cy="877416"/>
            </a:xfrm>
            <a:prstGeom prst="teardrop">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dirty="0">
                <a:solidFill>
                  <a:schemeClr val="tx1">
                    <a:lumMod val="75000"/>
                    <a:lumOff val="25000"/>
                  </a:schemeClr>
                </a:solidFill>
              </a:endParaRPr>
            </a:p>
          </p:txBody>
        </p:sp>
        <p:sp>
          <p:nvSpPr>
            <p:cNvPr id="19" name="Oval 18"/>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67" b="1" dirty="0">
                  <a:solidFill>
                    <a:schemeClr val="tx1">
                      <a:lumMod val="75000"/>
                      <a:lumOff val="25000"/>
                    </a:schemeClr>
                  </a:solidFill>
                </a:rPr>
                <a:t>90%</a:t>
              </a:r>
            </a:p>
          </p:txBody>
        </p:sp>
      </p:grpSp>
      <p:grpSp>
        <p:nvGrpSpPr>
          <p:cNvPr id="20" name="Group 279"/>
          <p:cNvGrpSpPr/>
          <p:nvPr/>
        </p:nvGrpSpPr>
        <p:grpSpPr>
          <a:xfrm>
            <a:off x="5881219" y="3413304"/>
            <a:ext cx="1047997" cy="1047989"/>
            <a:chOff x="846989" y="1401020"/>
            <a:chExt cx="877416" cy="877416"/>
          </a:xfrm>
          <a:effectLst>
            <a:outerShdw blurRad="50800" dist="38100" dir="5400000" algn="t" rotWithShape="0">
              <a:prstClr val="black">
                <a:alpha val="40000"/>
              </a:prstClr>
            </a:outerShdw>
          </a:effectLst>
        </p:grpSpPr>
        <p:sp>
          <p:nvSpPr>
            <p:cNvPr id="21" name="Teardrop 20"/>
            <p:cNvSpPr/>
            <p:nvPr/>
          </p:nvSpPr>
          <p:spPr>
            <a:xfrm rot="8100000">
              <a:off x="846989" y="1401020"/>
              <a:ext cx="877416" cy="877416"/>
            </a:xfrm>
            <a:prstGeom prst="teardrop">
              <a:avLst/>
            </a:pr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dirty="0">
                <a:solidFill>
                  <a:schemeClr val="tx1">
                    <a:lumMod val="75000"/>
                    <a:lumOff val="25000"/>
                  </a:schemeClr>
                </a:solidFill>
              </a:endParaRPr>
            </a:p>
          </p:txBody>
        </p:sp>
        <p:sp>
          <p:nvSpPr>
            <p:cNvPr id="22" name="Oval 21"/>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67" b="1" dirty="0">
                  <a:solidFill>
                    <a:schemeClr val="tx1">
                      <a:lumMod val="75000"/>
                      <a:lumOff val="25000"/>
                    </a:schemeClr>
                  </a:solidFill>
                </a:rPr>
                <a:t>80%</a:t>
              </a:r>
            </a:p>
          </p:txBody>
        </p:sp>
      </p:grpSp>
      <p:grpSp>
        <p:nvGrpSpPr>
          <p:cNvPr id="23" name="Group 279"/>
          <p:cNvGrpSpPr/>
          <p:nvPr/>
        </p:nvGrpSpPr>
        <p:grpSpPr>
          <a:xfrm>
            <a:off x="5249334" y="1739195"/>
            <a:ext cx="1047997" cy="1047989"/>
            <a:chOff x="846989" y="1401020"/>
            <a:chExt cx="877416" cy="877416"/>
          </a:xfrm>
          <a:effectLst>
            <a:outerShdw blurRad="50800" dist="38100" dir="5400000" algn="t" rotWithShape="0">
              <a:prstClr val="black">
                <a:alpha val="40000"/>
              </a:prstClr>
            </a:outerShdw>
          </a:effectLst>
        </p:grpSpPr>
        <p:sp>
          <p:nvSpPr>
            <p:cNvPr id="24" name="Teardrop 23"/>
            <p:cNvSpPr/>
            <p:nvPr/>
          </p:nvSpPr>
          <p:spPr>
            <a:xfrm rot="8100000">
              <a:off x="846989" y="1401020"/>
              <a:ext cx="877416" cy="877416"/>
            </a:xfrm>
            <a:prstGeom prst="teardrop">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dirty="0">
                <a:solidFill>
                  <a:schemeClr val="tx1">
                    <a:lumMod val="75000"/>
                    <a:lumOff val="25000"/>
                  </a:schemeClr>
                </a:solidFill>
              </a:endParaRPr>
            </a:p>
          </p:txBody>
        </p:sp>
        <p:sp>
          <p:nvSpPr>
            <p:cNvPr id="25" name="Oval 24"/>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67" b="1" dirty="0">
                  <a:solidFill>
                    <a:schemeClr val="tx1">
                      <a:lumMod val="75000"/>
                      <a:lumOff val="25000"/>
                    </a:schemeClr>
                  </a:solidFill>
                </a:rPr>
                <a:t>70%</a:t>
              </a:r>
            </a:p>
          </p:txBody>
        </p:sp>
      </p:grpSp>
      <p:grpSp>
        <p:nvGrpSpPr>
          <p:cNvPr id="26" name="Group 279"/>
          <p:cNvGrpSpPr/>
          <p:nvPr/>
        </p:nvGrpSpPr>
        <p:grpSpPr>
          <a:xfrm>
            <a:off x="6915270" y="2450912"/>
            <a:ext cx="1047997" cy="1047989"/>
            <a:chOff x="846989" y="1401020"/>
            <a:chExt cx="877416" cy="877416"/>
          </a:xfrm>
          <a:effectLst>
            <a:outerShdw blurRad="50800" dist="38100" dir="5400000" algn="t" rotWithShape="0">
              <a:prstClr val="black">
                <a:alpha val="40000"/>
              </a:prstClr>
            </a:outerShdw>
          </a:effectLst>
        </p:grpSpPr>
        <p:sp>
          <p:nvSpPr>
            <p:cNvPr id="27" name="Teardrop 26"/>
            <p:cNvSpPr/>
            <p:nvPr/>
          </p:nvSpPr>
          <p:spPr>
            <a:xfrm rot="8100000">
              <a:off x="846989" y="1401020"/>
              <a:ext cx="877416" cy="877416"/>
            </a:xfrm>
            <a:prstGeom prst="teardrop">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dirty="0">
                <a:solidFill>
                  <a:schemeClr val="tx1">
                    <a:lumMod val="75000"/>
                    <a:lumOff val="25000"/>
                  </a:schemeClr>
                </a:solidFill>
              </a:endParaRPr>
            </a:p>
          </p:txBody>
        </p:sp>
        <p:sp>
          <p:nvSpPr>
            <p:cNvPr id="28" name="Oval 27"/>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67" b="1" dirty="0">
                  <a:solidFill>
                    <a:schemeClr val="tx1">
                      <a:lumMod val="75000"/>
                      <a:lumOff val="25000"/>
                    </a:schemeClr>
                  </a:solidFill>
                </a:rPr>
                <a:t>95%</a:t>
              </a:r>
            </a:p>
          </p:txBody>
        </p:sp>
      </p:grpSp>
      <p:sp>
        <p:nvSpPr>
          <p:cNvPr id="46" name="TextBox 45"/>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47" name="Group 46"/>
          <p:cNvGrpSpPr/>
          <p:nvPr/>
        </p:nvGrpSpPr>
        <p:grpSpPr>
          <a:xfrm>
            <a:off x="259014" y="2303154"/>
            <a:ext cx="2926579" cy="1162207"/>
            <a:chOff x="5266276" y="2375693"/>
            <a:chExt cx="2926579" cy="1162207"/>
          </a:xfrm>
        </p:grpSpPr>
        <p:sp>
          <p:nvSpPr>
            <p:cNvPr id="48" name="TextBox 47"/>
            <p:cNvSpPr txBox="1"/>
            <p:nvPr/>
          </p:nvSpPr>
          <p:spPr>
            <a:xfrm>
              <a:off x="5266276" y="2375693"/>
              <a:ext cx="1768390" cy="338553"/>
            </a:xfrm>
            <a:prstGeom prst="rect">
              <a:avLst/>
            </a:prstGeom>
            <a:noFill/>
          </p:spPr>
          <p:txBody>
            <a:bodyPr wrap="square" rtlCol="0">
              <a:spAutoFit/>
            </a:bodyPr>
            <a:lstStyle/>
            <a:p>
              <a:r>
                <a:rPr lang="en-US" sz="1600" b="1" dirty="0">
                  <a:solidFill>
                    <a:srgbClr val="FE4A1E"/>
                  </a:solidFill>
                  <a:latin typeface="Candara" panose="020E0502030303020204" pitchFamily="34" charset="0"/>
                  <a:ea typeface="Roboto Light" panose="02000000000000000000" pitchFamily="2" charset="0"/>
                </a:rPr>
                <a:t>Strength</a:t>
              </a:r>
              <a:endParaRPr lang="ru-RU" sz="1600" b="1" dirty="0">
                <a:solidFill>
                  <a:srgbClr val="FE4A1E"/>
                </a:solidFill>
                <a:latin typeface="Candara" panose="020E0502030303020204" pitchFamily="34" charset="0"/>
                <a:ea typeface="Roboto Light" panose="02000000000000000000" pitchFamily="2" charset="0"/>
              </a:endParaRPr>
            </a:p>
          </p:txBody>
        </p:sp>
        <p:sp>
          <p:nvSpPr>
            <p:cNvPr id="49" name="TextBox 48"/>
            <p:cNvSpPr txBox="1"/>
            <p:nvPr/>
          </p:nvSpPr>
          <p:spPr>
            <a:xfrm>
              <a:off x="5277081" y="2706902"/>
              <a:ext cx="2915774" cy="830998"/>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grpSp>
      <p:grpSp>
        <p:nvGrpSpPr>
          <p:cNvPr id="50" name="Group 49"/>
          <p:cNvGrpSpPr/>
          <p:nvPr/>
        </p:nvGrpSpPr>
        <p:grpSpPr>
          <a:xfrm>
            <a:off x="8786148" y="2331173"/>
            <a:ext cx="2926579" cy="1162206"/>
            <a:chOff x="8397142" y="2379988"/>
            <a:chExt cx="2926579" cy="1162206"/>
          </a:xfrm>
        </p:grpSpPr>
        <p:sp>
          <p:nvSpPr>
            <p:cNvPr id="51" name="TextBox 50"/>
            <p:cNvSpPr txBox="1"/>
            <p:nvPr/>
          </p:nvSpPr>
          <p:spPr>
            <a:xfrm>
              <a:off x="8397142" y="2379988"/>
              <a:ext cx="1768390" cy="338554"/>
            </a:xfrm>
            <a:prstGeom prst="rect">
              <a:avLst/>
            </a:prstGeom>
            <a:noFill/>
          </p:spPr>
          <p:txBody>
            <a:bodyPr wrap="square" rtlCol="0">
              <a:spAutoFit/>
            </a:bodyPr>
            <a:lstStyle/>
            <a:p>
              <a:r>
                <a:rPr lang="en-US" sz="1600" b="1" dirty="0">
                  <a:solidFill>
                    <a:srgbClr val="5C9AD3"/>
                  </a:solidFill>
                  <a:latin typeface="Candara" panose="020E0502030303020204" pitchFamily="34" charset="0"/>
                  <a:ea typeface="Roboto Light" panose="02000000000000000000" pitchFamily="2" charset="0"/>
                </a:rPr>
                <a:t>Weakness</a:t>
              </a:r>
              <a:endParaRPr lang="ru-RU" sz="1600" b="1" dirty="0">
                <a:solidFill>
                  <a:srgbClr val="5C9AD3"/>
                </a:solidFill>
                <a:latin typeface="Candara" panose="020E0502030303020204" pitchFamily="34" charset="0"/>
                <a:ea typeface="Roboto Light" panose="02000000000000000000" pitchFamily="2" charset="0"/>
              </a:endParaRPr>
            </a:p>
          </p:txBody>
        </p:sp>
        <p:sp>
          <p:nvSpPr>
            <p:cNvPr id="52" name="TextBox 51"/>
            <p:cNvSpPr txBox="1"/>
            <p:nvPr/>
          </p:nvSpPr>
          <p:spPr>
            <a:xfrm>
              <a:off x="8407947" y="2711197"/>
              <a:ext cx="2915774" cy="830997"/>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endParaRPr lang="ru-RU" sz="1200" dirty="0">
                <a:ea typeface="Roboto Light" panose="02000000000000000000" pitchFamily="2" charset="0"/>
              </a:endParaRPr>
            </a:p>
          </p:txBody>
        </p:sp>
      </p:grpSp>
      <p:grpSp>
        <p:nvGrpSpPr>
          <p:cNvPr id="53" name="Group 52"/>
          <p:cNvGrpSpPr/>
          <p:nvPr/>
        </p:nvGrpSpPr>
        <p:grpSpPr>
          <a:xfrm>
            <a:off x="259014" y="4296108"/>
            <a:ext cx="2926579" cy="1162206"/>
            <a:chOff x="5266276" y="4045265"/>
            <a:chExt cx="2926579" cy="1162206"/>
          </a:xfrm>
        </p:grpSpPr>
        <p:sp>
          <p:nvSpPr>
            <p:cNvPr id="54" name="TextBox 53"/>
            <p:cNvSpPr txBox="1"/>
            <p:nvPr/>
          </p:nvSpPr>
          <p:spPr>
            <a:xfrm>
              <a:off x="5266276" y="4045265"/>
              <a:ext cx="2590803" cy="338554"/>
            </a:xfrm>
            <a:prstGeom prst="rect">
              <a:avLst/>
            </a:prstGeom>
            <a:noFill/>
          </p:spPr>
          <p:txBody>
            <a:bodyPr wrap="square" rtlCol="0">
              <a:spAutoFit/>
            </a:bodyPr>
            <a:lstStyle/>
            <a:p>
              <a:r>
                <a:rPr lang="en-US" sz="1600" b="1" dirty="0">
                  <a:solidFill>
                    <a:srgbClr val="7A7A7A"/>
                  </a:solidFill>
                  <a:latin typeface="Candara" panose="020E0502030303020204" pitchFamily="34" charset="0"/>
                  <a:ea typeface="Roboto Light" panose="02000000000000000000" pitchFamily="2" charset="0"/>
                </a:rPr>
                <a:t>Opportunities</a:t>
              </a:r>
              <a:endParaRPr lang="ru-RU" sz="1600" b="1" dirty="0">
                <a:solidFill>
                  <a:srgbClr val="7A7A7A"/>
                </a:solidFill>
                <a:latin typeface="Candara" panose="020E0502030303020204" pitchFamily="34" charset="0"/>
                <a:ea typeface="Roboto Light" panose="02000000000000000000" pitchFamily="2" charset="0"/>
              </a:endParaRPr>
            </a:p>
          </p:txBody>
        </p:sp>
        <p:sp>
          <p:nvSpPr>
            <p:cNvPr id="55" name="TextBox 54"/>
            <p:cNvSpPr txBox="1"/>
            <p:nvPr/>
          </p:nvSpPr>
          <p:spPr>
            <a:xfrm>
              <a:off x="5277081" y="4376474"/>
              <a:ext cx="2915774" cy="830997"/>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endParaRPr lang="ru-RU" sz="1200" dirty="0">
                <a:ea typeface="Roboto Light" panose="02000000000000000000" pitchFamily="2" charset="0"/>
              </a:endParaRPr>
            </a:p>
          </p:txBody>
        </p:sp>
      </p:grpSp>
      <p:grpSp>
        <p:nvGrpSpPr>
          <p:cNvPr id="56" name="Group 55"/>
          <p:cNvGrpSpPr/>
          <p:nvPr/>
        </p:nvGrpSpPr>
        <p:grpSpPr>
          <a:xfrm>
            <a:off x="8786148" y="4301832"/>
            <a:ext cx="2926579" cy="1162206"/>
            <a:chOff x="8397142" y="4049563"/>
            <a:chExt cx="2926579" cy="1162206"/>
          </a:xfrm>
        </p:grpSpPr>
        <p:sp>
          <p:nvSpPr>
            <p:cNvPr id="57" name="TextBox 56"/>
            <p:cNvSpPr txBox="1"/>
            <p:nvPr/>
          </p:nvSpPr>
          <p:spPr>
            <a:xfrm>
              <a:off x="8397142" y="4049563"/>
              <a:ext cx="1768390" cy="338554"/>
            </a:xfrm>
            <a:prstGeom prst="rect">
              <a:avLst/>
            </a:prstGeom>
            <a:noFill/>
          </p:spPr>
          <p:txBody>
            <a:bodyPr wrap="square" rtlCol="0">
              <a:spAutoFit/>
            </a:bodyPr>
            <a:lstStyle/>
            <a:p>
              <a:r>
                <a:rPr lang="en-US" sz="1600" b="1" dirty="0">
                  <a:solidFill>
                    <a:srgbClr val="44546B"/>
                  </a:solidFill>
                  <a:latin typeface="Candara" panose="020E0502030303020204" pitchFamily="34" charset="0"/>
                  <a:ea typeface="Roboto Light" panose="02000000000000000000" pitchFamily="2" charset="0"/>
                </a:rPr>
                <a:t>Threat</a:t>
              </a:r>
              <a:endParaRPr lang="ru-RU" sz="1600" b="1" dirty="0">
                <a:solidFill>
                  <a:srgbClr val="44546B"/>
                </a:solidFill>
                <a:latin typeface="Candara" panose="020E0502030303020204" pitchFamily="34" charset="0"/>
                <a:ea typeface="Roboto Light" panose="02000000000000000000" pitchFamily="2" charset="0"/>
              </a:endParaRPr>
            </a:p>
          </p:txBody>
        </p:sp>
        <p:sp>
          <p:nvSpPr>
            <p:cNvPr id="58" name="TextBox 57"/>
            <p:cNvSpPr txBox="1"/>
            <p:nvPr/>
          </p:nvSpPr>
          <p:spPr>
            <a:xfrm>
              <a:off x="8407947" y="4380772"/>
              <a:ext cx="2915774" cy="830997"/>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endParaRPr lang="ru-RU" sz="1200" dirty="0">
                <a:solidFill>
                  <a:schemeClr val="bg1"/>
                </a:solidFill>
                <a:ea typeface="Roboto Light" panose="02000000000000000000" pitchFamily="2" charset="0"/>
              </a:endParaRPr>
            </a:p>
          </p:txBody>
        </p:sp>
      </p:grpSp>
      <p:pic>
        <p:nvPicPr>
          <p:cNvPr id="43" name="Picture 42">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91879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2" presetClass="entr" presetSubtype="4" accel="50000" decel="50000" fill="hold" nodeType="afterEffect">
                                  <p:stCondLst>
                                    <p:cond delay="0"/>
                                  </p:stCondLst>
                                  <p:childTnLst>
                                    <p:set>
                                      <p:cBhvr>
                                        <p:cTn id="10" dur="1" fill="hold">
                                          <p:stCondLst>
                                            <p:cond delay="0"/>
                                          </p:stCondLst>
                                        </p:cTn>
                                        <p:tgtEl>
                                          <p:spTgt spid="30"/>
                                        </p:tgtEl>
                                        <p:attrNameLst>
                                          <p:attrName>style.visibility</p:attrName>
                                        </p:attrNameLst>
                                      </p:cBhvr>
                                      <p:to>
                                        <p:strVal val="visible"/>
                                      </p:to>
                                    </p:set>
                                    <p:anim calcmode="lin" valueType="num">
                                      <p:cBhvr additive="base">
                                        <p:cTn id="11" dur="500" fill="hold"/>
                                        <p:tgtEl>
                                          <p:spTgt spid="30"/>
                                        </p:tgtEl>
                                        <p:attrNameLst>
                                          <p:attrName>ppt_x</p:attrName>
                                        </p:attrNameLst>
                                      </p:cBhvr>
                                      <p:tavLst>
                                        <p:tav tm="0">
                                          <p:val>
                                            <p:strVal val="#ppt_x"/>
                                          </p:val>
                                        </p:tav>
                                        <p:tav tm="100000">
                                          <p:val>
                                            <p:strVal val="#ppt_x"/>
                                          </p:val>
                                        </p:tav>
                                      </p:tavLst>
                                    </p:anim>
                                    <p:anim calcmode="lin" valueType="num">
                                      <p:cBhvr additive="base">
                                        <p:cTn id="12" dur="500" fill="hold"/>
                                        <p:tgtEl>
                                          <p:spTgt spid="3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1" accel="50000" decel="50000" fill="hold"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0-#ppt_h/2"/>
                                          </p:val>
                                        </p:tav>
                                        <p:tav tm="100000">
                                          <p:val>
                                            <p:strVal val="#ppt_y"/>
                                          </p:val>
                                        </p:tav>
                                      </p:tavLst>
                                    </p:anim>
                                  </p:childTnLst>
                                </p:cTn>
                              </p:par>
                            </p:childTnLst>
                          </p:cTn>
                        </p:par>
                        <p:par>
                          <p:cTn id="18" fill="hold">
                            <p:stCondLst>
                              <p:cond delay="1500"/>
                            </p:stCondLst>
                            <p:childTnLst>
                              <p:par>
                                <p:cTn id="19" presetID="37" presetClass="entr" presetSubtype="0" fill="hold" nodeType="afterEffect">
                                  <p:stCondLst>
                                    <p:cond delay="0"/>
                                  </p:stCondLst>
                                  <p:childTnLst>
                                    <p:set>
                                      <p:cBhvr>
                                        <p:cTn id="20" dur="1" fill="hold">
                                          <p:stCondLst>
                                            <p:cond delay="0"/>
                                          </p:stCondLst>
                                        </p:cTn>
                                        <p:tgtEl>
                                          <p:spTgt spid="47"/>
                                        </p:tgtEl>
                                        <p:attrNameLst>
                                          <p:attrName>style.visibility</p:attrName>
                                        </p:attrNameLst>
                                      </p:cBhvr>
                                      <p:to>
                                        <p:strVal val="visible"/>
                                      </p:to>
                                    </p:set>
                                    <p:animEffect transition="in" filter="fade">
                                      <p:cBhvr>
                                        <p:cTn id="21" dur="1000"/>
                                        <p:tgtEl>
                                          <p:spTgt spid="47"/>
                                        </p:tgtEl>
                                      </p:cBhvr>
                                    </p:animEffect>
                                    <p:anim calcmode="lin" valueType="num">
                                      <p:cBhvr>
                                        <p:cTn id="22" dur="1000" fill="hold"/>
                                        <p:tgtEl>
                                          <p:spTgt spid="47"/>
                                        </p:tgtEl>
                                        <p:attrNameLst>
                                          <p:attrName>ppt_x</p:attrName>
                                        </p:attrNameLst>
                                      </p:cBhvr>
                                      <p:tavLst>
                                        <p:tav tm="0">
                                          <p:val>
                                            <p:strVal val="#ppt_x"/>
                                          </p:val>
                                        </p:tav>
                                        <p:tav tm="100000">
                                          <p:val>
                                            <p:strVal val="#ppt_x"/>
                                          </p:val>
                                        </p:tav>
                                      </p:tavLst>
                                    </p:anim>
                                    <p:anim calcmode="lin" valueType="num">
                                      <p:cBhvr>
                                        <p:cTn id="23" dur="900" decel="100000" fill="hold"/>
                                        <p:tgtEl>
                                          <p:spTgt spid="47"/>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47"/>
                                        </p:tgtEl>
                                        <p:attrNameLst>
                                          <p:attrName>ppt_y</p:attrName>
                                        </p:attrNameLst>
                                      </p:cBhvr>
                                      <p:tavLst>
                                        <p:tav tm="0">
                                          <p:val>
                                            <p:strVal val="#ppt_y-.03"/>
                                          </p:val>
                                        </p:tav>
                                        <p:tav tm="100000">
                                          <p:val>
                                            <p:strVal val="#ppt_y"/>
                                          </p:val>
                                        </p:tav>
                                      </p:tavLst>
                                    </p:anim>
                                  </p:childTnLst>
                                </p:cTn>
                              </p:par>
                            </p:childTnLst>
                          </p:cTn>
                        </p:par>
                        <p:par>
                          <p:cTn id="25" fill="hold">
                            <p:stCondLst>
                              <p:cond delay="2500"/>
                            </p:stCondLst>
                            <p:childTnLst>
                              <p:par>
                                <p:cTn id="26" presetID="2" presetClass="entr" presetSubtype="4" accel="50000" decel="50000" fill="hold" nodeType="afterEffect">
                                  <p:stCondLst>
                                    <p:cond delay="0"/>
                                  </p:stCondLst>
                                  <p:childTnLst>
                                    <p:set>
                                      <p:cBhvr>
                                        <p:cTn id="27" dur="1" fill="hold">
                                          <p:stCondLst>
                                            <p:cond delay="0"/>
                                          </p:stCondLst>
                                        </p:cTn>
                                        <p:tgtEl>
                                          <p:spTgt spid="29"/>
                                        </p:tgtEl>
                                        <p:attrNameLst>
                                          <p:attrName>style.visibility</p:attrName>
                                        </p:attrNameLst>
                                      </p:cBhvr>
                                      <p:to>
                                        <p:strVal val="visible"/>
                                      </p:to>
                                    </p:set>
                                    <p:anim calcmode="lin" valueType="num">
                                      <p:cBhvr additive="base">
                                        <p:cTn id="28" dur="500" fill="hold"/>
                                        <p:tgtEl>
                                          <p:spTgt spid="29"/>
                                        </p:tgtEl>
                                        <p:attrNameLst>
                                          <p:attrName>ppt_x</p:attrName>
                                        </p:attrNameLst>
                                      </p:cBhvr>
                                      <p:tavLst>
                                        <p:tav tm="0">
                                          <p:val>
                                            <p:strVal val="#ppt_x"/>
                                          </p:val>
                                        </p:tav>
                                        <p:tav tm="100000">
                                          <p:val>
                                            <p:strVal val="#ppt_x"/>
                                          </p:val>
                                        </p:tav>
                                      </p:tavLst>
                                    </p:anim>
                                    <p:anim calcmode="lin" valueType="num">
                                      <p:cBhvr additive="base">
                                        <p:cTn id="29" dur="500" fill="hold"/>
                                        <p:tgtEl>
                                          <p:spTgt spid="29"/>
                                        </p:tgtEl>
                                        <p:attrNameLst>
                                          <p:attrName>ppt_y</p:attrName>
                                        </p:attrNameLst>
                                      </p:cBhvr>
                                      <p:tavLst>
                                        <p:tav tm="0">
                                          <p:val>
                                            <p:strVal val="1+#ppt_h/2"/>
                                          </p:val>
                                        </p:tav>
                                        <p:tav tm="100000">
                                          <p:val>
                                            <p:strVal val="#ppt_y"/>
                                          </p:val>
                                        </p:tav>
                                      </p:tavLst>
                                    </p:anim>
                                  </p:childTnLst>
                                </p:cTn>
                              </p:par>
                            </p:childTnLst>
                          </p:cTn>
                        </p:par>
                        <p:par>
                          <p:cTn id="30" fill="hold">
                            <p:stCondLst>
                              <p:cond delay="3000"/>
                            </p:stCondLst>
                            <p:childTnLst>
                              <p:par>
                                <p:cTn id="31" presetID="2" presetClass="entr" presetSubtype="1" accel="50000" decel="50000" fill="hold" nodeType="afterEffect">
                                  <p:stCondLst>
                                    <p:cond delay="0"/>
                                  </p:stCondLst>
                                  <p:childTnLst>
                                    <p:set>
                                      <p:cBhvr>
                                        <p:cTn id="32" dur="1" fill="hold">
                                          <p:stCondLst>
                                            <p:cond delay="0"/>
                                          </p:stCondLst>
                                        </p:cTn>
                                        <p:tgtEl>
                                          <p:spTgt spid="23"/>
                                        </p:tgtEl>
                                        <p:attrNameLst>
                                          <p:attrName>style.visibility</p:attrName>
                                        </p:attrNameLst>
                                      </p:cBhvr>
                                      <p:to>
                                        <p:strVal val="visible"/>
                                      </p:to>
                                    </p:set>
                                    <p:anim calcmode="lin" valueType="num">
                                      <p:cBhvr additive="base">
                                        <p:cTn id="33" dur="500" fill="hold"/>
                                        <p:tgtEl>
                                          <p:spTgt spid="23"/>
                                        </p:tgtEl>
                                        <p:attrNameLst>
                                          <p:attrName>ppt_x</p:attrName>
                                        </p:attrNameLst>
                                      </p:cBhvr>
                                      <p:tavLst>
                                        <p:tav tm="0">
                                          <p:val>
                                            <p:strVal val="#ppt_x"/>
                                          </p:val>
                                        </p:tav>
                                        <p:tav tm="100000">
                                          <p:val>
                                            <p:strVal val="#ppt_x"/>
                                          </p:val>
                                        </p:tav>
                                      </p:tavLst>
                                    </p:anim>
                                    <p:anim calcmode="lin" valueType="num">
                                      <p:cBhvr additive="base">
                                        <p:cTn id="34" dur="500" fill="hold"/>
                                        <p:tgtEl>
                                          <p:spTgt spid="23"/>
                                        </p:tgtEl>
                                        <p:attrNameLst>
                                          <p:attrName>ppt_y</p:attrName>
                                        </p:attrNameLst>
                                      </p:cBhvr>
                                      <p:tavLst>
                                        <p:tav tm="0">
                                          <p:val>
                                            <p:strVal val="0-#ppt_h/2"/>
                                          </p:val>
                                        </p:tav>
                                        <p:tav tm="100000">
                                          <p:val>
                                            <p:strVal val="#ppt_y"/>
                                          </p:val>
                                        </p:tav>
                                      </p:tavLst>
                                    </p:anim>
                                  </p:childTnLst>
                                </p:cTn>
                              </p:par>
                            </p:childTnLst>
                          </p:cTn>
                        </p:par>
                        <p:par>
                          <p:cTn id="35" fill="hold">
                            <p:stCondLst>
                              <p:cond delay="3500"/>
                            </p:stCondLst>
                            <p:childTnLst>
                              <p:par>
                                <p:cTn id="36" presetID="37" presetClass="entr" presetSubtype="0" fill="hold" nodeType="afterEffect">
                                  <p:stCondLst>
                                    <p:cond delay="0"/>
                                  </p:stCondLst>
                                  <p:childTnLst>
                                    <p:set>
                                      <p:cBhvr>
                                        <p:cTn id="37" dur="1" fill="hold">
                                          <p:stCondLst>
                                            <p:cond delay="0"/>
                                          </p:stCondLst>
                                        </p:cTn>
                                        <p:tgtEl>
                                          <p:spTgt spid="50"/>
                                        </p:tgtEl>
                                        <p:attrNameLst>
                                          <p:attrName>style.visibility</p:attrName>
                                        </p:attrNameLst>
                                      </p:cBhvr>
                                      <p:to>
                                        <p:strVal val="visible"/>
                                      </p:to>
                                    </p:set>
                                    <p:animEffect transition="in" filter="fade">
                                      <p:cBhvr>
                                        <p:cTn id="38" dur="1000"/>
                                        <p:tgtEl>
                                          <p:spTgt spid="50"/>
                                        </p:tgtEl>
                                      </p:cBhvr>
                                    </p:animEffect>
                                    <p:anim calcmode="lin" valueType="num">
                                      <p:cBhvr>
                                        <p:cTn id="39" dur="1000" fill="hold"/>
                                        <p:tgtEl>
                                          <p:spTgt spid="50"/>
                                        </p:tgtEl>
                                        <p:attrNameLst>
                                          <p:attrName>ppt_x</p:attrName>
                                        </p:attrNameLst>
                                      </p:cBhvr>
                                      <p:tavLst>
                                        <p:tav tm="0">
                                          <p:val>
                                            <p:strVal val="#ppt_x"/>
                                          </p:val>
                                        </p:tav>
                                        <p:tav tm="100000">
                                          <p:val>
                                            <p:strVal val="#ppt_x"/>
                                          </p:val>
                                        </p:tav>
                                      </p:tavLst>
                                    </p:anim>
                                    <p:anim calcmode="lin" valueType="num">
                                      <p:cBhvr>
                                        <p:cTn id="40" dur="900" decel="100000" fill="hold"/>
                                        <p:tgtEl>
                                          <p:spTgt spid="50"/>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50"/>
                                        </p:tgtEl>
                                        <p:attrNameLst>
                                          <p:attrName>ppt_y</p:attrName>
                                        </p:attrNameLst>
                                      </p:cBhvr>
                                      <p:tavLst>
                                        <p:tav tm="0">
                                          <p:val>
                                            <p:strVal val="#ppt_y-.03"/>
                                          </p:val>
                                        </p:tav>
                                        <p:tav tm="100000">
                                          <p:val>
                                            <p:strVal val="#ppt_y"/>
                                          </p:val>
                                        </p:tav>
                                      </p:tavLst>
                                    </p:anim>
                                  </p:childTnLst>
                                </p:cTn>
                              </p:par>
                            </p:childTnLst>
                          </p:cTn>
                        </p:par>
                        <p:par>
                          <p:cTn id="42" fill="hold">
                            <p:stCondLst>
                              <p:cond delay="4500"/>
                            </p:stCondLst>
                            <p:childTnLst>
                              <p:par>
                                <p:cTn id="43" presetID="2" presetClass="entr" presetSubtype="4" accel="50000" decel="50000" fill="hold" nodeType="afterEffect">
                                  <p:stCondLst>
                                    <p:cond delay="0"/>
                                  </p:stCondLst>
                                  <p:childTnLst>
                                    <p:set>
                                      <p:cBhvr>
                                        <p:cTn id="44" dur="1" fill="hold">
                                          <p:stCondLst>
                                            <p:cond delay="0"/>
                                          </p:stCondLst>
                                        </p:cTn>
                                        <p:tgtEl>
                                          <p:spTgt spid="33"/>
                                        </p:tgtEl>
                                        <p:attrNameLst>
                                          <p:attrName>style.visibility</p:attrName>
                                        </p:attrNameLst>
                                      </p:cBhvr>
                                      <p:to>
                                        <p:strVal val="visible"/>
                                      </p:to>
                                    </p:set>
                                    <p:anim calcmode="lin" valueType="num">
                                      <p:cBhvr additive="base">
                                        <p:cTn id="45" dur="500" fill="hold"/>
                                        <p:tgtEl>
                                          <p:spTgt spid="33"/>
                                        </p:tgtEl>
                                        <p:attrNameLst>
                                          <p:attrName>ppt_x</p:attrName>
                                        </p:attrNameLst>
                                      </p:cBhvr>
                                      <p:tavLst>
                                        <p:tav tm="0">
                                          <p:val>
                                            <p:strVal val="#ppt_x"/>
                                          </p:val>
                                        </p:tav>
                                        <p:tav tm="100000">
                                          <p:val>
                                            <p:strVal val="#ppt_x"/>
                                          </p:val>
                                        </p:tav>
                                      </p:tavLst>
                                    </p:anim>
                                    <p:anim calcmode="lin" valueType="num">
                                      <p:cBhvr additive="base">
                                        <p:cTn id="46" dur="500" fill="hold"/>
                                        <p:tgtEl>
                                          <p:spTgt spid="33"/>
                                        </p:tgtEl>
                                        <p:attrNameLst>
                                          <p:attrName>ppt_y</p:attrName>
                                        </p:attrNameLst>
                                      </p:cBhvr>
                                      <p:tavLst>
                                        <p:tav tm="0">
                                          <p:val>
                                            <p:strVal val="1+#ppt_h/2"/>
                                          </p:val>
                                        </p:tav>
                                        <p:tav tm="100000">
                                          <p:val>
                                            <p:strVal val="#ppt_y"/>
                                          </p:val>
                                        </p:tav>
                                      </p:tavLst>
                                    </p:anim>
                                  </p:childTnLst>
                                </p:cTn>
                              </p:par>
                            </p:childTnLst>
                          </p:cTn>
                        </p:par>
                        <p:par>
                          <p:cTn id="47" fill="hold">
                            <p:stCondLst>
                              <p:cond delay="5000"/>
                            </p:stCondLst>
                            <p:childTnLst>
                              <p:par>
                                <p:cTn id="48" presetID="2" presetClass="entr" presetSubtype="1" accel="50000" decel="50000" fill="hold" nodeType="afterEffect">
                                  <p:stCondLst>
                                    <p:cond delay="0"/>
                                  </p:stCondLst>
                                  <p:childTnLst>
                                    <p:set>
                                      <p:cBhvr>
                                        <p:cTn id="49" dur="1" fill="hold">
                                          <p:stCondLst>
                                            <p:cond delay="0"/>
                                          </p:stCondLst>
                                        </p:cTn>
                                        <p:tgtEl>
                                          <p:spTgt spid="26"/>
                                        </p:tgtEl>
                                        <p:attrNameLst>
                                          <p:attrName>style.visibility</p:attrName>
                                        </p:attrNameLst>
                                      </p:cBhvr>
                                      <p:to>
                                        <p:strVal val="visible"/>
                                      </p:to>
                                    </p:set>
                                    <p:anim calcmode="lin" valueType="num">
                                      <p:cBhvr additive="base">
                                        <p:cTn id="50" dur="500" fill="hold"/>
                                        <p:tgtEl>
                                          <p:spTgt spid="26"/>
                                        </p:tgtEl>
                                        <p:attrNameLst>
                                          <p:attrName>ppt_x</p:attrName>
                                        </p:attrNameLst>
                                      </p:cBhvr>
                                      <p:tavLst>
                                        <p:tav tm="0">
                                          <p:val>
                                            <p:strVal val="#ppt_x"/>
                                          </p:val>
                                        </p:tav>
                                        <p:tav tm="100000">
                                          <p:val>
                                            <p:strVal val="#ppt_x"/>
                                          </p:val>
                                        </p:tav>
                                      </p:tavLst>
                                    </p:anim>
                                    <p:anim calcmode="lin" valueType="num">
                                      <p:cBhvr additive="base">
                                        <p:cTn id="51" dur="500" fill="hold"/>
                                        <p:tgtEl>
                                          <p:spTgt spid="26"/>
                                        </p:tgtEl>
                                        <p:attrNameLst>
                                          <p:attrName>ppt_y</p:attrName>
                                        </p:attrNameLst>
                                      </p:cBhvr>
                                      <p:tavLst>
                                        <p:tav tm="0">
                                          <p:val>
                                            <p:strVal val="0-#ppt_h/2"/>
                                          </p:val>
                                        </p:tav>
                                        <p:tav tm="100000">
                                          <p:val>
                                            <p:strVal val="#ppt_y"/>
                                          </p:val>
                                        </p:tav>
                                      </p:tavLst>
                                    </p:anim>
                                  </p:childTnLst>
                                </p:cTn>
                              </p:par>
                            </p:childTnLst>
                          </p:cTn>
                        </p:par>
                        <p:par>
                          <p:cTn id="52" fill="hold">
                            <p:stCondLst>
                              <p:cond delay="5500"/>
                            </p:stCondLst>
                            <p:childTnLst>
                              <p:par>
                                <p:cTn id="53" presetID="37" presetClass="entr" presetSubtype="0" fill="hold" nodeType="afterEffect">
                                  <p:stCondLst>
                                    <p:cond delay="0"/>
                                  </p:stCondLst>
                                  <p:childTnLst>
                                    <p:set>
                                      <p:cBhvr>
                                        <p:cTn id="54" dur="1" fill="hold">
                                          <p:stCondLst>
                                            <p:cond delay="0"/>
                                          </p:stCondLst>
                                        </p:cTn>
                                        <p:tgtEl>
                                          <p:spTgt spid="56"/>
                                        </p:tgtEl>
                                        <p:attrNameLst>
                                          <p:attrName>style.visibility</p:attrName>
                                        </p:attrNameLst>
                                      </p:cBhvr>
                                      <p:to>
                                        <p:strVal val="visible"/>
                                      </p:to>
                                    </p:set>
                                    <p:animEffect transition="in" filter="fade">
                                      <p:cBhvr>
                                        <p:cTn id="55" dur="1000"/>
                                        <p:tgtEl>
                                          <p:spTgt spid="56"/>
                                        </p:tgtEl>
                                      </p:cBhvr>
                                    </p:animEffect>
                                    <p:anim calcmode="lin" valueType="num">
                                      <p:cBhvr>
                                        <p:cTn id="56" dur="1000" fill="hold"/>
                                        <p:tgtEl>
                                          <p:spTgt spid="56"/>
                                        </p:tgtEl>
                                        <p:attrNameLst>
                                          <p:attrName>ppt_x</p:attrName>
                                        </p:attrNameLst>
                                      </p:cBhvr>
                                      <p:tavLst>
                                        <p:tav tm="0">
                                          <p:val>
                                            <p:strVal val="#ppt_x"/>
                                          </p:val>
                                        </p:tav>
                                        <p:tav tm="100000">
                                          <p:val>
                                            <p:strVal val="#ppt_x"/>
                                          </p:val>
                                        </p:tav>
                                      </p:tavLst>
                                    </p:anim>
                                    <p:anim calcmode="lin" valueType="num">
                                      <p:cBhvr>
                                        <p:cTn id="57" dur="900" decel="100000" fill="hold"/>
                                        <p:tgtEl>
                                          <p:spTgt spid="56"/>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59" fill="hold">
                            <p:stCondLst>
                              <p:cond delay="6500"/>
                            </p:stCondLst>
                            <p:childTnLst>
                              <p:par>
                                <p:cTn id="60" presetID="2" presetClass="entr" presetSubtype="4" accel="50000" decel="50000" fill="hold" nodeType="afterEffect">
                                  <p:stCondLst>
                                    <p:cond delay="0"/>
                                  </p:stCondLst>
                                  <p:childTnLst>
                                    <p:set>
                                      <p:cBhvr>
                                        <p:cTn id="61" dur="1" fill="hold">
                                          <p:stCondLst>
                                            <p:cond delay="0"/>
                                          </p:stCondLst>
                                        </p:cTn>
                                        <p:tgtEl>
                                          <p:spTgt spid="32"/>
                                        </p:tgtEl>
                                        <p:attrNameLst>
                                          <p:attrName>style.visibility</p:attrName>
                                        </p:attrNameLst>
                                      </p:cBhvr>
                                      <p:to>
                                        <p:strVal val="visible"/>
                                      </p:to>
                                    </p:set>
                                    <p:anim calcmode="lin" valueType="num">
                                      <p:cBhvr additive="base">
                                        <p:cTn id="62" dur="500" fill="hold"/>
                                        <p:tgtEl>
                                          <p:spTgt spid="32"/>
                                        </p:tgtEl>
                                        <p:attrNameLst>
                                          <p:attrName>ppt_x</p:attrName>
                                        </p:attrNameLst>
                                      </p:cBhvr>
                                      <p:tavLst>
                                        <p:tav tm="0">
                                          <p:val>
                                            <p:strVal val="#ppt_x"/>
                                          </p:val>
                                        </p:tav>
                                        <p:tav tm="100000">
                                          <p:val>
                                            <p:strVal val="#ppt_x"/>
                                          </p:val>
                                        </p:tav>
                                      </p:tavLst>
                                    </p:anim>
                                    <p:anim calcmode="lin" valueType="num">
                                      <p:cBhvr additive="base">
                                        <p:cTn id="63" dur="500" fill="hold"/>
                                        <p:tgtEl>
                                          <p:spTgt spid="32"/>
                                        </p:tgtEl>
                                        <p:attrNameLst>
                                          <p:attrName>ppt_y</p:attrName>
                                        </p:attrNameLst>
                                      </p:cBhvr>
                                      <p:tavLst>
                                        <p:tav tm="0">
                                          <p:val>
                                            <p:strVal val="1+#ppt_h/2"/>
                                          </p:val>
                                        </p:tav>
                                        <p:tav tm="100000">
                                          <p:val>
                                            <p:strVal val="#ppt_y"/>
                                          </p:val>
                                        </p:tav>
                                      </p:tavLst>
                                    </p:anim>
                                  </p:childTnLst>
                                </p:cTn>
                              </p:par>
                            </p:childTnLst>
                          </p:cTn>
                        </p:par>
                        <p:par>
                          <p:cTn id="64" fill="hold">
                            <p:stCondLst>
                              <p:cond delay="7000"/>
                            </p:stCondLst>
                            <p:childTnLst>
                              <p:par>
                                <p:cTn id="65" presetID="2" presetClass="entr" presetSubtype="1" accel="50000" decel="50000" fill="hold" nodeType="afterEffect">
                                  <p:stCondLst>
                                    <p:cond delay="0"/>
                                  </p:stCondLst>
                                  <p:childTnLst>
                                    <p:set>
                                      <p:cBhvr>
                                        <p:cTn id="66" dur="1" fill="hold">
                                          <p:stCondLst>
                                            <p:cond delay="0"/>
                                          </p:stCondLst>
                                        </p:cTn>
                                        <p:tgtEl>
                                          <p:spTgt spid="20"/>
                                        </p:tgtEl>
                                        <p:attrNameLst>
                                          <p:attrName>style.visibility</p:attrName>
                                        </p:attrNameLst>
                                      </p:cBhvr>
                                      <p:to>
                                        <p:strVal val="visible"/>
                                      </p:to>
                                    </p:set>
                                    <p:anim calcmode="lin" valueType="num">
                                      <p:cBhvr additive="base">
                                        <p:cTn id="67" dur="500" fill="hold"/>
                                        <p:tgtEl>
                                          <p:spTgt spid="20"/>
                                        </p:tgtEl>
                                        <p:attrNameLst>
                                          <p:attrName>ppt_x</p:attrName>
                                        </p:attrNameLst>
                                      </p:cBhvr>
                                      <p:tavLst>
                                        <p:tav tm="0">
                                          <p:val>
                                            <p:strVal val="#ppt_x"/>
                                          </p:val>
                                        </p:tav>
                                        <p:tav tm="100000">
                                          <p:val>
                                            <p:strVal val="#ppt_x"/>
                                          </p:val>
                                        </p:tav>
                                      </p:tavLst>
                                    </p:anim>
                                    <p:anim calcmode="lin" valueType="num">
                                      <p:cBhvr additive="base">
                                        <p:cTn id="68" dur="500" fill="hold"/>
                                        <p:tgtEl>
                                          <p:spTgt spid="20"/>
                                        </p:tgtEl>
                                        <p:attrNameLst>
                                          <p:attrName>ppt_y</p:attrName>
                                        </p:attrNameLst>
                                      </p:cBhvr>
                                      <p:tavLst>
                                        <p:tav tm="0">
                                          <p:val>
                                            <p:strVal val="0-#ppt_h/2"/>
                                          </p:val>
                                        </p:tav>
                                        <p:tav tm="100000">
                                          <p:val>
                                            <p:strVal val="#ppt_y"/>
                                          </p:val>
                                        </p:tav>
                                      </p:tavLst>
                                    </p:anim>
                                  </p:childTnLst>
                                </p:cTn>
                              </p:par>
                            </p:childTnLst>
                          </p:cTn>
                        </p:par>
                        <p:par>
                          <p:cTn id="69" fill="hold">
                            <p:stCondLst>
                              <p:cond delay="7500"/>
                            </p:stCondLst>
                            <p:childTnLst>
                              <p:par>
                                <p:cTn id="70" presetID="37" presetClass="entr" presetSubtype="0" fill="hold" nodeType="afterEffect">
                                  <p:stCondLst>
                                    <p:cond delay="0"/>
                                  </p:stCondLst>
                                  <p:childTnLst>
                                    <p:set>
                                      <p:cBhvr>
                                        <p:cTn id="71" dur="1" fill="hold">
                                          <p:stCondLst>
                                            <p:cond delay="0"/>
                                          </p:stCondLst>
                                        </p:cTn>
                                        <p:tgtEl>
                                          <p:spTgt spid="53"/>
                                        </p:tgtEl>
                                        <p:attrNameLst>
                                          <p:attrName>style.visibility</p:attrName>
                                        </p:attrNameLst>
                                      </p:cBhvr>
                                      <p:to>
                                        <p:strVal val="visible"/>
                                      </p:to>
                                    </p:set>
                                    <p:animEffect transition="in" filter="fade">
                                      <p:cBhvr>
                                        <p:cTn id="72" dur="1000"/>
                                        <p:tgtEl>
                                          <p:spTgt spid="53"/>
                                        </p:tgtEl>
                                      </p:cBhvr>
                                    </p:animEffect>
                                    <p:anim calcmode="lin" valueType="num">
                                      <p:cBhvr>
                                        <p:cTn id="73" dur="1000" fill="hold"/>
                                        <p:tgtEl>
                                          <p:spTgt spid="53"/>
                                        </p:tgtEl>
                                        <p:attrNameLst>
                                          <p:attrName>ppt_x</p:attrName>
                                        </p:attrNameLst>
                                      </p:cBhvr>
                                      <p:tavLst>
                                        <p:tav tm="0">
                                          <p:val>
                                            <p:strVal val="#ppt_x"/>
                                          </p:val>
                                        </p:tav>
                                        <p:tav tm="100000">
                                          <p:val>
                                            <p:strVal val="#ppt_x"/>
                                          </p:val>
                                        </p:tav>
                                      </p:tavLst>
                                    </p:anim>
                                    <p:anim calcmode="lin" valueType="num">
                                      <p:cBhvr>
                                        <p:cTn id="74" dur="900" decel="100000" fill="hold"/>
                                        <p:tgtEl>
                                          <p:spTgt spid="53"/>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5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1540</TotalTime>
  <Words>1309</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320</cp:revision>
  <dcterms:created xsi:type="dcterms:W3CDTF">2016-09-28T22:08:47Z</dcterms:created>
  <dcterms:modified xsi:type="dcterms:W3CDTF">2017-09-27T18:41:57Z</dcterms:modified>
</cp:coreProperties>
</file>