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8575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Freeform: Shape 7"/>
          <p:cNvSpPr/>
          <p:nvPr/>
        </p:nvSpPr>
        <p:spPr>
          <a:xfrm>
            <a:off x="602673" y="2163337"/>
            <a:ext cx="4816820" cy="1483872"/>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p:cNvSpPr/>
          <p:nvPr/>
        </p:nvSpPr>
        <p:spPr>
          <a:xfrm>
            <a:off x="602673" y="3947110"/>
            <a:ext cx="4816820" cy="1483872"/>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a:spLocks noChangeAspect="1"/>
          </p:cNvSpPr>
          <p:nvPr/>
        </p:nvSpPr>
        <p:spPr>
          <a:xfrm>
            <a:off x="4924886" y="2331720"/>
            <a:ext cx="1097280" cy="1097280"/>
          </a:xfrm>
          <a:prstGeom prst="ellipse">
            <a:avLst/>
          </a:prstGeom>
          <a:blipFill>
            <a:blip r:embed="rId2"/>
            <a:stretch>
              <a:fillRect/>
            </a:stretch>
          </a:blip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p:nvPr/>
        </p:nvSpPr>
        <p:spPr>
          <a:xfrm rot="10800000">
            <a:off x="6785759" y="2138424"/>
            <a:ext cx="4816820" cy="1483872"/>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6196338" y="2356633"/>
            <a:ext cx="1097280" cy="1097280"/>
          </a:xfrm>
          <a:prstGeom prst="ellipse">
            <a:avLst/>
          </a:prstGeom>
          <a:blipFill>
            <a:blip r:embed="rId3"/>
            <a:stretch>
              <a:fillRect/>
            </a:stretch>
          </a:blipFill>
          <a:ln w="2540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p:cNvSpPr/>
          <p:nvPr/>
        </p:nvSpPr>
        <p:spPr>
          <a:xfrm rot="10800000">
            <a:off x="6785759" y="3947110"/>
            <a:ext cx="4816820" cy="1483872"/>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6191778" y="4140406"/>
            <a:ext cx="1097280" cy="1097280"/>
          </a:xfrm>
          <a:prstGeom prst="ellipse">
            <a:avLst/>
          </a:prstGeom>
          <a:blipFill>
            <a:blip r:embed="rId4"/>
            <a:stretch>
              <a:fillRect/>
            </a:stretch>
          </a:blipFill>
          <a:ln w="2540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4924886" y="4136300"/>
            <a:ext cx="1097280" cy="1097280"/>
          </a:xfrm>
          <a:prstGeom prst="ellipse">
            <a:avLst/>
          </a:prstGeom>
          <a:blipFill>
            <a:blip r:embed="rId5"/>
            <a:stretch>
              <a:fillRect/>
            </a:stretch>
          </a:blip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079520" y="2331720"/>
            <a:ext cx="2926579" cy="1162207"/>
            <a:chOff x="5266276" y="2375693"/>
            <a:chExt cx="2926579" cy="1162207"/>
          </a:xfrm>
        </p:grpSpPr>
        <p:sp>
          <p:nvSpPr>
            <p:cNvPr id="16" name="TextBox 15"/>
            <p:cNvSpPr txBox="1"/>
            <p:nvPr/>
          </p:nvSpPr>
          <p:spPr>
            <a:xfrm>
              <a:off x="5266276" y="2375693"/>
              <a:ext cx="1768390" cy="338553"/>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Strength</a:t>
              </a:r>
              <a:endParaRPr lang="ru-RU" sz="1600" b="1" dirty="0">
                <a:solidFill>
                  <a:schemeClr val="bg1"/>
                </a:solidFill>
                <a:latin typeface="Candara" panose="020E0502030303020204" pitchFamily="34" charset="0"/>
                <a:ea typeface="Roboto Light" panose="02000000000000000000" pitchFamily="2" charset="0"/>
              </a:endParaRPr>
            </a:p>
          </p:txBody>
        </p:sp>
        <p:sp>
          <p:nvSpPr>
            <p:cNvPr id="17" name="TextBox 16"/>
            <p:cNvSpPr txBox="1"/>
            <p:nvPr/>
          </p:nvSpPr>
          <p:spPr>
            <a:xfrm>
              <a:off x="5277081" y="2706902"/>
              <a:ext cx="2915774" cy="83099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grpSp>
        <p:nvGrpSpPr>
          <p:cNvPr id="18" name="Group 17"/>
          <p:cNvGrpSpPr/>
          <p:nvPr/>
        </p:nvGrpSpPr>
        <p:grpSpPr>
          <a:xfrm>
            <a:off x="7993334" y="2324170"/>
            <a:ext cx="2926579" cy="1162206"/>
            <a:chOff x="8397142" y="2379988"/>
            <a:chExt cx="2926579" cy="1162206"/>
          </a:xfrm>
        </p:grpSpPr>
        <p:sp>
          <p:nvSpPr>
            <p:cNvPr id="19" name="TextBox 18"/>
            <p:cNvSpPr txBox="1"/>
            <p:nvPr/>
          </p:nvSpPr>
          <p:spPr>
            <a:xfrm>
              <a:off x="8397142" y="2379988"/>
              <a:ext cx="176839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Weakness</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0" name="TextBox 19"/>
            <p:cNvSpPr txBox="1"/>
            <p:nvPr/>
          </p:nvSpPr>
          <p:spPr>
            <a:xfrm>
              <a:off x="8407947" y="2711197"/>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21" name="Group 20"/>
          <p:cNvGrpSpPr/>
          <p:nvPr/>
        </p:nvGrpSpPr>
        <p:grpSpPr>
          <a:xfrm>
            <a:off x="1084922" y="4177890"/>
            <a:ext cx="2926579" cy="1162206"/>
            <a:chOff x="5266276" y="4045265"/>
            <a:chExt cx="2926579" cy="1162206"/>
          </a:xfrm>
        </p:grpSpPr>
        <p:sp>
          <p:nvSpPr>
            <p:cNvPr id="22" name="TextBox 21"/>
            <p:cNvSpPr txBox="1"/>
            <p:nvPr/>
          </p:nvSpPr>
          <p:spPr>
            <a:xfrm>
              <a:off x="5266276" y="4045265"/>
              <a:ext cx="2590803"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Opportunities</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3" name="TextBox 22"/>
            <p:cNvSpPr txBox="1"/>
            <p:nvPr/>
          </p:nvSpPr>
          <p:spPr>
            <a:xfrm>
              <a:off x="5277081" y="4376474"/>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24" name="Group 23"/>
          <p:cNvGrpSpPr/>
          <p:nvPr/>
        </p:nvGrpSpPr>
        <p:grpSpPr>
          <a:xfrm>
            <a:off x="7982529" y="4177890"/>
            <a:ext cx="2926579" cy="1162206"/>
            <a:chOff x="8397142" y="4049563"/>
            <a:chExt cx="2926579" cy="1162206"/>
          </a:xfrm>
        </p:grpSpPr>
        <p:sp>
          <p:nvSpPr>
            <p:cNvPr id="25" name="TextBox 24"/>
            <p:cNvSpPr txBox="1"/>
            <p:nvPr/>
          </p:nvSpPr>
          <p:spPr>
            <a:xfrm>
              <a:off x="8397142" y="4049563"/>
              <a:ext cx="176839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Threat</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6" name="TextBox 25"/>
            <p:cNvSpPr txBox="1"/>
            <p:nvPr/>
          </p:nvSpPr>
          <p:spPr>
            <a:xfrm>
              <a:off x="8407947" y="4380772"/>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solidFill>
                  <a:schemeClr val="bg1"/>
                </a:solidFill>
                <a:ea typeface="Roboto Light" panose="02000000000000000000" pitchFamily="2" charset="0"/>
              </a:endParaRPr>
            </a:p>
          </p:txBody>
        </p:sp>
      </p:grpSp>
      <p:pic>
        <p:nvPicPr>
          <p:cNvPr id="27" name="Picture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8627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52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anim calcmode="lin" valueType="num">
                                      <p:cBhvr>
                                        <p:cTn id="19" dur="500" fill="hold"/>
                                        <p:tgtEl>
                                          <p:spTgt spid="4"/>
                                        </p:tgtEl>
                                        <p:attrNameLst>
                                          <p:attrName>ppt_x</p:attrName>
                                        </p:attrNameLst>
                                      </p:cBhvr>
                                      <p:tavLst>
                                        <p:tav tm="0">
                                          <p:val>
                                            <p:fltVal val="0.5"/>
                                          </p:val>
                                        </p:tav>
                                        <p:tav tm="100000">
                                          <p:val>
                                            <p:strVal val="#ppt_x"/>
                                          </p:val>
                                        </p:tav>
                                      </p:tavLst>
                                    </p:anim>
                                    <p:anim calcmode="lin" valueType="num">
                                      <p:cBhvr>
                                        <p:cTn id="20" dur="500" fill="hold"/>
                                        <p:tgtEl>
                                          <p:spTgt spid="4"/>
                                        </p:tgtEl>
                                        <p:attrNameLst>
                                          <p:attrName>ppt_y</p:attrName>
                                        </p:attrNameLst>
                                      </p:cBhvr>
                                      <p:tavLst>
                                        <p:tav tm="0">
                                          <p:val>
                                            <p:fltVal val="0.5"/>
                                          </p:val>
                                        </p:tav>
                                        <p:tav tm="100000">
                                          <p:val>
                                            <p:strVal val="#ppt_y"/>
                                          </p:val>
                                        </p:tav>
                                      </p:tavLst>
                                    </p:anim>
                                  </p:childTnLst>
                                </p:cTn>
                              </p:par>
                            </p:childTnLst>
                          </p:cTn>
                        </p:par>
                        <p:par>
                          <p:cTn id="21" fill="hold">
                            <p:stCondLst>
                              <p:cond delay="1500"/>
                            </p:stCondLst>
                            <p:childTnLst>
                              <p:par>
                                <p:cTn id="22" presetID="37" presetClass="entr" presetSubtype="0"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900" decel="100000" fill="hold"/>
                                        <p:tgtEl>
                                          <p:spTgt spid="15"/>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53" presetClass="entr" presetSubtype="52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Effect transition="in" filter="fade">
                                      <p:cBhvr>
                                        <p:cTn id="38" dur="500"/>
                                        <p:tgtEl>
                                          <p:spTgt spid="11"/>
                                        </p:tgtEl>
                                      </p:cBhvr>
                                    </p:animEffect>
                                    <p:anim calcmode="lin" valueType="num">
                                      <p:cBhvr>
                                        <p:cTn id="39" dur="500" fill="hold"/>
                                        <p:tgtEl>
                                          <p:spTgt spid="11"/>
                                        </p:tgtEl>
                                        <p:attrNameLst>
                                          <p:attrName>ppt_x</p:attrName>
                                        </p:attrNameLst>
                                      </p:cBhvr>
                                      <p:tavLst>
                                        <p:tav tm="0">
                                          <p:val>
                                            <p:fltVal val="0.5"/>
                                          </p:val>
                                        </p:tav>
                                        <p:tav tm="100000">
                                          <p:val>
                                            <p:strVal val="#ppt_x"/>
                                          </p:val>
                                        </p:tav>
                                      </p:tavLst>
                                    </p:anim>
                                    <p:anim calcmode="lin" valueType="num">
                                      <p:cBhvr>
                                        <p:cTn id="40" dur="500" fill="hold"/>
                                        <p:tgtEl>
                                          <p:spTgt spid="11"/>
                                        </p:tgtEl>
                                        <p:attrNameLst>
                                          <p:attrName>ppt_y</p:attrName>
                                        </p:attrNameLst>
                                      </p:cBhvr>
                                      <p:tavLst>
                                        <p:tav tm="0">
                                          <p:val>
                                            <p:fltVal val="0.5"/>
                                          </p:val>
                                        </p:tav>
                                        <p:tav tm="100000">
                                          <p:val>
                                            <p:strVal val="#ppt_y"/>
                                          </p:val>
                                        </p:tav>
                                      </p:tavLst>
                                    </p:anim>
                                  </p:childTnLst>
                                </p:cTn>
                              </p:par>
                            </p:childTnLst>
                          </p:cTn>
                        </p:par>
                        <p:par>
                          <p:cTn id="41" fill="hold">
                            <p:stCondLst>
                              <p:cond delay="3500"/>
                            </p:stCondLst>
                            <p:childTnLst>
                              <p:par>
                                <p:cTn id="42" presetID="37" presetClass="entr" presetSubtype="0"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900" decel="100000" fill="hold"/>
                                        <p:tgtEl>
                                          <p:spTgt spid="18"/>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1+#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53" presetClass="entr" presetSubtype="52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fltVal val="0.5"/>
                                          </p:val>
                                        </p:tav>
                                        <p:tav tm="100000">
                                          <p:val>
                                            <p:strVal val="#ppt_x"/>
                                          </p:val>
                                        </p:tav>
                                      </p:tavLst>
                                    </p:anim>
                                    <p:anim calcmode="lin" valueType="num">
                                      <p:cBhvr>
                                        <p:cTn id="60" dur="500" fill="hold"/>
                                        <p:tgtEl>
                                          <p:spTgt spid="13"/>
                                        </p:tgtEl>
                                        <p:attrNameLst>
                                          <p:attrName>ppt_y</p:attrName>
                                        </p:attrNameLst>
                                      </p:cBhvr>
                                      <p:tavLst>
                                        <p:tav tm="0">
                                          <p:val>
                                            <p:fltVal val="0.5"/>
                                          </p:val>
                                        </p:tav>
                                        <p:tav tm="100000">
                                          <p:val>
                                            <p:strVal val="#ppt_y"/>
                                          </p:val>
                                        </p:tav>
                                      </p:tavLst>
                                    </p:anim>
                                  </p:childTnLst>
                                </p:cTn>
                              </p:par>
                            </p:childTnLst>
                          </p:cTn>
                        </p:par>
                        <p:par>
                          <p:cTn id="61" fill="hold">
                            <p:stCondLst>
                              <p:cond delay="5500"/>
                            </p:stCondLst>
                            <p:childTnLst>
                              <p:par>
                                <p:cTn id="62" presetID="37" presetClass="entr" presetSubtype="0" fill="hold"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900" decel="100000" fill="hold"/>
                                        <p:tgtEl>
                                          <p:spTgt spid="24"/>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68" fill="hold">
                            <p:stCondLst>
                              <p:cond delay="6500"/>
                            </p:stCondLst>
                            <p:childTnLst>
                              <p:par>
                                <p:cTn id="69" presetID="2" presetClass="entr" presetSubtype="8"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0-#ppt_w/2"/>
                                          </p:val>
                                        </p:tav>
                                        <p:tav tm="100000">
                                          <p:val>
                                            <p:strVal val="#ppt_x"/>
                                          </p:val>
                                        </p:tav>
                                      </p:tavLst>
                                    </p:anim>
                                    <p:anim calcmode="lin" valueType="num">
                                      <p:cBhvr additive="base">
                                        <p:cTn id="72" dur="500" fill="hold"/>
                                        <p:tgtEl>
                                          <p:spTgt spid="9"/>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528"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anim calcmode="lin" valueType="num">
                                      <p:cBhvr>
                                        <p:cTn id="79" dur="500" fill="hold"/>
                                        <p:tgtEl>
                                          <p:spTgt spid="14"/>
                                        </p:tgtEl>
                                        <p:attrNameLst>
                                          <p:attrName>ppt_x</p:attrName>
                                        </p:attrNameLst>
                                      </p:cBhvr>
                                      <p:tavLst>
                                        <p:tav tm="0">
                                          <p:val>
                                            <p:fltVal val="0.5"/>
                                          </p:val>
                                        </p:tav>
                                        <p:tav tm="100000">
                                          <p:val>
                                            <p:strVal val="#ppt_x"/>
                                          </p:val>
                                        </p:tav>
                                      </p:tavLst>
                                    </p:anim>
                                    <p:anim calcmode="lin" valueType="num">
                                      <p:cBhvr>
                                        <p:cTn id="80" dur="500" fill="hold"/>
                                        <p:tgtEl>
                                          <p:spTgt spid="14"/>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37" presetClass="entr" presetSubtype="0" fill="hold"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1000"/>
                                        <p:tgtEl>
                                          <p:spTgt spid="21"/>
                                        </p:tgtEl>
                                      </p:cBhvr>
                                    </p:animEffect>
                                    <p:anim calcmode="lin" valueType="num">
                                      <p:cBhvr>
                                        <p:cTn id="85" dur="1000" fill="hold"/>
                                        <p:tgtEl>
                                          <p:spTgt spid="21"/>
                                        </p:tgtEl>
                                        <p:attrNameLst>
                                          <p:attrName>ppt_x</p:attrName>
                                        </p:attrNameLst>
                                      </p:cBhvr>
                                      <p:tavLst>
                                        <p:tav tm="0">
                                          <p:val>
                                            <p:strVal val="#ppt_x"/>
                                          </p:val>
                                        </p:tav>
                                        <p:tav tm="100000">
                                          <p:val>
                                            <p:strVal val="#ppt_x"/>
                                          </p:val>
                                        </p:tav>
                                      </p:tavLst>
                                    </p:anim>
                                    <p:anim calcmode="lin" valueType="num">
                                      <p:cBhvr>
                                        <p:cTn id="86" dur="900" decel="100000" fill="hold"/>
                                        <p:tgtEl>
                                          <p:spTgt spid="21"/>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4"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1298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2017-09-27T18:38:51Z</dcterms:modified>
</cp:coreProperties>
</file>