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1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44805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2" name="Group 81"/>
          <p:cNvGrpSpPr/>
          <p:nvPr/>
        </p:nvGrpSpPr>
        <p:grpSpPr>
          <a:xfrm>
            <a:off x="8904992" y="1745673"/>
            <a:ext cx="2468880" cy="2468880"/>
            <a:chOff x="8904992" y="1745673"/>
            <a:chExt cx="2468880" cy="2468880"/>
          </a:xfrm>
          <a:solidFill>
            <a:schemeClr val="tx1">
              <a:alpha val="50000"/>
            </a:schemeClr>
          </a:solidFill>
        </p:grpSpPr>
        <p:sp>
          <p:nvSpPr>
            <p:cNvPr id="55" name="Oval 54"/>
            <p:cNvSpPr>
              <a:spLocks noChangeAspect="1"/>
            </p:cNvSpPr>
            <p:nvPr/>
          </p:nvSpPr>
          <p:spPr>
            <a:xfrm>
              <a:off x="8904992" y="1745673"/>
              <a:ext cx="2468880" cy="2468880"/>
            </a:xfrm>
            <a:prstGeom prst="ellipse">
              <a:avLst/>
            </a:prstGeom>
            <a:grp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2" name="Straight Connector 61"/>
            <p:cNvCxnSpPr/>
            <p:nvPr/>
          </p:nvCxnSpPr>
          <p:spPr>
            <a:xfrm>
              <a:off x="9190412" y="2967644"/>
              <a:ext cx="1920240" cy="0"/>
            </a:xfrm>
            <a:prstGeom prst="line">
              <a:avLst/>
            </a:prstGeom>
            <a:grpFill/>
            <a:ln cap="rnd">
              <a:solidFill>
                <a:schemeClr val="bg1"/>
              </a:solidFill>
              <a:prstDash val="lgDash"/>
              <a:round/>
            </a:ln>
          </p:spPr>
          <p:style>
            <a:lnRef idx="1">
              <a:schemeClr val="accent1"/>
            </a:lnRef>
            <a:fillRef idx="0">
              <a:schemeClr val="accent1"/>
            </a:fillRef>
            <a:effectRef idx="0">
              <a:schemeClr val="accent1"/>
            </a:effectRef>
            <a:fontRef idx="minor">
              <a:schemeClr val="tx1"/>
            </a:fontRef>
          </p:style>
        </p:cxnSp>
      </p:grpSp>
      <p:grpSp>
        <p:nvGrpSpPr>
          <p:cNvPr id="81" name="Group 80"/>
          <p:cNvGrpSpPr/>
          <p:nvPr/>
        </p:nvGrpSpPr>
        <p:grpSpPr>
          <a:xfrm>
            <a:off x="6228698" y="1745673"/>
            <a:ext cx="2468880" cy="2468880"/>
            <a:chOff x="6228698" y="1745673"/>
            <a:chExt cx="2468880" cy="2468880"/>
          </a:xfrm>
          <a:solidFill>
            <a:schemeClr val="tx1">
              <a:alpha val="50000"/>
            </a:schemeClr>
          </a:solidFill>
        </p:grpSpPr>
        <p:sp>
          <p:nvSpPr>
            <p:cNvPr id="41" name="Oval 40"/>
            <p:cNvSpPr>
              <a:spLocks noChangeAspect="1"/>
            </p:cNvSpPr>
            <p:nvPr/>
          </p:nvSpPr>
          <p:spPr>
            <a:xfrm>
              <a:off x="6228698" y="1745673"/>
              <a:ext cx="2468880" cy="2468880"/>
            </a:xfrm>
            <a:prstGeom prst="ellipse">
              <a:avLst/>
            </a:prstGeom>
            <a:grp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p:cNvCxnSpPr/>
            <p:nvPr/>
          </p:nvCxnSpPr>
          <p:spPr>
            <a:xfrm>
              <a:off x="6514118" y="2967644"/>
              <a:ext cx="1920240" cy="0"/>
            </a:xfrm>
            <a:prstGeom prst="line">
              <a:avLst/>
            </a:prstGeom>
            <a:grpFill/>
            <a:ln cap="rnd">
              <a:solidFill>
                <a:schemeClr val="bg1"/>
              </a:solidFill>
              <a:prstDash val="lgDash"/>
              <a:round/>
            </a:ln>
          </p:spPr>
          <p:style>
            <a:lnRef idx="1">
              <a:schemeClr val="accent1"/>
            </a:lnRef>
            <a:fillRef idx="0">
              <a:schemeClr val="accent1"/>
            </a:fillRef>
            <a:effectRef idx="0">
              <a:schemeClr val="accent1"/>
            </a:effectRef>
            <a:fontRef idx="minor">
              <a:schemeClr val="tx1"/>
            </a:fontRef>
          </p:style>
        </p:cxnSp>
      </p:grpSp>
      <p:grpSp>
        <p:nvGrpSpPr>
          <p:cNvPr id="80" name="Group 79"/>
          <p:cNvGrpSpPr/>
          <p:nvPr/>
        </p:nvGrpSpPr>
        <p:grpSpPr>
          <a:xfrm>
            <a:off x="3550665" y="1745673"/>
            <a:ext cx="2468880" cy="2468880"/>
            <a:chOff x="3550665" y="1745673"/>
            <a:chExt cx="2468880" cy="2468880"/>
          </a:xfrm>
          <a:solidFill>
            <a:schemeClr val="tx1">
              <a:alpha val="50000"/>
            </a:schemeClr>
          </a:solidFill>
        </p:grpSpPr>
        <p:sp>
          <p:nvSpPr>
            <p:cNvPr id="27" name="Oval 26"/>
            <p:cNvSpPr>
              <a:spLocks noChangeAspect="1"/>
            </p:cNvSpPr>
            <p:nvPr/>
          </p:nvSpPr>
          <p:spPr>
            <a:xfrm>
              <a:off x="3550665" y="1745673"/>
              <a:ext cx="2468880" cy="2468880"/>
            </a:xfrm>
            <a:prstGeom prst="ellipse">
              <a:avLst/>
            </a:prstGeom>
            <a:grp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4" name="Straight Connector 33"/>
            <p:cNvCxnSpPr/>
            <p:nvPr/>
          </p:nvCxnSpPr>
          <p:spPr>
            <a:xfrm>
              <a:off x="3836085" y="2967644"/>
              <a:ext cx="1920240" cy="0"/>
            </a:xfrm>
            <a:prstGeom prst="line">
              <a:avLst/>
            </a:prstGeom>
            <a:grpFill/>
            <a:ln cap="rnd">
              <a:solidFill>
                <a:schemeClr val="bg1"/>
              </a:solidFill>
              <a:prstDash val="lgDash"/>
              <a:round/>
            </a:ln>
          </p:spPr>
          <p:style>
            <a:lnRef idx="1">
              <a:schemeClr val="accent1"/>
            </a:lnRef>
            <a:fillRef idx="0">
              <a:schemeClr val="accent1"/>
            </a:fillRef>
            <a:effectRef idx="0">
              <a:schemeClr val="accent1"/>
            </a:effectRef>
            <a:fontRef idx="minor">
              <a:schemeClr val="tx1"/>
            </a:fontRef>
          </p:style>
        </p:cxnSp>
      </p:grpSp>
      <p:grpSp>
        <p:nvGrpSpPr>
          <p:cNvPr id="79" name="Group 78"/>
          <p:cNvGrpSpPr/>
          <p:nvPr/>
        </p:nvGrpSpPr>
        <p:grpSpPr>
          <a:xfrm>
            <a:off x="872631" y="1745673"/>
            <a:ext cx="2468880" cy="2468880"/>
            <a:chOff x="872631" y="1745673"/>
            <a:chExt cx="2468880" cy="2468880"/>
          </a:xfrm>
          <a:solidFill>
            <a:schemeClr val="tx1">
              <a:alpha val="50000"/>
            </a:schemeClr>
          </a:solidFill>
        </p:grpSpPr>
        <p:sp>
          <p:nvSpPr>
            <p:cNvPr id="2" name="Oval 1"/>
            <p:cNvSpPr>
              <a:spLocks noChangeAspect="1"/>
            </p:cNvSpPr>
            <p:nvPr/>
          </p:nvSpPr>
          <p:spPr>
            <a:xfrm>
              <a:off x="872631" y="1745673"/>
              <a:ext cx="2468880" cy="2468880"/>
            </a:xfrm>
            <a:prstGeom prst="ellipse">
              <a:avLst/>
            </a:prstGeom>
            <a:grp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p:cNvCxnSpPr/>
            <p:nvPr/>
          </p:nvCxnSpPr>
          <p:spPr>
            <a:xfrm>
              <a:off x="1158051" y="2967644"/>
              <a:ext cx="1920240" cy="0"/>
            </a:xfrm>
            <a:prstGeom prst="line">
              <a:avLst/>
            </a:prstGeom>
            <a:grpFill/>
            <a:ln cap="rnd">
              <a:solidFill>
                <a:schemeClr val="bg1"/>
              </a:solidFill>
              <a:prstDash val="lgDash"/>
              <a:round/>
            </a:ln>
          </p:spPr>
          <p:style>
            <a:lnRef idx="1">
              <a:schemeClr val="accent1"/>
            </a:lnRef>
            <a:fillRef idx="0">
              <a:schemeClr val="accent1"/>
            </a:fillRef>
            <a:effectRef idx="0">
              <a:schemeClr val="accent1"/>
            </a:effectRef>
            <a:fontRef idx="minor">
              <a:schemeClr val="tx1"/>
            </a:fontRef>
          </p:style>
        </p:cxn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lumMod val="85000"/>
                  </a:schemeClr>
                </a:solidFill>
                <a:latin typeface="Candara" panose="020E0502030303020204" pitchFamily="34" charset="0"/>
              </a:rPr>
              <a:t>Your Subtitle</a:t>
            </a:r>
          </a:p>
        </p:txBody>
      </p:sp>
      <p:cxnSp>
        <p:nvCxnSpPr>
          <p:cNvPr id="4" name="Straight Connector 3"/>
          <p:cNvCxnSpPr/>
          <p:nvPr/>
        </p:nvCxnSpPr>
        <p:spPr>
          <a:xfrm>
            <a:off x="2107071" y="4489567"/>
            <a:ext cx="0" cy="674715"/>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9" name="Text Box 10"/>
          <p:cNvSpPr txBox="1">
            <a:spLocks noChangeArrowheads="1"/>
          </p:cNvSpPr>
          <p:nvPr/>
        </p:nvSpPr>
        <p:spPr bwMode="auto">
          <a:xfrm>
            <a:off x="905011" y="5230109"/>
            <a:ext cx="2468880" cy="109728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FF7467"/>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26" name="Group 25"/>
          <p:cNvGrpSpPr/>
          <p:nvPr/>
        </p:nvGrpSpPr>
        <p:grpSpPr>
          <a:xfrm>
            <a:off x="1741311" y="3758047"/>
            <a:ext cx="731520" cy="731520"/>
            <a:chOff x="1741311" y="3758047"/>
            <a:chExt cx="731520" cy="731520"/>
          </a:xfrm>
        </p:grpSpPr>
        <p:sp>
          <p:nvSpPr>
            <p:cNvPr id="8" name="Oval 7"/>
            <p:cNvSpPr>
              <a:spLocks noChangeAspect="1"/>
            </p:cNvSpPr>
            <p:nvPr/>
          </p:nvSpPr>
          <p:spPr>
            <a:xfrm>
              <a:off x="1741311" y="3758047"/>
              <a:ext cx="731520" cy="731520"/>
            </a:xfrm>
            <a:prstGeom prst="ellipse">
              <a:avLst/>
            </a:prstGeom>
            <a:solidFill>
              <a:srgbClr val="FF7467"/>
            </a:solidFill>
            <a:ln w="63500">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
            <p:cNvSpPr>
              <a:spLocks noChangeAspect="1"/>
            </p:cNvSpPr>
            <p:nvPr/>
          </p:nvSpPr>
          <p:spPr bwMode="auto">
            <a:xfrm>
              <a:off x="1986163" y="3947429"/>
              <a:ext cx="189653" cy="365760"/>
            </a:xfrm>
            <a:custGeom>
              <a:avLst/>
              <a:gdLst>
                <a:gd name="T0" fmla="*/ 112 w 112"/>
                <a:gd name="T1" fmla="*/ 36 h 216"/>
                <a:gd name="T2" fmla="*/ 92 w 112"/>
                <a:gd name="T3" fmla="*/ 36 h 216"/>
                <a:gd name="T4" fmla="*/ 73 w 112"/>
                <a:gd name="T5" fmla="*/ 55 h 216"/>
                <a:gd name="T6" fmla="*/ 73 w 112"/>
                <a:gd name="T7" fmla="*/ 79 h 216"/>
                <a:gd name="T8" fmla="*/ 111 w 112"/>
                <a:gd name="T9" fmla="*/ 79 h 216"/>
                <a:gd name="T10" fmla="*/ 111 w 112"/>
                <a:gd name="T11" fmla="*/ 118 h 216"/>
                <a:gd name="T12" fmla="*/ 73 w 112"/>
                <a:gd name="T13" fmla="*/ 118 h 216"/>
                <a:gd name="T14" fmla="*/ 73 w 112"/>
                <a:gd name="T15" fmla="*/ 216 h 216"/>
                <a:gd name="T16" fmla="*/ 33 w 112"/>
                <a:gd name="T17" fmla="*/ 216 h 216"/>
                <a:gd name="T18" fmla="*/ 33 w 112"/>
                <a:gd name="T19" fmla="*/ 118 h 216"/>
                <a:gd name="T20" fmla="*/ 0 w 112"/>
                <a:gd name="T21" fmla="*/ 118 h 216"/>
                <a:gd name="T22" fmla="*/ 0 w 112"/>
                <a:gd name="T23" fmla="*/ 79 h 216"/>
                <a:gd name="T24" fmla="*/ 33 w 112"/>
                <a:gd name="T25" fmla="*/ 79 h 216"/>
                <a:gd name="T26" fmla="*/ 33 w 112"/>
                <a:gd name="T27" fmla="*/ 51 h 216"/>
                <a:gd name="T28" fmla="*/ 82 w 112"/>
                <a:gd name="T29" fmla="*/ 0 h 216"/>
                <a:gd name="T30" fmla="*/ 112 w 112"/>
                <a:gd name="T31" fmla="*/ 0 h 216"/>
                <a:gd name="T32" fmla="*/ 112 w 112"/>
                <a:gd name="T33" fmla="*/ 3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2" h="216">
                  <a:moveTo>
                    <a:pt x="112" y="36"/>
                  </a:moveTo>
                  <a:cubicBezTo>
                    <a:pt x="92" y="36"/>
                    <a:pt x="92" y="36"/>
                    <a:pt x="92" y="36"/>
                  </a:cubicBezTo>
                  <a:cubicBezTo>
                    <a:pt x="76" y="36"/>
                    <a:pt x="73" y="44"/>
                    <a:pt x="73" y="55"/>
                  </a:cubicBezTo>
                  <a:cubicBezTo>
                    <a:pt x="73" y="79"/>
                    <a:pt x="73" y="79"/>
                    <a:pt x="73" y="79"/>
                  </a:cubicBezTo>
                  <a:cubicBezTo>
                    <a:pt x="111" y="79"/>
                    <a:pt x="111" y="79"/>
                    <a:pt x="111" y="79"/>
                  </a:cubicBezTo>
                  <a:cubicBezTo>
                    <a:pt x="111" y="118"/>
                    <a:pt x="111" y="118"/>
                    <a:pt x="111" y="118"/>
                  </a:cubicBezTo>
                  <a:cubicBezTo>
                    <a:pt x="73" y="118"/>
                    <a:pt x="73" y="118"/>
                    <a:pt x="73" y="118"/>
                  </a:cubicBezTo>
                  <a:cubicBezTo>
                    <a:pt x="73" y="216"/>
                    <a:pt x="73" y="216"/>
                    <a:pt x="73" y="216"/>
                  </a:cubicBezTo>
                  <a:cubicBezTo>
                    <a:pt x="33" y="216"/>
                    <a:pt x="33" y="216"/>
                    <a:pt x="33" y="216"/>
                  </a:cubicBezTo>
                  <a:cubicBezTo>
                    <a:pt x="33" y="118"/>
                    <a:pt x="33" y="118"/>
                    <a:pt x="33" y="118"/>
                  </a:cubicBezTo>
                  <a:cubicBezTo>
                    <a:pt x="0" y="118"/>
                    <a:pt x="0" y="118"/>
                    <a:pt x="0" y="118"/>
                  </a:cubicBezTo>
                  <a:cubicBezTo>
                    <a:pt x="0" y="79"/>
                    <a:pt x="0" y="79"/>
                    <a:pt x="0" y="79"/>
                  </a:cubicBezTo>
                  <a:cubicBezTo>
                    <a:pt x="33" y="79"/>
                    <a:pt x="33" y="79"/>
                    <a:pt x="33" y="79"/>
                  </a:cubicBezTo>
                  <a:cubicBezTo>
                    <a:pt x="33" y="51"/>
                    <a:pt x="33" y="51"/>
                    <a:pt x="33" y="51"/>
                  </a:cubicBezTo>
                  <a:cubicBezTo>
                    <a:pt x="33" y="18"/>
                    <a:pt x="53" y="0"/>
                    <a:pt x="82" y="0"/>
                  </a:cubicBezTo>
                  <a:cubicBezTo>
                    <a:pt x="112" y="0"/>
                    <a:pt x="112" y="0"/>
                    <a:pt x="112" y="0"/>
                  </a:cubicBezTo>
                  <a:lnTo>
                    <a:pt x="112" y="36"/>
                  </a:lnTo>
                  <a:close/>
                </a:path>
              </a:pathLst>
            </a:custGeom>
            <a:solidFill>
              <a:schemeClr val="bg1"/>
            </a:solidFill>
            <a:ln>
              <a:noFill/>
            </a:ln>
            <a:effectLst>
              <a:outerShdw blurRad="50800" dist="38100" dir="2700000" algn="tl"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p>
          </p:txBody>
        </p:sp>
      </p:grpSp>
      <p:sp>
        <p:nvSpPr>
          <p:cNvPr id="17" name="TextBox 16"/>
          <p:cNvSpPr txBox="1"/>
          <p:nvPr/>
        </p:nvSpPr>
        <p:spPr>
          <a:xfrm>
            <a:off x="1345005" y="2192794"/>
            <a:ext cx="1524129" cy="830997"/>
          </a:xfrm>
          <a:prstGeom prst="rect">
            <a:avLst/>
          </a:prstGeom>
          <a:noFill/>
        </p:spPr>
        <p:txBody>
          <a:bodyPr wrap="square" rtlCol="0">
            <a:spAutoFit/>
          </a:bodyPr>
          <a:lstStyle/>
          <a:p>
            <a:pPr algn="ctr"/>
            <a:r>
              <a:rPr lang="en-US" sz="4800" b="1" dirty="0">
                <a:solidFill>
                  <a:srgbClr val="FF7467"/>
                </a:solidFill>
                <a:latin typeface="Lato"/>
              </a:rPr>
              <a:t>43%</a:t>
            </a:r>
          </a:p>
        </p:txBody>
      </p:sp>
      <p:grpSp>
        <p:nvGrpSpPr>
          <p:cNvPr id="24" name="Group 23"/>
          <p:cNvGrpSpPr/>
          <p:nvPr/>
        </p:nvGrpSpPr>
        <p:grpSpPr>
          <a:xfrm>
            <a:off x="1157043" y="3040312"/>
            <a:ext cx="979495" cy="523220"/>
            <a:chOff x="1157043" y="3040312"/>
            <a:chExt cx="979495" cy="523220"/>
          </a:xfrm>
        </p:grpSpPr>
        <p:sp>
          <p:nvSpPr>
            <p:cNvPr id="21" name="Freeform 93"/>
            <p:cNvSpPr>
              <a:spLocks noChangeAspect="1"/>
            </p:cNvSpPr>
            <p:nvPr/>
          </p:nvSpPr>
          <p:spPr bwMode="auto">
            <a:xfrm>
              <a:off x="1157043" y="3114175"/>
              <a:ext cx="364808" cy="365760"/>
            </a:xfrm>
            <a:custGeom>
              <a:avLst/>
              <a:gdLst>
                <a:gd name="T0" fmla="*/ 365 w 366"/>
                <a:gd name="T1" fmla="*/ 9 h 367"/>
                <a:gd name="T2" fmla="*/ 365 w 366"/>
                <a:gd name="T3" fmla="*/ 8 h 367"/>
                <a:gd name="T4" fmla="*/ 365 w 366"/>
                <a:gd name="T5" fmla="*/ 8 h 367"/>
                <a:gd name="T6" fmla="*/ 359 w 366"/>
                <a:gd name="T7" fmla="*/ 2 h 367"/>
                <a:gd name="T8" fmla="*/ 358 w 366"/>
                <a:gd name="T9" fmla="*/ 2 h 367"/>
                <a:gd name="T10" fmla="*/ 358 w 366"/>
                <a:gd name="T11" fmla="*/ 1 h 367"/>
                <a:gd name="T12" fmla="*/ 355 w 366"/>
                <a:gd name="T13" fmla="*/ 0 h 367"/>
                <a:gd name="T14" fmla="*/ 353 w 366"/>
                <a:gd name="T15" fmla="*/ 0 h 367"/>
                <a:gd name="T16" fmla="*/ 237 w 366"/>
                <a:gd name="T17" fmla="*/ 0 h 367"/>
                <a:gd name="T18" fmla="*/ 234 w 366"/>
                <a:gd name="T19" fmla="*/ 0 h 367"/>
                <a:gd name="T20" fmla="*/ 229 w 366"/>
                <a:gd name="T21" fmla="*/ 3 h 367"/>
                <a:gd name="T22" fmla="*/ 224 w 366"/>
                <a:gd name="T23" fmla="*/ 13 h 367"/>
                <a:gd name="T24" fmla="*/ 229 w 366"/>
                <a:gd name="T25" fmla="*/ 23 h 367"/>
                <a:gd name="T26" fmla="*/ 234 w 366"/>
                <a:gd name="T27" fmla="*/ 26 h 367"/>
                <a:gd name="T28" fmla="*/ 237 w 366"/>
                <a:gd name="T29" fmla="*/ 26 h 367"/>
                <a:gd name="T30" fmla="*/ 324 w 366"/>
                <a:gd name="T31" fmla="*/ 26 h 367"/>
                <a:gd name="T32" fmla="*/ 223 w 366"/>
                <a:gd name="T33" fmla="*/ 127 h 367"/>
                <a:gd name="T34" fmla="*/ 137 w 366"/>
                <a:gd name="T35" fmla="*/ 94 h 367"/>
                <a:gd name="T36" fmla="*/ 0 w 366"/>
                <a:gd name="T37" fmla="*/ 230 h 367"/>
                <a:gd name="T38" fmla="*/ 137 w 366"/>
                <a:gd name="T39" fmla="*/ 367 h 367"/>
                <a:gd name="T40" fmla="*/ 274 w 366"/>
                <a:gd name="T41" fmla="*/ 230 h 367"/>
                <a:gd name="T42" fmla="*/ 241 w 366"/>
                <a:gd name="T43" fmla="*/ 145 h 367"/>
                <a:gd name="T44" fmla="*/ 340 w 366"/>
                <a:gd name="T45" fmla="*/ 46 h 367"/>
                <a:gd name="T46" fmla="*/ 340 w 366"/>
                <a:gd name="T47" fmla="*/ 130 h 367"/>
                <a:gd name="T48" fmla="*/ 340 w 366"/>
                <a:gd name="T49" fmla="*/ 133 h 367"/>
                <a:gd name="T50" fmla="*/ 343 w 366"/>
                <a:gd name="T51" fmla="*/ 137 h 367"/>
                <a:gd name="T52" fmla="*/ 353 w 366"/>
                <a:gd name="T53" fmla="*/ 142 h 367"/>
                <a:gd name="T54" fmla="*/ 363 w 366"/>
                <a:gd name="T55" fmla="*/ 137 h 367"/>
                <a:gd name="T56" fmla="*/ 366 w 366"/>
                <a:gd name="T57" fmla="*/ 133 h 367"/>
                <a:gd name="T58" fmla="*/ 366 w 366"/>
                <a:gd name="T59" fmla="*/ 130 h 367"/>
                <a:gd name="T60" fmla="*/ 366 w 366"/>
                <a:gd name="T61" fmla="*/ 13 h 367"/>
                <a:gd name="T62" fmla="*/ 366 w 366"/>
                <a:gd name="T63" fmla="*/ 12 h 367"/>
                <a:gd name="T64" fmla="*/ 365 w 366"/>
                <a:gd name="T65" fmla="*/ 9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6" h="367">
                  <a:moveTo>
                    <a:pt x="365" y="9"/>
                  </a:moveTo>
                  <a:cubicBezTo>
                    <a:pt x="365" y="9"/>
                    <a:pt x="365" y="8"/>
                    <a:pt x="365" y="8"/>
                  </a:cubicBezTo>
                  <a:cubicBezTo>
                    <a:pt x="365" y="8"/>
                    <a:pt x="365" y="8"/>
                    <a:pt x="365" y="8"/>
                  </a:cubicBezTo>
                  <a:cubicBezTo>
                    <a:pt x="364" y="5"/>
                    <a:pt x="361" y="3"/>
                    <a:pt x="359" y="2"/>
                  </a:cubicBezTo>
                  <a:cubicBezTo>
                    <a:pt x="359" y="2"/>
                    <a:pt x="359" y="2"/>
                    <a:pt x="358" y="2"/>
                  </a:cubicBezTo>
                  <a:cubicBezTo>
                    <a:pt x="358" y="1"/>
                    <a:pt x="358" y="1"/>
                    <a:pt x="358" y="1"/>
                  </a:cubicBezTo>
                  <a:cubicBezTo>
                    <a:pt x="357" y="1"/>
                    <a:pt x="356" y="0"/>
                    <a:pt x="355" y="0"/>
                  </a:cubicBezTo>
                  <a:cubicBezTo>
                    <a:pt x="353" y="0"/>
                    <a:pt x="353" y="0"/>
                    <a:pt x="353" y="0"/>
                  </a:cubicBezTo>
                  <a:cubicBezTo>
                    <a:pt x="237" y="0"/>
                    <a:pt x="237" y="0"/>
                    <a:pt x="237" y="0"/>
                  </a:cubicBezTo>
                  <a:cubicBezTo>
                    <a:pt x="234" y="0"/>
                    <a:pt x="234" y="0"/>
                    <a:pt x="234" y="0"/>
                  </a:cubicBezTo>
                  <a:cubicBezTo>
                    <a:pt x="232" y="0"/>
                    <a:pt x="231" y="2"/>
                    <a:pt x="229" y="3"/>
                  </a:cubicBezTo>
                  <a:cubicBezTo>
                    <a:pt x="226" y="5"/>
                    <a:pt x="224" y="9"/>
                    <a:pt x="224" y="13"/>
                  </a:cubicBezTo>
                  <a:cubicBezTo>
                    <a:pt x="224" y="18"/>
                    <a:pt x="226" y="21"/>
                    <a:pt x="229" y="23"/>
                  </a:cubicBezTo>
                  <a:cubicBezTo>
                    <a:pt x="231" y="25"/>
                    <a:pt x="232" y="26"/>
                    <a:pt x="234" y="26"/>
                  </a:cubicBezTo>
                  <a:cubicBezTo>
                    <a:pt x="237" y="26"/>
                    <a:pt x="237" y="26"/>
                    <a:pt x="237" y="26"/>
                  </a:cubicBezTo>
                  <a:cubicBezTo>
                    <a:pt x="324" y="26"/>
                    <a:pt x="324" y="26"/>
                    <a:pt x="324" y="26"/>
                  </a:cubicBezTo>
                  <a:cubicBezTo>
                    <a:pt x="223" y="127"/>
                    <a:pt x="223" y="127"/>
                    <a:pt x="223" y="127"/>
                  </a:cubicBezTo>
                  <a:cubicBezTo>
                    <a:pt x="200" y="107"/>
                    <a:pt x="170" y="94"/>
                    <a:pt x="137" y="94"/>
                  </a:cubicBezTo>
                  <a:cubicBezTo>
                    <a:pt x="61" y="94"/>
                    <a:pt x="0" y="155"/>
                    <a:pt x="0" y="230"/>
                  </a:cubicBezTo>
                  <a:cubicBezTo>
                    <a:pt x="0" y="306"/>
                    <a:pt x="61" y="367"/>
                    <a:pt x="137" y="367"/>
                  </a:cubicBezTo>
                  <a:cubicBezTo>
                    <a:pt x="213" y="367"/>
                    <a:pt x="274" y="305"/>
                    <a:pt x="274" y="230"/>
                  </a:cubicBezTo>
                  <a:cubicBezTo>
                    <a:pt x="274" y="198"/>
                    <a:pt x="260" y="168"/>
                    <a:pt x="241" y="145"/>
                  </a:cubicBezTo>
                  <a:cubicBezTo>
                    <a:pt x="340" y="46"/>
                    <a:pt x="340" y="46"/>
                    <a:pt x="340" y="46"/>
                  </a:cubicBezTo>
                  <a:cubicBezTo>
                    <a:pt x="340" y="130"/>
                    <a:pt x="340" y="130"/>
                    <a:pt x="340" y="130"/>
                  </a:cubicBezTo>
                  <a:cubicBezTo>
                    <a:pt x="340" y="133"/>
                    <a:pt x="340" y="133"/>
                    <a:pt x="340" y="133"/>
                  </a:cubicBezTo>
                  <a:cubicBezTo>
                    <a:pt x="340" y="134"/>
                    <a:pt x="342" y="136"/>
                    <a:pt x="343" y="137"/>
                  </a:cubicBezTo>
                  <a:cubicBezTo>
                    <a:pt x="345" y="140"/>
                    <a:pt x="349" y="142"/>
                    <a:pt x="353" y="142"/>
                  </a:cubicBezTo>
                  <a:cubicBezTo>
                    <a:pt x="358" y="142"/>
                    <a:pt x="361" y="140"/>
                    <a:pt x="363" y="137"/>
                  </a:cubicBezTo>
                  <a:cubicBezTo>
                    <a:pt x="365" y="136"/>
                    <a:pt x="366" y="134"/>
                    <a:pt x="366" y="133"/>
                  </a:cubicBezTo>
                  <a:cubicBezTo>
                    <a:pt x="366" y="130"/>
                    <a:pt x="366" y="130"/>
                    <a:pt x="366" y="130"/>
                  </a:cubicBezTo>
                  <a:cubicBezTo>
                    <a:pt x="366" y="13"/>
                    <a:pt x="366" y="13"/>
                    <a:pt x="366" y="13"/>
                  </a:cubicBezTo>
                  <a:cubicBezTo>
                    <a:pt x="366" y="12"/>
                    <a:pt x="366" y="12"/>
                    <a:pt x="366" y="12"/>
                  </a:cubicBezTo>
                  <a:cubicBezTo>
                    <a:pt x="366" y="11"/>
                    <a:pt x="366" y="10"/>
                    <a:pt x="365" y="9"/>
                  </a:cubicBezTo>
                  <a:close/>
                </a:path>
              </a:pathLst>
            </a:custGeom>
            <a:solidFill>
              <a:srgbClr val="FF7467"/>
            </a:solidFill>
            <a:ln>
              <a:noFill/>
            </a:ln>
          </p:spPr>
          <p:txBody>
            <a:bodyPr vert="horz" wrap="square" lIns="91440" tIns="45720" rIns="91440" bIns="45720" numCol="1" anchor="t" anchorCtr="0" compatLnSpc="1">
              <a:prstTxWarp prst="textNoShape">
                <a:avLst/>
              </a:prstTxWarp>
            </a:bodyPr>
            <a:lstStyle/>
            <a:p>
              <a:endParaRPr lang="ru-RU"/>
            </a:p>
          </p:txBody>
        </p:sp>
        <p:sp>
          <p:nvSpPr>
            <p:cNvPr id="22" name="TextBox 21"/>
            <p:cNvSpPr txBox="1"/>
            <p:nvPr/>
          </p:nvSpPr>
          <p:spPr>
            <a:xfrm>
              <a:off x="1503380" y="3040312"/>
              <a:ext cx="633158" cy="523220"/>
            </a:xfrm>
            <a:prstGeom prst="rect">
              <a:avLst/>
            </a:prstGeom>
            <a:noFill/>
          </p:spPr>
          <p:txBody>
            <a:bodyPr wrap="square" rtlCol="0">
              <a:spAutoFit/>
            </a:bodyPr>
            <a:lstStyle/>
            <a:p>
              <a:r>
                <a:rPr lang="en-US" sz="1600" b="1" dirty="0">
                  <a:solidFill>
                    <a:srgbClr val="FF7467"/>
                  </a:solidFill>
                  <a:latin typeface="Lato"/>
                </a:rPr>
                <a:t>73%</a:t>
              </a:r>
            </a:p>
            <a:p>
              <a:r>
                <a:rPr lang="en-US" sz="1200" b="1" dirty="0">
                  <a:solidFill>
                    <a:schemeClr val="bg1"/>
                  </a:solidFill>
                  <a:latin typeface="Candara" panose="020E0502030303020204" pitchFamily="34" charset="0"/>
                </a:rPr>
                <a:t>Male</a:t>
              </a:r>
            </a:p>
          </p:txBody>
        </p:sp>
      </p:grpSp>
      <p:grpSp>
        <p:nvGrpSpPr>
          <p:cNvPr id="25" name="Group 24"/>
          <p:cNvGrpSpPr/>
          <p:nvPr/>
        </p:nvGrpSpPr>
        <p:grpSpPr>
          <a:xfrm>
            <a:off x="2118066" y="3037831"/>
            <a:ext cx="1145096" cy="523220"/>
            <a:chOff x="2118066" y="3037831"/>
            <a:chExt cx="1145096" cy="523220"/>
          </a:xfrm>
        </p:grpSpPr>
        <p:sp>
          <p:nvSpPr>
            <p:cNvPr id="20" name="Freeform 92"/>
            <p:cNvSpPr>
              <a:spLocks noChangeAspect="1"/>
            </p:cNvSpPr>
            <p:nvPr/>
          </p:nvSpPr>
          <p:spPr bwMode="auto">
            <a:xfrm>
              <a:off x="2118066" y="3111576"/>
              <a:ext cx="364813" cy="365760"/>
            </a:xfrm>
            <a:custGeom>
              <a:avLst/>
              <a:gdLst>
                <a:gd name="T0" fmla="*/ 226 w 368"/>
                <a:gd name="T1" fmla="*/ 0 h 368"/>
                <a:gd name="T2" fmla="*/ 84 w 368"/>
                <a:gd name="T3" fmla="*/ 142 h 368"/>
                <a:gd name="T4" fmla="*/ 117 w 368"/>
                <a:gd name="T5" fmla="*/ 233 h 368"/>
                <a:gd name="T6" fmla="*/ 52 w 368"/>
                <a:gd name="T7" fmla="*/ 297 h 368"/>
                <a:gd name="T8" fmla="*/ 23 w 368"/>
                <a:gd name="T9" fmla="*/ 268 h 368"/>
                <a:gd name="T10" fmla="*/ 5 w 368"/>
                <a:gd name="T11" fmla="*/ 268 h 368"/>
                <a:gd name="T12" fmla="*/ 5 w 368"/>
                <a:gd name="T13" fmla="*/ 287 h 368"/>
                <a:gd name="T14" fmla="*/ 34 w 368"/>
                <a:gd name="T15" fmla="*/ 316 h 368"/>
                <a:gd name="T16" fmla="*/ 7 w 368"/>
                <a:gd name="T17" fmla="*/ 343 h 368"/>
                <a:gd name="T18" fmla="*/ 7 w 368"/>
                <a:gd name="T19" fmla="*/ 361 h 368"/>
                <a:gd name="T20" fmla="*/ 16 w 368"/>
                <a:gd name="T21" fmla="*/ 365 h 368"/>
                <a:gd name="T22" fmla="*/ 25 w 368"/>
                <a:gd name="T23" fmla="*/ 361 h 368"/>
                <a:gd name="T24" fmla="*/ 52 w 368"/>
                <a:gd name="T25" fmla="*/ 334 h 368"/>
                <a:gd name="T26" fmla="*/ 82 w 368"/>
                <a:gd name="T27" fmla="*/ 364 h 368"/>
                <a:gd name="T28" fmla="*/ 91 w 368"/>
                <a:gd name="T29" fmla="*/ 368 h 368"/>
                <a:gd name="T30" fmla="*/ 100 w 368"/>
                <a:gd name="T31" fmla="*/ 364 h 368"/>
                <a:gd name="T32" fmla="*/ 100 w 368"/>
                <a:gd name="T33" fmla="*/ 346 h 368"/>
                <a:gd name="T34" fmla="*/ 70 w 368"/>
                <a:gd name="T35" fmla="*/ 316 h 368"/>
                <a:gd name="T36" fmla="*/ 135 w 368"/>
                <a:gd name="T37" fmla="*/ 251 h 368"/>
                <a:gd name="T38" fmla="*/ 226 w 368"/>
                <a:gd name="T39" fmla="*/ 284 h 368"/>
                <a:gd name="T40" fmla="*/ 368 w 368"/>
                <a:gd name="T41" fmla="*/ 142 h 368"/>
                <a:gd name="T42" fmla="*/ 226 w 368"/>
                <a:gd name="T43" fmla="*/ 0 h 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68" h="368">
                  <a:moveTo>
                    <a:pt x="226" y="0"/>
                  </a:moveTo>
                  <a:cubicBezTo>
                    <a:pt x="147" y="0"/>
                    <a:pt x="84" y="64"/>
                    <a:pt x="84" y="142"/>
                  </a:cubicBezTo>
                  <a:cubicBezTo>
                    <a:pt x="84" y="177"/>
                    <a:pt x="96" y="208"/>
                    <a:pt x="117" y="233"/>
                  </a:cubicBezTo>
                  <a:cubicBezTo>
                    <a:pt x="52" y="297"/>
                    <a:pt x="52" y="297"/>
                    <a:pt x="52" y="297"/>
                  </a:cubicBezTo>
                  <a:cubicBezTo>
                    <a:pt x="23" y="268"/>
                    <a:pt x="23" y="268"/>
                    <a:pt x="23" y="268"/>
                  </a:cubicBezTo>
                  <a:cubicBezTo>
                    <a:pt x="18" y="263"/>
                    <a:pt x="10" y="263"/>
                    <a:pt x="5" y="268"/>
                  </a:cubicBezTo>
                  <a:cubicBezTo>
                    <a:pt x="0" y="273"/>
                    <a:pt x="0" y="282"/>
                    <a:pt x="5" y="287"/>
                  </a:cubicBezTo>
                  <a:cubicBezTo>
                    <a:pt x="34" y="316"/>
                    <a:pt x="34" y="316"/>
                    <a:pt x="34" y="316"/>
                  </a:cubicBezTo>
                  <a:cubicBezTo>
                    <a:pt x="7" y="343"/>
                    <a:pt x="7" y="343"/>
                    <a:pt x="7" y="343"/>
                  </a:cubicBezTo>
                  <a:cubicBezTo>
                    <a:pt x="2" y="348"/>
                    <a:pt x="2" y="356"/>
                    <a:pt x="7" y="361"/>
                  </a:cubicBezTo>
                  <a:cubicBezTo>
                    <a:pt x="9" y="364"/>
                    <a:pt x="13" y="365"/>
                    <a:pt x="16" y="365"/>
                  </a:cubicBezTo>
                  <a:cubicBezTo>
                    <a:pt x="19" y="365"/>
                    <a:pt x="22" y="364"/>
                    <a:pt x="25" y="361"/>
                  </a:cubicBezTo>
                  <a:cubicBezTo>
                    <a:pt x="52" y="334"/>
                    <a:pt x="52" y="334"/>
                    <a:pt x="52" y="334"/>
                  </a:cubicBezTo>
                  <a:cubicBezTo>
                    <a:pt x="82" y="364"/>
                    <a:pt x="82" y="364"/>
                    <a:pt x="82" y="364"/>
                  </a:cubicBezTo>
                  <a:cubicBezTo>
                    <a:pt x="85" y="367"/>
                    <a:pt x="88" y="368"/>
                    <a:pt x="91" y="368"/>
                  </a:cubicBezTo>
                  <a:cubicBezTo>
                    <a:pt x="95" y="368"/>
                    <a:pt x="98" y="367"/>
                    <a:pt x="100" y="364"/>
                  </a:cubicBezTo>
                  <a:cubicBezTo>
                    <a:pt x="106" y="359"/>
                    <a:pt x="106" y="351"/>
                    <a:pt x="100" y="346"/>
                  </a:cubicBezTo>
                  <a:cubicBezTo>
                    <a:pt x="70" y="316"/>
                    <a:pt x="70" y="316"/>
                    <a:pt x="70" y="316"/>
                  </a:cubicBezTo>
                  <a:cubicBezTo>
                    <a:pt x="135" y="251"/>
                    <a:pt x="135" y="251"/>
                    <a:pt x="135" y="251"/>
                  </a:cubicBezTo>
                  <a:cubicBezTo>
                    <a:pt x="159" y="272"/>
                    <a:pt x="191" y="284"/>
                    <a:pt x="226" y="284"/>
                  </a:cubicBezTo>
                  <a:cubicBezTo>
                    <a:pt x="304" y="284"/>
                    <a:pt x="368" y="221"/>
                    <a:pt x="368" y="142"/>
                  </a:cubicBezTo>
                  <a:cubicBezTo>
                    <a:pt x="368" y="64"/>
                    <a:pt x="304" y="0"/>
                    <a:pt x="226" y="0"/>
                  </a:cubicBezTo>
                  <a:close/>
                </a:path>
              </a:pathLst>
            </a:custGeom>
            <a:solidFill>
              <a:srgbClr val="FF7467"/>
            </a:solidFill>
            <a:ln>
              <a:noFill/>
            </a:ln>
          </p:spPr>
          <p:txBody>
            <a:bodyPr vert="horz" wrap="square" lIns="91440" tIns="45720" rIns="91440" bIns="45720" numCol="1" anchor="t" anchorCtr="0" compatLnSpc="1">
              <a:prstTxWarp prst="textNoShape">
                <a:avLst/>
              </a:prstTxWarp>
            </a:bodyPr>
            <a:lstStyle/>
            <a:p>
              <a:endParaRPr lang="ru-RU"/>
            </a:p>
          </p:txBody>
        </p:sp>
        <p:sp>
          <p:nvSpPr>
            <p:cNvPr id="23" name="TextBox 22"/>
            <p:cNvSpPr txBox="1"/>
            <p:nvPr/>
          </p:nvSpPr>
          <p:spPr>
            <a:xfrm>
              <a:off x="2478852" y="3037831"/>
              <a:ext cx="784310" cy="523220"/>
            </a:xfrm>
            <a:prstGeom prst="rect">
              <a:avLst/>
            </a:prstGeom>
            <a:noFill/>
          </p:spPr>
          <p:txBody>
            <a:bodyPr wrap="square" rtlCol="0">
              <a:spAutoFit/>
            </a:bodyPr>
            <a:lstStyle/>
            <a:p>
              <a:r>
                <a:rPr lang="en-US" sz="1600" b="1" dirty="0">
                  <a:solidFill>
                    <a:srgbClr val="FF7467"/>
                  </a:solidFill>
                  <a:latin typeface="Lato"/>
                </a:rPr>
                <a:t>27%</a:t>
              </a:r>
            </a:p>
            <a:p>
              <a:r>
                <a:rPr lang="en-US" sz="1200" b="1" dirty="0">
                  <a:solidFill>
                    <a:schemeClr val="bg1"/>
                  </a:solidFill>
                  <a:latin typeface="Candara" panose="020E0502030303020204" pitchFamily="34" charset="0"/>
                </a:rPr>
                <a:t>Female</a:t>
              </a:r>
            </a:p>
          </p:txBody>
        </p:sp>
      </p:grpSp>
      <p:cxnSp>
        <p:nvCxnSpPr>
          <p:cNvPr id="28" name="Straight Connector 27"/>
          <p:cNvCxnSpPr/>
          <p:nvPr/>
        </p:nvCxnSpPr>
        <p:spPr>
          <a:xfrm>
            <a:off x="4785105" y="4489567"/>
            <a:ext cx="0" cy="674715"/>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9" name="Text Box 10"/>
          <p:cNvSpPr txBox="1">
            <a:spLocks noChangeArrowheads="1"/>
          </p:cNvSpPr>
          <p:nvPr/>
        </p:nvSpPr>
        <p:spPr bwMode="auto">
          <a:xfrm>
            <a:off x="3550663" y="5216583"/>
            <a:ext cx="2468880" cy="109728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4CC8EC"/>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33" name="TextBox 32"/>
          <p:cNvSpPr txBox="1"/>
          <p:nvPr/>
        </p:nvSpPr>
        <p:spPr>
          <a:xfrm>
            <a:off x="4023039" y="2192794"/>
            <a:ext cx="1524129" cy="830997"/>
          </a:xfrm>
          <a:prstGeom prst="rect">
            <a:avLst/>
          </a:prstGeom>
          <a:noFill/>
        </p:spPr>
        <p:txBody>
          <a:bodyPr wrap="square" rtlCol="0">
            <a:spAutoFit/>
          </a:bodyPr>
          <a:lstStyle/>
          <a:p>
            <a:pPr algn="ctr"/>
            <a:r>
              <a:rPr lang="en-US" sz="4800" b="1" dirty="0">
                <a:solidFill>
                  <a:srgbClr val="4CC8EC"/>
                </a:solidFill>
                <a:latin typeface="Lato"/>
              </a:rPr>
              <a:t>27%</a:t>
            </a:r>
          </a:p>
        </p:txBody>
      </p:sp>
      <p:grpSp>
        <p:nvGrpSpPr>
          <p:cNvPr id="35" name="Group 34"/>
          <p:cNvGrpSpPr/>
          <p:nvPr/>
        </p:nvGrpSpPr>
        <p:grpSpPr>
          <a:xfrm>
            <a:off x="3835077" y="3040312"/>
            <a:ext cx="979495" cy="523220"/>
            <a:chOff x="1157043" y="3040312"/>
            <a:chExt cx="979495" cy="523220"/>
          </a:xfrm>
        </p:grpSpPr>
        <p:sp>
          <p:nvSpPr>
            <p:cNvPr id="36" name="Freeform 93"/>
            <p:cNvSpPr>
              <a:spLocks noChangeAspect="1"/>
            </p:cNvSpPr>
            <p:nvPr/>
          </p:nvSpPr>
          <p:spPr bwMode="auto">
            <a:xfrm>
              <a:off x="1157043" y="3114175"/>
              <a:ext cx="364808" cy="365760"/>
            </a:xfrm>
            <a:custGeom>
              <a:avLst/>
              <a:gdLst>
                <a:gd name="T0" fmla="*/ 365 w 366"/>
                <a:gd name="T1" fmla="*/ 9 h 367"/>
                <a:gd name="T2" fmla="*/ 365 w 366"/>
                <a:gd name="T3" fmla="*/ 8 h 367"/>
                <a:gd name="T4" fmla="*/ 365 w 366"/>
                <a:gd name="T5" fmla="*/ 8 h 367"/>
                <a:gd name="T6" fmla="*/ 359 w 366"/>
                <a:gd name="T7" fmla="*/ 2 h 367"/>
                <a:gd name="T8" fmla="*/ 358 w 366"/>
                <a:gd name="T9" fmla="*/ 2 h 367"/>
                <a:gd name="T10" fmla="*/ 358 w 366"/>
                <a:gd name="T11" fmla="*/ 1 h 367"/>
                <a:gd name="T12" fmla="*/ 355 w 366"/>
                <a:gd name="T13" fmla="*/ 0 h 367"/>
                <a:gd name="T14" fmla="*/ 353 w 366"/>
                <a:gd name="T15" fmla="*/ 0 h 367"/>
                <a:gd name="T16" fmla="*/ 237 w 366"/>
                <a:gd name="T17" fmla="*/ 0 h 367"/>
                <a:gd name="T18" fmla="*/ 234 w 366"/>
                <a:gd name="T19" fmla="*/ 0 h 367"/>
                <a:gd name="T20" fmla="*/ 229 w 366"/>
                <a:gd name="T21" fmla="*/ 3 h 367"/>
                <a:gd name="T22" fmla="*/ 224 w 366"/>
                <a:gd name="T23" fmla="*/ 13 h 367"/>
                <a:gd name="T24" fmla="*/ 229 w 366"/>
                <a:gd name="T25" fmla="*/ 23 h 367"/>
                <a:gd name="T26" fmla="*/ 234 w 366"/>
                <a:gd name="T27" fmla="*/ 26 h 367"/>
                <a:gd name="T28" fmla="*/ 237 w 366"/>
                <a:gd name="T29" fmla="*/ 26 h 367"/>
                <a:gd name="T30" fmla="*/ 324 w 366"/>
                <a:gd name="T31" fmla="*/ 26 h 367"/>
                <a:gd name="T32" fmla="*/ 223 w 366"/>
                <a:gd name="T33" fmla="*/ 127 h 367"/>
                <a:gd name="T34" fmla="*/ 137 w 366"/>
                <a:gd name="T35" fmla="*/ 94 h 367"/>
                <a:gd name="T36" fmla="*/ 0 w 366"/>
                <a:gd name="T37" fmla="*/ 230 h 367"/>
                <a:gd name="T38" fmla="*/ 137 w 366"/>
                <a:gd name="T39" fmla="*/ 367 h 367"/>
                <a:gd name="T40" fmla="*/ 274 w 366"/>
                <a:gd name="T41" fmla="*/ 230 h 367"/>
                <a:gd name="T42" fmla="*/ 241 w 366"/>
                <a:gd name="T43" fmla="*/ 145 h 367"/>
                <a:gd name="T44" fmla="*/ 340 w 366"/>
                <a:gd name="T45" fmla="*/ 46 h 367"/>
                <a:gd name="T46" fmla="*/ 340 w 366"/>
                <a:gd name="T47" fmla="*/ 130 h 367"/>
                <a:gd name="T48" fmla="*/ 340 w 366"/>
                <a:gd name="T49" fmla="*/ 133 h 367"/>
                <a:gd name="T50" fmla="*/ 343 w 366"/>
                <a:gd name="T51" fmla="*/ 137 h 367"/>
                <a:gd name="T52" fmla="*/ 353 w 366"/>
                <a:gd name="T53" fmla="*/ 142 h 367"/>
                <a:gd name="T54" fmla="*/ 363 w 366"/>
                <a:gd name="T55" fmla="*/ 137 h 367"/>
                <a:gd name="T56" fmla="*/ 366 w 366"/>
                <a:gd name="T57" fmla="*/ 133 h 367"/>
                <a:gd name="T58" fmla="*/ 366 w 366"/>
                <a:gd name="T59" fmla="*/ 130 h 367"/>
                <a:gd name="T60" fmla="*/ 366 w 366"/>
                <a:gd name="T61" fmla="*/ 13 h 367"/>
                <a:gd name="T62" fmla="*/ 366 w 366"/>
                <a:gd name="T63" fmla="*/ 12 h 367"/>
                <a:gd name="T64" fmla="*/ 365 w 366"/>
                <a:gd name="T65" fmla="*/ 9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6" h="367">
                  <a:moveTo>
                    <a:pt x="365" y="9"/>
                  </a:moveTo>
                  <a:cubicBezTo>
                    <a:pt x="365" y="9"/>
                    <a:pt x="365" y="8"/>
                    <a:pt x="365" y="8"/>
                  </a:cubicBezTo>
                  <a:cubicBezTo>
                    <a:pt x="365" y="8"/>
                    <a:pt x="365" y="8"/>
                    <a:pt x="365" y="8"/>
                  </a:cubicBezTo>
                  <a:cubicBezTo>
                    <a:pt x="364" y="5"/>
                    <a:pt x="361" y="3"/>
                    <a:pt x="359" y="2"/>
                  </a:cubicBezTo>
                  <a:cubicBezTo>
                    <a:pt x="359" y="2"/>
                    <a:pt x="359" y="2"/>
                    <a:pt x="358" y="2"/>
                  </a:cubicBezTo>
                  <a:cubicBezTo>
                    <a:pt x="358" y="1"/>
                    <a:pt x="358" y="1"/>
                    <a:pt x="358" y="1"/>
                  </a:cubicBezTo>
                  <a:cubicBezTo>
                    <a:pt x="357" y="1"/>
                    <a:pt x="356" y="0"/>
                    <a:pt x="355" y="0"/>
                  </a:cubicBezTo>
                  <a:cubicBezTo>
                    <a:pt x="353" y="0"/>
                    <a:pt x="353" y="0"/>
                    <a:pt x="353" y="0"/>
                  </a:cubicBezTo>
                  <a:cubicBezTo>
                    <a:pt x="237" y="0"/>
                    <a:pt x="237" y="0"/>
                    <a:pt x="237" y="0"/>
                  </a:cubicBezTo>
                  <a:cubicBezTo>
                    <a:pt x="234" y="0"/>
                    <a:pt x="234" y="0"/>
                    <a:pt x="234" y="0"/>
                  </a:cubicBezTo>
                  <a:cubicBezTo>
                    <a:pt x="232" y="0"/>
                    <a:pt x="231" y="2"/>
                    <a:pt x="229" y="3"/>
                  </a:cubicBezTo>
                  <a:cubicBezTo>
                    <a:pt x="226" y="5"/>
                    <a:pt x="224" y="9"/>
                    <a:pt x="224" y="13"/>
                  </a:cubicBezTo>
                  <a:cubicBezTo>
                    <a:pt x="224" y="18"/>
                    <a:pt x="226" y="21"/>
                    <a:pt x="229" y="23"/>
                  </a:cubicBezTo>
                  <a:cubicBezTo>
                    <a:pt x="231" y="25"/>
                    <a:pt x="232" y="26"/>
                    <a:pt x="234" y="26"/>
                  </a:cubicBezTo>
                  <a:cubicBezTo>
                    <a:pt x="237" y="26"/>
                    <a:pt x="237" y="26"/>
                    <a:pt x="237" y="26"/>
                  </a:cubicBezTo>
                  <a:cubicBezTo>
                    <a:pt x="324" y="26"/>
                    <a:pt x="324" y="26"/>
                    <a:pt x="324" y="26"/>
                  </a:cubicBezTo>
                  <a:cubicBezTo>
                    <a:pt x="223" y="127"/>
                    <a:pt x="223" y="127"/>
                    <a:pt x="223" y="127"/>
                  </a:cubicBezTo>
                  <a:cubicBezTo>
                    <a:pt x="200" y="107"/>
                    <a:pt x="170" y="94"/>
                    <a:pt x="137" y="94"/>
                  </a:cubicBezTo>
                  <a:cubicBezTo>
                    <a:pt x="61" y="94"/>
                    <a:pt x="0" y="155"/>
                    <a:pt x="0" y="230"/>
                  </a:cubicBezTo>
                  <a:cubicBezTo>
                    <a:pt x="0" y="306"/>
                    <a:pt x="61" y="367"/>
                    <a:pt x="137" y="367"/>
                  </a:cubicBezTo>
                  <a:cubicBezTo>
                    <a:pt x="213" y="367"/>
                    <a:pt x="274" y="305"/>
                    <a:pt x="274" y="230"/>
                  </a:cubicBezTo>
                  <a:cubicBezTo>
                    <a:pt x="274" y="198"/>
                    <a:pt x="260" y="168"/>
                    <a:pt x="241" y="145"/>
                  </a:cubicBezTo>
                  <a:cubicBezTo>
                    <a:pt x="340" y="46"/>
                    <a:pt x="340" y="46"/>
                    <a:pt x="340" y="46"/>
                  </a:cubicBezTo>
                  <a:cubicBezTo>
                    <a:pt x="340" y="130"/>
                    <a:pt x="340" y="130"/>
                    <a:pt x="340" y="130"/>
                  </a:cubicBezTo>
                  <a:cubicBezTo>
                    <a:pt x="340" y="133"/>
                    <a:pt x="340" y="133"/>
                    <a:pt x="340" y="133"/>
                  </a:cubicBezTo>
                  <a:cubicBezTo>
                    <a:pt x="340" y="134"/>
                    <a:pt x="342" y="136"/>
                    <a:pt x="343" y="137"/>
                  </a:cubicBezTo>
                  <a:cubicBezTo>
                    <a:pt x="345" y="140"/>
                    <a:pt x="349" y="142"/>
                    <a:pt x="353" y="142"/>
                  </a:cubicBezTo>
                  <a:cubicBezTo>
                    <a:pt x="358" y="142"/>
                    <a:pt x="361" y="140"/>
                    <a:pt x="363" y="137"/>
                  </a:cubicBezTo>
                  <a:cubicBezTo>
                    <a:pt x="365" y="136"/>
                    <a:pt x="366" y="134"/>
                    <a:pt x="366" y="133"/>
                  </a:cubicBezTo>
                  <a:cubicBezTo>
                    <a:pt x="366" y="130"/>
                    <a:pt x="366" y="130"/>
                    <a:pt x="366" y="130"/>
                  </a:cubicBezTo>
                  <a:cubicBezTo>
                    <a:pt x="366" y="13"/>
                    <a:pt x="366" y="13"/>
                    <a:pt x="366" y="13"/>
                  </a:cubicBezTo>
                  <a:cubicBezTo>
                    <a:pt x="366" y="12"/>
                    <a:pt x="366" y="12"/>
                    <a:pt x="366" y="12"/>
                  </a:cubicBezTo>
                  <a:cubicBezTo>
                    <a:pt x="366" y="11"/>
                    <a:pt x="366" y="10"/>
                    <a:pt x="365" y="9"/>
                  </a:cubicBezTo>
                  <a:close/>
                </a:path>
              </a:pathLst>
            </a:custGeom>
            <a:solidFill>
              <a:srgbClr val="4CC8EC"/>
            </a:solidFill>
            <a:ln>
              <a:noFill/>
            </a:ln>
          </p:spPr>
          <p:txBody>
            <a:bodyPr vert="horz" wrap="square" lIns="91440" tIns="45720" rIns="91440" bIns="45720" numCol="1" anchor="t" anchorCtr="0" compatLnSpc="1">
              <a:prstTxWarp prst="textNoShape">
                <a:avLst/>
              </a:prstTxWarp>
            </a:bodyPr>
            <a:lstStyle/>
            <a:p>
              <a:endParaRPr lang="ru-RU" dirty="0"/>
            </a:p>
          </p:txBody>
        </p:sp>
        <p:sp>
          <p:nvSpPr>
            <p:cNvPr id="37" name="TextBox 36"/>
            <p:cNvSpPr txBox="1"/>
            <p:nvPr/>
          </p:nvSpPr>
          <p:spPr>
            <a:xfrm>
              <a:off x="1503380" y="3040312"/>
              <a:ext cx="633158" cy="523220"/>
            </a:xfrm>
            <a:prstGeom prst="rect">
              <a:avLst/>
            </a:prstGeom>
            <a:noFill/>
          </p:spPr>
          <p:txBody>
            <a:bodyPr wrap="square" rtlCol="0">
              <a:spAutoFit/>
            </a:bodyPr>
            <a:lstStyle/>
            <a:p>
              <a:r>
                <a:rPr lang="en-US" sz="1600" b="1" dirty="0">
                  <a:solidFill>
                    <a:srgbClr val="4CC8EC"/>
                  </a:solidFill>
                  <a:latin typeface="Lato"/>
                </a:rPr>
                <a:t>65%</a:t>
              </a:r>
            </a:p>
            <a:p>
              <a:r>
                <a:rPr lang="en-US" sz="1200" b="1" dirty="0">
                  <a:solidFill>
                    <a:schemeClr val="bg1"/>
                  </a:solidFill>
                  <a:latin typeface="Candara" panose="020E0502030303020204" pitchFamily="34" charset="0"/>
                </a:rPr>
                <a:t>Male</a:t>
              </a:r>
            </a:p>
          </p:txBody>
        </p:sp>
      </p:grpSp>
      <p:grpSp>
        <p:nvGrpSpPr>
          <p:cNvPr id="38" name="Group 37"/>
          <p:cNvGrpSpPr/>
          <p:nvPr/>
        </p:nvGrpSpPr>
        <p:grpSpPr>
          <a:xfrm>
            <a:off x="4796100" y="3037831"/>
            <a:ext cx="1145096" cy="523220"/>
            <a:chOff x="2118066" y="3037831"/>
            <a:chExt cx="1145096" cy="523220"/>
          </a:xfrm>
        </p:grpSpPr>
        <p:sp>
          <p:nvSpPr>
            <p:cNvPr id="39" name="Freeform 92"/>
            <p:cNvSpPr>
              <a:spLocks noChangeAspect="1"/>
            </p:cNvSpPr>
            <p:nvPr/>
          </p:nvSpPr>
          <p:spPr bwMode="auto">
            <a:xfrm>
              <a:off x="2118066" y="3111576"/>
              <a:ext cx="364813" cy="365760"/>
            </a:xfrm>
            <a:custGeom>
              <a:avLst/>
              <a:gdLst>
                <a:gd name="T0" fmla="*/ 226 w 368"/>
                <a:gd name="T1" fmla="*/ 0 h 368"/>
                <a:gd name="T2" fmla="*/ 84 w 368"/>
                <a:gd name="T3" fmla="*/ 142 h 368"/>
                <a:gd name="T4" fmla="*/ 117 w 368"/>
                <a:gd name="T5" fmla="*/ 233 h 368"/>
                <a:gd name="T6" fmla="*/ 52 w 368"/>
                <a:gd name="T7" fmla="*/ 297 h 368"/>
                <a:gd name="T8" fmla="*/ 23 w 368"/>
                <a:gd name="T9" fmla="*/ 268 h 368"/>
                <a:gd name="T10" fmla="*/ 5 w 368"/>
                <a:gd name="T11" fmla="*/ 268 h 368"/>
                <a:gd name="T12" fmla="*/ 5 w 368"/>
                <a:gd name="T13" fmla="*/ 287 h 368"/>
                <a:gd name="T14" fmla="*/ 34 w 368"/>
                <a:gd name="T15" fmla="*/ 316 h 368"/>
                <a:gd name="T16" fmla="*/ 7 w 368"/>
                <a:gd name="T17" fmla="*/ 343 h 368"/>
                <a:gd name="T18" fmla="*/ 7 w 368"/>
                <a:gd name="T19" fmla="*/ 361 h 368"/>
                <a:gd name="T20" fmla="*/ 16 w 368"/>
                <a:gd name="T21" fmla="*/ 365 h 368"/>
                <a:gd name="T22" fmla="*/ 25 w 368"/>
                <a:gd name="T23" fmla="*/ 361 h 368"/>
                <a:gd name="T24" fmla="*/ 52 w 368"/>
                <a:gd name="T25" fmla="*/ 334 h 368"/>
                <a:gd name="T26" fmla="*/ 82 w 368"/>
                <a:gd name="T27" fmla="*/ 364 h 368"/>
                <a:gd name="T28" fmla="*/ 91 w 368"/>
                <a:gd name="T29" fmla="*/ 368 h 368"/>
                <a:gd name="T30" fmla="*/ 100 w 368"/>
                <a:gd name="T31" fmla="*/ 364 h 368"/>
                <a:gd name="T32" fmla="*/ 100 w 368"/>
                <a:gd name="T33" fmla="*/ 346 h 368"/>
                <a:gd name="T34" fmla="*/ 70 w 368"/>
                <a:gd name="T35" fmla="*/ 316 h 368"/>
                <a:gd name="T36" fmla="*/ 135 w 368"/>
                <a:gd name="T37" fmla="*/ 251 h 368"/>
                <a:gd name="T38" fmla="*/ 226 w 368"/>
                <a:gd name="T39" fmla="*/ 284 h 368"/>
                <a:gd name="T40" fmla="*/ 368 w 368"/>
                <a:gd name="T41" fmla="*/ 142 h 368"/>
                <a:gd name="T42" fmla="*/ 226 w 368"/>
                <a:gd name="T43" fmla="*/ 0 h 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68" h="368">
                  <a:moveTo>
                    <a:pt x="226" y="0"/>
                  </a:moveTo>
                  <a:cubicBezTo>
                    <a:pt x="147" y="0"/>
                    <a:pt x="84" y="64"/>
                    <a:pt x="84" y="142"/>
                  </a:cubicBezTo>
                  <a:cubicBezTo>
                    <a:pt x="84" y="177"/>
                    <a:pt x="96" y="208"/>
                    <a:pt x="117" y="233"/>
                  </a:cubicBezTo>
                  <a:cubicBezTo>
                    <a:pt x="52" y="297"/>
                    <a:pt x="52" y="297"/>
                    <a:pt x="52" y="297"/>
                  </a:cubicBezTo>
                  <a:cubicBezTo>
                    <a:pt x="23" y="268"/>
                    <a:pt x="23" y="268"/>
                    <a:pt x="23" y="268"/>
                  </a:cubicBezTo>
                  <a:cubicBezTo>
                    <a:pt x="18" y="263"/>
                    <a:pt x="10" y="263"/>
                    <a:pt x="5" y="268"/>
                  </a:cubicBezTo>
                  <a:cubicBezTo>
                    <a:pt x="0" y="273"/>
                    <a:pt x="0" y="282"/>
                    <a:pt x="5" y="287"/>
                  </a:cubicBezTo>
                  <a:cubicBezTo>
                    <a:pt x="34" y="316"/>
                    <a:pt x="34" y="316"/>
                    <a:pt x="34" y="316"/>
                  </a:cubicBezTo>
                  <a:cubicBezTo>
                    <a:pt x="7" y="343"/>
                    <a:pt x="7" y="343"/>
                    <a:pt x="7" y="343"/>
                  </a:cubicBezTo>
                  <a:cubicBezTo>
                    <a:pt x="2" y="348"/>
                    <a:pt x="2" y="356"/>
                    <a:pt x="7" y="361"/>
                  </a:cubicBezTo>
                  <a:cubicBezTo>
                    <a:pt x="9" y="364"/>
                    <a:pt x="13" y="365"/>
                    <a:pt x="16" y="365"/>
                  </a:cubicBezTo>
                  <a:cubicBezTo>
                    <a:pt x="19" y="365"/>
                    <a:pt x="22" y="364"/>
                    <a:pt x="25" y="361"/>
                  </a:cubicBezTo>
                  <a:cubicBezTo>
                    <a:pt x="52" y="334"/>
                    <a:pt x="52" y="334"/>
                    <a:pt x="52" y="334"/>
                  </a:cubicBezTo>
                  <a:cubicBezTo>
                    <a:pt x="82" y="364"/>
                    <a:pt x="82" y="364"/>
                    <a:pt x="82" y="364"/>
                  </a:cubicBezTo>
                  <a:cubicBezTo>
                    <a:pt x="85" y="367"/>
                    <a:pt x="88" y="368"/>
                    <a:pt x="91" y="368"/>
                  </a:cubicBezTo>
                  <a:cubicBezTo>
                    <a:pt x="95" y="368"/>
                    <a:pt x="98" y="367"/>
                    <a:pt x="100" y="364"/>
                  </a:cubicBezTo>
                  <a:cubicBezTo>
                    <a:pt x="106" y="359"/>
                    <a:pt x="106" y="351"/>
                    <a:pt x="100" y="346"/>
                  </a:cubicBezTo>
                  <a:cubicBezTo>
                    <a:pt x="70" y="316"/>
                    <a:pt x="70" y="316"/>
                    <a:pt x="70" y="316"/>
                  </a:cubicBezTo>
                  <a:cubicBezTo>
                    <a:pt x="135" y="251"/>
                    <a:pt x="135" y="251"/>
                    <a:pt x="135" y="251"/>
                  </a:cubicBezTo>
                  <a:cubicBezTo>
                    <a:pt x="159" y="272"/>
                    <a:pt x="191" y="284"/>
                    <a:pt x="226" y="284"/>
                  </a:cubicBezTo>
                  <a:cubicBezTo>
                    <a:pt x="304" y="284"/>
                    <a:pt x="368" y="221"/>
                    <a:pt x="368" y="142"/>
                  </a:cubicBezTo>
                  <a:cubicBezTo>
                    <a:pt x="368" y="64"/>
                    <a:pt x="304" y="0"/>
                    <a:pt x="226" y="0"/>
                  </a:cubicBezTo>
                  <a:close/>
                </a:path>
              </a:pathLst>
            </a:custGeom>
            <a:solidFill>
              <a:srgbClr val="4CC8EC"/>
            </a:solidFill>
            <a:ln>
              <a:noFill/>
            </a:ln>
          </p:spPr>
          <p:txBody>
            <a:bodyPr vert="horz" wrap="square" lIns="91440" tIns="45720" rIns="91440" bIns="45720" numCol="1" anchor="t" anchorCtr="0" compatLnSpc="1">
              <a:prstTxWarp prst="textNoShape">
                <a:avLst/>
              </a:prstTxWarp>
            </a:bodyPr>
            <a:lstStyle/>
            <a:p>
              <a:endParaRPr lang="ru-RU" dirty="0"/>
            </a:p>
          </p:txBody>
        </p:sp>
        <p:sp>
          <p:nvSpPr>
            <p:cNvPr id="40" name="TextBox 39"/>
            <p:cNvSpPr txBox="1"/>
            <p:nvPr/>
          </p:nvSpPr>
          <p:spPr>
            <a:xfrm>
              <a:off x="2478852" y="3037831"/>
              <a:ext cx="784310" cy="523220"/>
            </a:xfrm>
            <a:prstGeom prst="rect">
              <a:avLst/>
            </a:prstGeom>
            <a:noFill/>
          </p:spPr>
          <p:txBody>
            <a:bodyPr wrap="square" rtlCol="0">
              <a:spAutoFit/>
            </a:bodyPr>
            <a:lstStyle/>
            <a:p>
              <a:r>
                <a:rPr lang="en-US" sz="1600" b="1" dirty="0">
                  <a:solidFill>
                    <a:srgbClr val="4CC8EC"/>
                  </a:solidFill>
                  <a:latin typeface="Lato"/>
                </a:rPr>
                <a:t>35%</a:t>
              </a:r>
            </a:p>
            <a:p>
              <a:r>
                <a:rPr lang="en-US" sz="1200" b="1" dirty="0">
                  <a:solidFill>
                    <a:schemeClr val="bg1"/>
                  </a:solidFill>
                  <a:latin typeface="Candara" panose="020E0502030303020204" pitchFamily="34" charset="0"/>
                </a:rPr>
                <a:t>Female</a:t>
              </a:r>
            </a:p>
          </p:txBody>
        </p:sp>
      </p:grpSp>
      <p:cxnSp>
        <p:nvCxnSpPr>
          <p:cNvPr id="42" name="Straight Connector 41"/>
          <p:cNvCxnSpPr/>
          <p:nvPr/>
        </p:nvCxnSpPr>
        <p:spPr>
          <a:xfrm>
            <a:off x="7463138" y="4489567"/>
            <a:ext cx="0" cy="674715"/>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3" name="Text Box 10"/>
          <p:cNvSpPr txBox="1">
            <a:spLocks noChangeArrowheads="1"/>
          </p:cNvSpPr>
          <p:nvPr/>
        </p:nvSpPr>
        <p:spPr bwMode="auto">
          <a:xfrm>
            <a:off x="6258165" y="5216583"/>
            <a:ext cx="2468880" cy="109728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F4C956"/>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47" name="TextBox 46"/>
          <p:cNvSpPr txBox="1"/>
          <p:nvPr/>
        </p:nvSpPr>
        <p:spPr>
          <a:xfrm>
            <a:off x="6701072" y="2192794"/>
            <a:ext cx="1524129" cy="830997"/>
          </a:xfrm>
          <a:prstGeom prst="rect">
            <a:avLst/>
          </a:prstGeom>
          <a:noFill/>
        </p:spPr>
        <p:txBody>
          <a:bodyPr wrap="square" rtlCol="0">
            <a:spAutoFit/>
          </a:bodyPr>
          <a:lstStyle/>
          <a:p>
            <a:pPr algn="ctr"/>
            <a:r>
              <a:rPr lang="en-US" sz="4800" b="1" dirty="0">
                <a:solidFill>
                  <a:srgbClr val="F4C956"/>
                </a:solidFill>
                <a:latin typeface="Lato"/>
              </a:rPr>
              <a:t>32%</a:t>
            </a:r>
          </a:p>
        </p:txBody>
      </p:sp>
      <p:grpSp>
        <p:nvGrpSpPr>
          <p:cNvPr id="49" name="Group 48"/>
          <p:cNvGrpSpPr/>
          <p:nvPr/>
        </p:nvGrpSpPr>
        <p:grpSpPr>
          <a:xfrm>
            <a:off x="6513110" y="3040312"/>
            <a:ext cx="979495" cy="523220"/>
            <a:chOff x="1157043" y="3040312"/>
            <a:chExt cx="979495" cy="523220"/>
          </a:xfrm>
        </p:grpSpPr>
        <p:sp>
          <p:nvSpPr>
            <p:cNvPr id="50" name="Freeform 93"/>
            <p:cNvSpPr>
              <a:spLocks noChangeAspect="1"/>
            </p:cNvSpPr>
            <p:nvPr/>
          </p:nvSpPr>
          <p:spPr bwMode="auto">
            <a:xfrm>
              <a:off x="1157043" y="3114175"/>
              <a:ext cx="364808" cy="365760"/>
            </a:xfrm>
            <a:custGeom>
              <a:avLst/>
              <a:gdLst>
                <a:gd name="T0" fmla="*/ 365 w 366"/>
                <a:gd name="T1" fmla="*/ 9 h 367"/>
                <a:gd name="T2" fmla="*/ 365 w 366"/>
                <a:gd name="T3" fmla="*/ 8 h 367"/>
                <a:gd name="T4" fmla="*/ 365 w 366"/>
                <a:gd name="T5" fmla="*/ 8 h 367"/>
                <a:gd name="T6" fmla="*/ 359 w 366"/>
                <a:gd name="T7" fmla="*/ 2 h 367"/>
                <a:gd name="T8" fmla="*/ 358 w 366"/>
                <a:gd name="T9" fmla="*/ 2 h 367"/>
                <a:gd name="T10" fmla="*/ 358 w 366"/>
                <a:gd name="T11" fmla="*/ 1 h 367"/>
                <a:gd name="T12" fmla="*/ 355 w 366"/>
                <a:gd name="T13" fmla="*/ 0 h 367"/>
                <a:gd name="T14" fmla="*/ 353 w 366"/>
                <a:gd name="T15" fmla="*/ 0 h 367"/>
                <a:gd name="T16" fmla="*/ 237 w 366"/>
                <a:gd name="T17" fmla="*/ 0 h 367"/>
                <a:gd name="T18" fmla="*/ 234 w 366"/>
                <a:gd name="T19" fmla="*/ 0 h 367"/>
                <a:gd name="T20" fmla="*/ 229 w 366"/>
                <a:gd name="T21" fmla="*/ 3 h 367"/>
                <a:gd name="T22" fmla="*/ 224 w 366"/>
                <a:gd name="T23" fmla="*/ 13 h 367"/>
                <a:gd name="T24" fmla="*/ 229 w 366"/>
                <a:gd name="T25" fmla="*/ 23 h 367"/>
                <a:gd name="T26" fmla="*/ 234 w 366"/>
                <a:gd name="T27" fmla="*/ 26 h 367"/>
                <a:gd name="T28" fmla="*/ 237 w 366"/>
                <a:gd name="T29" fmla="*/ 26 h 367"/>
                <a:gd name="T30" fmla="*/ 324 w 366"/>
                <a:gd name="T31" fmla="*/ 26 h 367"/>
                <a:gd name="T32" fmla="*/ 223 w 366"/>
                <a:gd name="T33" fmla="*/ 127 h 367"/>
                <a:gd name="T34" fmla="*/ 137 w 366"/>
                <a:gd name="T35" fmla="*/ 94 h 367"/>
                <a:gd name="T36" fmla="*/ 0 w 366"/>
                <a:gd name="T37" fmla="*/ 230 h 367"/>
                <a:gd name="T38" fmla="*/ 137 w 366"/>
                <a:gd name="T39" fmla="*/ 367 h 367"/>
                <a:gd name="T40" fmla="*/ 274 w 366"/>
                <a:gd name="T41" fmla="*/ 230 h 367"/>
                <a:gd name="T42" fmla="*/ 241 w 366"/>
                <a:gd name="T43" fmla="*/ 145 h 367"/>
                <a:gd name="T44" fmla="*/ 340 w 366"/>
                <a:gd name="T45" fmla="*/ 46 h 367"/>
                <a:gd name="T46" fmla="*/ 340 w 366"/>
                <a:gd name="T47" fmla="*/ 130 h 367"/>
                <a:gd name="T48" fmla="*/ 340 w 366"/>
                <a:gd name="T49" fmla="*/ 133 h 367"/>
                <a:gd name="T50" fmla="*/ 343 w 366"/>
                <a:gd name="T51" fmla="*/ 137 h 367"/>
                <a:gd name="T52" fmla="*/ 353 w 366"/>
                <a:gd name="T53" fmla="*/ 142 h 367"/>
                <a:gd name="T54" fmla="*/ 363 w 366"/>
                <a:gd name="T55" fmla="*/ 137 h 367"/>
                <a:gd name="T56" fmla="*/ 366 w 366"/>
                <a:gd name="T57" fmla="*/ 133 h 367"/>
                <a:gd name="T58" fmla="*/ 366 w 366"/>
                <a:gd name="T59" fmla="*/ 130 h 367"/>
                <a:gd name="T60" fmla="*/ 366 w 366"/>
                <a:gd name="T61" fmla="*/ 13 h 367"/>
                <a:gd name="T62" fmla="*/ 366 w 366"/>
                <a:gd name="T63" fmla="*/ 12 h 367"/>
                <a:gd name="T64" fmla="*/ 365 w 366"/>
                <a:gd name="T65" fmla="*/ 9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6" h="367">
                  <a:moveTo>
                    <a:pt x="365" y="9"/>
                  </a:moveTo>
                  <a:cubicBezTo>
                    <a:pt x="365" y="9"/>
                    <a:pt x="365" y="8"/>
                    <a:pt x="365" y="8"/>
                  </a:cubicBezTo>
                  <a:cubicBezTo>
                    <a:pt x="365" y="8"/>
                    <a:pt x="365" y="8"/>
                    <a:pt x="365" y="8"/>
                  </a:cubicBezTo>
                  <a:cubicBezTo>
                    <a:pt x="364" y="5"/>
                    <a:pt x="361" y="3"/>
                    <a:pt x="359" y="2"/>
                  </a:cubicBezTo>
                  <a:cubicBezTo>
                    <a:pt x="359" y="2"/>
                    <a:pt x="359" y="2"/>
                    <a:pt x="358" y="2"/>
                  </a:cubicBezTo>
                  <a:cubicBezTo>
                    <a:pt x="358" y="1"/>
                    <a:pt x="358" y="1"/>
                    <a:pt x="358" y="1"/>
                  </a:cubicBezTo>
                  <a:cubicBezTo>
                    <a:pt x="357" y="1"/>
                    <a:pt x="356" y="0"/>
                    <a:pt x="355" y="0"/>
                  </a:cubicBezTo>
                  <a:cubicBezTo>
                    <a:pt x="353" y="0"/>
                    <a:pt x="353" y="0"/>
                    <a:pt x="353" y="0"/>
                  </a:cubicBezTo>
                  <a:cubicBezTo>
                    <a:pt x="237" y="0"/>
                    <a:pt x="237" y="0"/>
                    <a:pt x="237" y="0"/>
                  </a:cubicBezTo>
                  <a:cubicBezTo>
                    <a:pt x="234" y="0"/>
                    <a:pt x="234" y="0"/>
                    <a:pt x="234" y="0"/>
                  </a:cubicBezTo>
                  <a:cubicBezTo>
                    <a:pt x="232" y="0"/>
                    <a:pt x="231" y="2"/>
                    <a:pt x="229" y="3"/>
                  </a:cubicBezTo>
                  <a:cubicBezTo>
                    <a:pt x="226" y="5"/>
                    <a:pt x="224" y="9"/>
                    <a:pt x="224" y="13"/>
                  </a:cubicBezTo>
                  <a:cubicBezTo>
                    <a:pt x="224" y="18"/>
                    <a:pt x="226" y="21"/>
                    <a:pt x="229" y="23"/>
                  </a:cubicBezTo>
                  <a:cubicBezTo>
                    <a:pt x="231" y="25"/>
                    <a:pt x="232" y="26"/>
                    <a:pt x="234" y="26"/>
                  </a:cubicBezTo>
                  <a:cubicBezTo>
                    <a:pt x="237" y="26"/>
                    <a:pt x="237" y="26"/>
                    <a:pt x="237" y="26"/>
                  </a:cubicBezTo>
                  <a:cubicBezTo>
                    <a:pt x="324" y="26"/>
                    <a:pt x="324" y="26"/>
                    <a:pt x="324" y="26"/>
                  </a:cubicBezTo>
                  <a:cubicBezTo>
                    <a:pt x="223" y="127"/>
                    <a:pt x="223" y="127"/>
                    <a:pt x="223" y="127"/>
                  </a:cubicBezTo>
                  <a:cubicBezTo>
                    <a:pt x="200" y="107"/>
                    <a:pt x="170" y="94"/>
                    <a:pt x="137" y="94"/>
                  </a:cubicBezTo>
                  <a:cubicBezTo>
                    <a:pt x="61" y="94"/>
                    <a:pt x="0" y="155"/>
                    <a:pt x="0" y="230"/>
                  </a:cubicBezTo>
                  <a:cubicBezTo>
                    <a:pt x="0" y="306"/>
                    <a:pt x="61" y="367"/>
                    <a:pt x="137" y="367"/>
                  </a:cubicBezTo>
                  <a:cubicBezTo>
                    <a:pt x="213" y="367"/>
                    <a:pt x="274" y="305"/>
                    <a:pt x="274" y="230"/>
                  </a:cubicBezTo>
                  <a:cubicBezTo>
                    <a:pt x="274" y="198"/>
                    <a:pt x="260" y="168"/>
                    <a:pt x="241" y="145"/>
                  </a:cubicBezTo>
                  <a:cubicBezTo>
                    <a:pt x="340" y="46"/>
                    <a:pt x="340" y="46"/>
                    <a:pt x="340" y="46"/>
                  </a:cubicBezTo>
                  <a:cubicBezTo>
                    <a:pt x="340" y="130"/>
                    <a:pt x="340" y="130"/>
                    <a:pt x="340" y="130"/>
                  </a:cubicBezTo>
                  <a:cubicBezTo>
                    <a:pt x="340" y="133"/>
                    <a:pt x="340" y="133"/>
                    <a:pt x="340" y="133"/>
                  </a:cubicBezTo>
                  <a:cubicBezTo>
                    <a:pt x="340" y="134"/>
                    <a:pt x="342" y="136"/>
                    <a:pt x="343" y="137"/>
                  </a:cubicBezTo>
                  <a:cubicBezTo>
                    <a:pt x="345" y="140"/>
                    <a:pt x="349" y="142"/>
                    <a:pt x="353" y="142"/>
                  </a:cubicBezTo>
                  <a:cubicBezTo>
                    <a:pt x="358" y="142"/>
                    <a:pt x="361" y="140"/>
                    <a:pt x="363" y="137"/>
                  </a:cubicBezTo>
                  <a:cubicBezTo>
                    <a:pt x="365" y="136"/>
                    <a:pt x="366" y="134"/>
                    <a:pt x="366" y="133"/>
                  </a:cubicBezTo>
                  <a:cubicBezTo>
                    <a:pt x="366" y="130"/>
                    <a:pt x="366" y="130"/>
                    <a:pt x="366" y="130"/>
                  </a:cubicBezTo>
                  <a:cubicBezTo>
                    <a:pt x="366" y="13"/>
                    <a:pt x="366" y="13"/>
                    <a:pt x="366" y="13"/>
                  </a:cubicBezTo>
                  <a:cubicBezTo>
                    <a:pt x="366" y="12"/>
                    <a:pt x="366" y="12"/>
                    <a:pt x="366" y="12"/>
                  </a:cubicBezTo>
                  <a:cubicBezTo>
                    <a:pt x="366" y="11"/>
                    <a:pt x="366" y="10"/>
                    <a:pt x="365" y="9"/>
                  </a:cubicBezTo>
                  <a:close/>
                </a:path>
              </a:pathLst>
            </a:custGeom>
            <a:solidFill>
              <a:srgbClr val="F4C956"/>
            </a:solidFill>
            <a:ln>
              <a:noFill/>
            </a:ln>
          </p:spPr>
          <p:txBody>
            <a:bodyPr vert="horz" wrap="square" lIns="91440" tIns="45720" rIns="91440" bIns="45720" numCol="1" anchor="t" anchorCtr="0" compatLnSpc="1">
              <a:prstTxWarp prst="textNoShape">
                <a:avLst/>
              </a:prstTxWarp>
            </a:bodyPr>
            <a:lstStyle/>
            <a:p>
              <a:endParaRPr lang="ru-RU" dirty="0"/>
            </a:p>
          </p:txBody>
        </p:sp>
        <p:sp>
          <p:nvSpPr>
            <p:cNvPr id="51" name="TextBox 50"/>
            <p:cNvSpPr txBox="1"/>
            <p:nvPr/>
          </p:nvSpPr>
          <p:spPr>
            <a:xfrm>
              <a:off x="1503380" y="3040312"/>
              <a:ext cx="633158" cy="523220"/>
            </a:xfrm>
            <a:prstGeom prst="rect">
              <a:avLst/>
            </a:prstGeom>
            <a:noFill/>
          </p:spPr>
          <p:txBody>
            <a:bodyPr wrap="square" rtlCol="0">
              <a:spAutoFit/>
            </a:bodyPr>
            <a:lstStyle/>
            <a:p>
              <a:r>
                <a:rPr lang="en-US" sz="1600" b="1" dirty="0">
                  <a:solidFill>
                    <a:srgbClr val="F4C956"/>
                  </a:solidFill>
                  <a:latin typeface="Lato"/>
                </a:rPr>
                <a:t>73%</a:t>
              </a:r>
            </a:p>
            <a:p>
              <a:r>
                <a:rPr lang="en-US" sz="1200" b="1" dirty="0">
                  <a:solidFill>
                    <a:schemeClr val="bg1"/>
                  </a:solidFill>
                  <a:latin typeface="Candara" panose="020E0502030303020204" pitchFamily="34" charset="0"/>
                </a:rPr>
                <a:t>Male</a:t>
              </a:r>
            </a:p>
          </p:txBody>
        </p:sp>
      </p:grpSp>
      <p:grpSp>
        <p:nvGrpSpPr>
          <p:cNvPr id="52" name="Group 51"/>
          <p:cNvGrpSpPr/>
          <p:nvPr/>
        </p:nvGrpSpPr>
        <p:grpSpPr>
          <a:xfrm>
            <a:off x="7474133" y="3037831"/>
            <a:ext cx="1145096" cy="523220"/>
            <a:chOff x="2118066" y="3037831"/>
            <a:chExt cx="1145096" cy="523220"/>
          </a:xfrm>
        </p:grpSpPr>
        <p:sp>
          <p:nvSpPr>
            <p:cNvPr id="53" name="Freeform 92"/>
            <p:cNvSpPr>
              <a:spLocks noChangeAspect="1"/>
            </p:cNvSpPr>
            <p:nvPr/>
          </p:nvSpPr>
          <p:spPr bwMode="auto">
            <a:xfrm>
              <a:off x="2118066" y="3111576"/>
              <a:ext cx="364813" cy="365760"/>
            </a:xfrm>
            <a:custGeom>
              <a:avLst/>
              <a:gdLst>
                <a:gd name="T0" fmla="*/ 226 w 368"/>
                <a:gd name="T1" fmla="*/ 0 h 368"/>
                <a:gd name="T2" fmla="*/ 84 w 368"/>
                <a:gd name="T3" fmla="*/ 142 h 368"/>
                <a:gd name="T4" fmla="*/ 117 w 368"/>
                <a:gd name="T5" fmla="*/ 233 h 368"/>
                <a:gd name="T6" fmla="*/ 52 w 368"/>
                <a:gd name="T7" fmla="*/ 297 h 368"/>
                <a:gd name="T8" fmla="*/ 23 w 368"/>
                <a:gd name="T9" fmla="*/ 268 h 368"/>
                <a:gd name="T10" fmla="*/ 5 w 368"/>
                <a:gd name="T11" fmla="*/ 268 h 368"/>
                <a:gd name="T12" fmla="*/ 5 w 368"/>
                <a:gd name="T13" fmla="*/ 287 h 368"/>
                <a:gd name="T14" fmla="*/ 34 w 368"/>
                <a:gd name="T15" fmla="*/ 316 h 368"/>
                <a:gd name="T16" fmla="*/ 7 w 368"/>
                <a:gd name="T17" fmla="*/ 343 h 368"/>
                <a:gd name="T18" fmla="*/ 7 w 368"/>
                <a:gd name="T19" fmla="*/ 361 h 368"/>
                <a:gd name="T20" fmla="*/ 16 w 368"/>
                <a:gd name="T21" fmla="*/ 365 h 368"/>
                <a:gd name="T22" fmla="*/ 25 w 368"/>
                <a:gd name="T23" fmla="*/ 361 h 368"/>
                <a:gd name="T24" fmla="*/ 52 w 368"/>
                <a:gd name="T25" fmla="*/ 334 h 368"/>
                <a:gd name="T26" fmla="*/ 82 w 368"/>
                <a:gd name="T27" fmla="*/ 364 h 368"/>
                <a:gd name="T28" fmla="*/ 91 w 368"/>
                <a:gd name="T29" fmla="*/ 368 h 368"/>
                <a:gd name="T30" fmla="*/ 100 w 368"/>
                <a:gd name="T31" fmla="*/ 364 h 368"/>
                <a:gd name="T32" fmla="*/ 100 w 368"/>
                <a:gd name="T33" fmla="*/ 346 h 368"/>
                <a:gd name="T34" fmla="*/ 70 w 368"/>
                <a:gd name="T35" fmla="*/ 316 h 368"/>
                <a:gd name="T36" fmla="*/ 135 w 368"/>
                <a:gd name="T37" fmla="*/ 251 h 368"/>
                <a:gd name="T38" fmla="*/ 226 w 368"/>
                <a:gd name="T39" fmla="*/ 284 h 368"/>
                <a:gd name="T40" fmla="*/ 368 w 368"/>
                <a:gd name="T41" fmla="*/ 142 h 368"/>
                <a:gd name="T42" fmla="*/ 226 w 368"/>
                <a:gd name="T43" fmla="*/ 0 h 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68" h="368">
                  <a:moveTo>
                    <a:pt x="226" y="0"/>
                  </a:moveTo>
                  <a:cubicBezTo>
                    <a:pt x="147" y="0"/>
                    <a:pt x="84" y="64"/>
                    <a:pt x="84" y="142"/>
                  </a:cubicBezTo>
                  <a:cubicBezTo>
                    <a:pt x="84" y="177"/>
                    <a:pt x="96" y="208"/>
                    <a:pt x="117" y="233"/>
                  </a:cubicBezTo>
                  <a:cubicBezTo>
                    <a:pt x="52" y="297"/>
                    <a:pt x="52" y="297"/>
                    <a:pt x="52" y="297"/>
                  </a:cubicBezTo>
                  <a:cubicBezTo>
                    <a:pt x="23" y="268"/>
                    <a:pt x="23" y="268"/>
                    <a:pt x="23" y="268"/>
                  </a:cubicBezTo>
                  <a:cubicBezTo>
                    <a:pt x="18" y="263"/>
                    <a:pt x="10" y="263"/>
                    <a:pt x="5" y="268"/>
                  </a:cubicBezTo>
                  <a:cubicBezTo>
                    <a:pt x="0" y="273"/>
                    <a:pt x="0" y="282"/>
                    <a:pt x="5" y="287"/>
                  </a:cubicBezTo>
                  <a:cubicBezTo>
                    <a:pt x="34" y="316"/>
                    <a:pt x="34" y="316"/>
                    <a:pt x="34" y="316"/>
                  </a:cubicBezTo>
                  <a:cubicBezTo>
                    <a:pt x="7" y="343"/>
                    <a:pt x="7" y="343"/>
                    <a:pt x="7" y="343"/>
                  </a:cubicBezTo>
                  <a:cubicBezTo>
                    <a:pt x="2" y="348"/>
                    <a:pt x="2" y="356"/>
                    <a:pt x="7" y="361"/>
                  </a:cubicBezTo>
                  <a:cubicBezTo>
                    <a:pt x="9" y="364"/>
                    <a:pt x="13" y="365"/>
                    <a:pt x="16" y="365"/>
                  </a:cubicBezTo>
                  <a:cubicBezTo>
                    <a:pt x="19" y="365"/>
                    <a:pt x="22" y="364"/>
                    <a:pt x="25" y="361"/>
                  </a:cubicBezTo>
                  <a:cubicBezTo>
                    <a:pt x="52" y="334"/>
                    <a:pt x="52" y="334"/>
                    <a:pt x="52" y="334"/>
                  </a:cubicBezTo>
                  <a:cubicBezTo>
                    <a:pt x="82" y="364"/>
                    <a:pt x="82" y="364"/>
                    <a:pt x="82" y="364"/>
                  </a:cubicBezTo>
                  <a:cubicBezTo>
                    <a:pt x="85" y="367"/>
                    <a:pt x="88" y="368"/>
                    <a:pt x="91" y="368"/>
                  </a:cubicBezTo>
                  <a:cubicBezTo>
                    <a:pt x="95" y="368"/>
                    <a:pt x="98" y="367"/>
                    <a:pt x="100" y="364"/>
                  </a:cubicBezTo>
                  <a:cubicBezTo>
                    <a:pt x="106" y="359"/>
                    <a:pt x="106" y="351"/>
                    <a:pt x="100" y="346"/>
                  </a:cubicBezTo>
                  <a:cubicBezTo>
                    <a:pt x="70" y="316"/>
                    <a:pt x="70" y="316"/>
                    <a:pt x="70" y="316"/>
                  </a:cubicBezTo>
                  <a:cubicBezTo>
                    <a:pt x="135" y="251"/>
                    <a:pt x="135" y="251"/>
                    <a:pt x="135" y="251"/>
                  </a:cubicBezTo>
                  <a:cubicBezTo>
                    <a:pt x="159" y="272"/>
                    <a:pt x="191" y="284"/>
                    <a:pt x="226" y="284"/>
                  </a:cubicBezTo>
                  <a:cubicBezTo>
                    <a:pt x="304" y="284"/>
                    <a:pt x="368" y="221"/>
                    <a:pt x="368" y="142"/>
                  </a:cubicBezTo>
                  <a:cubicBezTo>
                    <a:pt x="368" y="64"/>
                    <a:pt x="304" y="0"/>
                    <a:pt x="226" y="0"/>
                  </a:cubicBezTo>
                  <a:close/>
                </a:path>
              </a:pathLst>
            </a:custGeom>
            <a:solidFill>
              <a:srgbClr val="F4C956"/>
            </a:solidFill>
            <a:ln>
              <a:noFill/>
            </a:ln>
          </p:spPr>
          <p:txBody>
            <a:bodyPr vert="horz" wrap="square" lIns="91440" tIns="45720" rIns="91440" bIns="45720" numCol="1" anchor="t" anchorCtr="0" compatLnSpc="1">
              <a:prstTxWarp prst="textNoShape">
                <a:avLst/>
              </a:prstTxWarp>
            </a:bodyPr>
            <a:lstStyle/>
            <a:p>
              <a:endParaRPr lang="ru-RU"/>
            </a:p>
          </p:txBody>
        </p:sp>
        <p:sp>
          <p:nvSpPr>
            <p:cNvPr id="54" name="TextBox 53"/>
            <p:cNvSpPr txBox="1"/>
            <p:nvPr/>
          </p:nvSpPr>
          <p:spPr>
            <a:xfrm>
              <a:off x="2478852" y="3037831"/>
              <a:ext cx="784310" cy="523220"/>
            </a:xfrm>
            <a:prstGeom prst="rect">
              <a:avLst/>
            </a:prstGeom>
            <a:noFill/>
          </p:spPr>
          <p:txBody>
            <a:bodyPr wrap="square" rtlCol="0">
              <a:spAutoFit/>
            </a:bodyPr>
            <a:lstStyle/>
            <a:p>
              <a:r>
                <a:rPr lang="en-US" sz="1600" b="1" dirty="0">
                  <a:solidFill>
                    <a:srgbClr val="F4C956"/>
                  </a:solidFill>
                  <a:latin typeface="Lato"/>
                </a:rPr>
                <a:t>27%</a:t>
              </a:r>
            </a:p>
            <a:p>
              <a:r>
                <a:rPr lang="en-US" sz="1200" b="1" dirty="0">
                  <a:solidFill>
                    <a:schemeClr val="bg1"/>
                  </a:solidFill>
                  <a:latin typeface="Candara" panose="020E0502030303020204" pitchFamily="34" charset="0"/>
                </a:rPr>
                <a:t>Female</a:t>
              </a:r>
            </a:p>
          </p:txBody>
        </p:sp>
      </p:grpSp>
      <p:cxnSp>
        <p:nvCxnSpPr>
          <p:cNvPr id="56" name="Straight Connector 55"/>
          <p:cNvCxnSpPr/>
          <p:nvPr/>
        </p:nvCxnSpPr>
        <p:spPr>
          <a:xfrm>
            <a:off x="10139432" y="4489567"/>
            <a:ext cx="0" cy="674715"/>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7" name="Text Box 10"/>
          <p:cNvSpPr txBox="1">
            <a:spLocks noChangeArrowheads="1"/>
          </p:cNvSpPr>
          <p:nvPr/>
        </p:nvSpPr>
        <p:spPr bwMode="auto">
          <a:xfrm>
            <a:off x="8934459" y="5216583"/>
            <a:ext cx="2468880" cy="109728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57CCC6"/>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61" name="TextBox 60"/>
          <p:cNvSpPr txBox="1"/>
          <p:nvPr/>
        </p:nvSpPr>
        <p:spPr>
          <a:xfrm>
            <a:off x="9377366" y="2192794"/>
            <a:ext cx="1524129" cy="830997"/>
          </a:xfrm>
          <a:prstGeom prst="rect">
            <a:avLst/>
          </a:prstGeom>
          <a:noFill/>
        </p:spPr>
        <p:txBody>
          <a:bodyPr wrap="square" rtlCol="0">
            <a:spAutoFit/>
          </a:bodyPr>
          <a:lstStyle/>
          <a:p>
            <a:pPr algn="ctr"/>
            <a:r>
              <a:rPr lang="en-US" sz="4800" b="1" dirty="0">
                <a:solidFill>
                  <a:srgbClr val="57CCC6"/>
                </a:solidFill>
                <a:latin typeface="Lato"/>
              </a:rPr>
              <a:t>12%</a:t>
            </a:r>
          </a:p>
        </p:txBody>
      </p:sp>
      <p:grpSp>
        <p:nvGrpSpPr>
          <p:cNvPr id="63" name="Group 62"/>
          <p:cNvGrpSpPr/>
          <p:nvPr/>
        </p:nvGrpSpPr>
        <p:grpSpPr>
          <a:xfrm>
            <a:off x="9189404" y="3040312"/>
            <a:ext cx="979495" cy="523220"/>
            <a:chOff x="1157043" y="3040312"/>
            <a:chExt cx="979495" cy="523220"/>
          </a:xfrm>
        </p:grpSpPr>
        <p:sp>
          <p:nvSpPr>
            <p:cNvPr id="64" name="Freeform 93"/>
            <p:cNvSpPr>
              <a:spLocks noChangeAspect="1"/>
            </p:cNvSpPr>
            <p:nvPr/>
          </p:nvSpPr>
          <p:spPr bwMode="auto">
            <a:xfrm>
              <a:off x="1157043" y="3114175"/>
              <a:ext cx="364808" cy="365760"/>
            </a:xfrm>
            <a:custGeom>
              <a:avLst/>
              <a:gdLst>
                <a:gd name="T0" fmla="*/ 365 w 366"/>
                <a:gd name="T1" fmla="*/ 9 h 367"/>
                <a:gd name="T2" fmla="*/ 365 w 366"/>
                <a:gd name="T3" fmla="*/ 8 h 367"/>
                <a:gd name="T4" fmla="*/ 365 w 366"/>
                <a:gd name="T5" fmla="*/ 8 h 367"/>
                <a:gd name="T6" fmla="*/ 359 w 366"/>
                <a:gd name="T7" fmla="*/ 2 h 367"/>
                <a:gd name="T8" fmla="*/ 358 w 366"/>
                <a:gd name="T9" fmla="*/ 2 h 367"/>
                <a:gd name="T10" fmla="*/ 358 w 366"/>
                <a:gd name="T11" fmla="*/ 1 h 367"/>
                <a:gd name="T12" fmla="*/ 355 w 366"/>
                <a:gd name="T13" fmla="*/ 0 h 367"/>
                <a:gd name="T14" fmla="*/ 353 w 366"/>
                <a:gd name="T15" fmla="*/ 0 h 367"/>
                <a:gd name="T16" fmla="*/ 237 w 366"/>
                <a:gd name="T17" fmla="*/ 0 h 367"/>
                <a:gd name="T18" fmla="*/ 234 w 366"/>
                <a:gd name="T19" fmla="*/ 0 h 367"/>
                <a:gd name="T20" fmla="*/ 229 w 366"/>
                <a:gd name="T21" fmla="*/ 3 h 367"/>
                <a:gd name="T22" fmla="*/ 224 w 366"/>
                <a:gd name="T23" fmla="*/ 13 h 367"/>
                <a:gd name="T24" fmla="*/ 229 w 366"/>
                <a:gd name="T25" fmla="*/ 23 h 367"/>
                <a:gd name="T26" fmla="*/ 234 w 366"/>
                <a:gd name="T27" fmla="*/ 26 h 367"/>
                <a:gd name="T28" fmla="*/ 237 w 366"/>
                <a:gd name="T29" fmla="*/ 26 h 367"/>
                <a:gd name="T30" fmla="*/ 324 w 366"/>
                <a:gd name="T31" fmla="*/ 26 h 367"/>
                <a:gd name="T32" fmla="*/ 223 w 366"/>
                <a:gd name="T33" fmla="*/ 127 h 367"/>
                <a:gd name="T34" fmla="*/ 137 w 366"/>
                <a:gd name="T35" fmla="*/ 94 h 367"/>
                <a:gd name="T36" fmla="*/ 0 w 366"/>
                <a:gd name="T37" fmla="*/ 230 h 367"/>
                <a:gd name="T38" fmla="*/ 137 w 366"/>
                <a:gd name="T39" fmla="*/ 367 h 367"/>
                <a:gd name="T40" fmla="*/ 274 w 366"/>
                <a:gd name="T41" fmla="*/ 230 h 367"/>
                <a:gd name="T42" fmla="*/ 241 w 366"/>
                <a:gd name="T43" fmla="*/ 145 h 367"/>
                <a:gd name="T44" fmla="*/ 340 w 366"/>
                <a:gd name="T45" fmla="*/ 46 h 367"/>
                <a:gd name="T46" fmla="*/ 340 w 366"/>
                <a:gd name="T47" fmla="*/ 130 h 367"/>
                <a:gd name="T48" fmla="*/ 340 w 366"/>
                <a:gd name="T49" fmla="*/ 133 h 367"/>
                <a:gd name="T50" fmla="*/ 343 w 366"/>
                <a:gd name="T51" fmla="*/ 137 h 367"/>
                <a:gd name="T52" fmla="*/ 353 w 366"/>
                <a:gd name="T53" fmla="*/ 142 h 367"/>
                <a:gd name="T54" fmla="*/ 363 w 366"/>
                <a:gd name="T55" fmla="*/ 137 h 367"/>
                <a:gd name="T56" fmla="*/ 366 w 366"/>
                <a:gd name="T57" fmla="*/ 133 h 367"/>
                <a:gd name="T58" fmla="*/ 366 w 366"/>
                <a:gd name="T59" fmla="*/ 130 h 367"/>
                <a:gd name="T60" fmla="*/ 366 w 366"/>
                <a:gd name="T61" fmla="*/ 13 h 367"/>
                <a:gd name="T62" fmla="*/ 366 w 366"/>
                <a:gd name="T63" fmla="*/ 12 h 367"/>
                <a:gd name="T64" fmla="*/ 365 w 366"/>
                <a:gd name="T65" fmla="*/ 9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6" h="367">
                  <a:moveTo>
                    <a:pt x="365" y="9"/>
                  </a:moveTo>
                  <a:cubicBezTo>
                    <a:pt x="365" y="9"/>
                    <a:pt x="365" y="8"/>
                    <a:pt x="365" y="8"/>
                  </a:cubicBezTo>
                  <a:cubicBezTo>
                    <a:pt x="365" y="8"/>
                    <a:pt x="365" y="8"/>
                    <a:pt x="365" y="8"/>
                  </a:cubicBezTo>
                  <a:cubicBezTo>
                    <a:pt x="364" y="5"/>
                    <a:pt x="361" y="3"/>
                    <a:pt x="359" y="2"/>
                  </a:cubicBezTo>
                  <a:cubicBezTo>
                    <a:pt x="359" y="2"/>
                    <a:pt x="359" y="2"/>
                    <a:pt x="358" y="2"/>
                  </a:cubicBezTo>
                  <a:cubicBezTo>
                    <a:pt x="358" y="1"/>
                    <a:pt x="358" y="1"/>
                    <a:pt x="358" y="1"/>
                  </a:cubicBezTo>
                  <a:cubicBezTo>
                    <a:pt x="357" y="1"/>
                    <a:pt x="356" y="0"/>
                    <a:pt x="355" y="0"/>
                  </a:cubicBezTo>
                  <a:cubicBezTo>
                    <a:pt x="353" y="0"/>
                    <a:pt x="353" y="0"/>
                    <a:pt x="353" y="0"/>
                  </a:cubicBezTo>
                  <a:cubicBezTo>
                    <a:pt x="237" y="0"/>
                    <a:pt x="237" y="0"/>
                    <a:pt x="237" y="0"/>
                  </a:cubicBezTo>
                  <a:cubicBezTo>
                    <a:pt x="234" y="0"/>
                    <a:pt x="234" y="0"/>
                    <a:pt x="234" y="0"/>
                  </a:cubicBezTo>
                  <a:cubicBezTo>
                    <a:pt x="232" y="0"/>
                    <a:pt x="231" y="2"/>
                    <a:pt x="229" y="3"/>
                  </a:cubicBezTo>
                  <a:cubicBezTo>
                    <a:pt x="226" y="5"/>
                    <a:pt x="224" y="9"/>
                    <a:pt x="224" y="13"/>
                  </a:cubicBezTo>
                  <a:cubicBezTo>
                    <a:pt x="224" y="18"/>
                    <a:pt x="226" y="21"/>
                    <a:pt x="229" y="23"/>
                  </a:cubicBezTo>
                  <a:cubicBezTo>
                    <a:pt x="231" y="25"/>
                    <a:pt x="232" y="26"/>
                    <a:pt x="234" y="26"/>
                  </a:cubicBezTo>
                  <a:cubicBezTo>
                    <a:pt x="237" y="26"/>
                    <a:pt x="237" y="26"/>
                    <a:pt x="237" y="26"/>
                  </a:cubicBezTo>
                  <a:cubicBezTo>
                    <a:pt x="324" y="26"/>
                    <a:pt x="324" y="26"/>
                    <a:pt x="324" y="26"/>
                  </a:cubicBezTo>
                  <a:cubicBezTo>
                    <a:pt x="223" y="127"/>
                    <a:pt x="223" y="127"/>
                    <a:pt x="223" y="127"/>
                  </a:cubicBezTo>
                  <a:cubicBezTo>
                    <a:pt x="200" y="107"/>
                    <a:pt x="170" y="94"/>
                    <a:pt x="137" y="94"/>
                  </a:cubicBezTo>
                  <a:cubicBezTo>
                    <a:pt x="61" y="94"/>
                    <a:pt x="0" y="155"/>
                    <a:pt x="0" y="230"/>
                  </a:cubicBezTo>
                  <a:cubicBezTo>
                    <a:pt x="0" y="306"/>
                    <a:pt x="61" y="367"/>
                    <a:pt x="137" y="367"/>
                  </a:cubicBezTo>
                  <a:cubicBezTo>
                    <a:pt x="213" y="367"/>
                    <a:pt x="274" y="305"/>
                    <a:pt x="274" y="230"/>
                  </a:cubicBezTo>
                  <a:cubicBezTo>
                    <a:pt x="274" y="198"/>
                    <a:pt x="260" y="168"/>
                    <a:pt x="241" y="145"/>
                  </a:cubicBezTo>
                  <a:cubicBezTo>
                    <a:pt x="340" y="46"/>
                    <a:pt x="340" y="46"/>
                    <a:pt x="340" y="46"/>
                  </a:cubicBezTo>
                  <a:cubicBezTo>
                    <a:pt x="340" y="130"/>
                    <a:pt x="340" y="130"/>
                    <a:pt x="340" y="130"/>
                  </a:cubicBezTo>
                  <a:cubicBezTo>
                    <a:pt x="340" y="133"/>
                    <a:pt x="340" y="133"/>
                    <a:pt x="340" y="133"/>
                  </a:cubicBezTo>
                  <a:cubicBezTo>
                    <a:pt x="340" y="134"/>
                    <a:pt x="342" y="136"/>
                    <a:pt x="343" y="137"/>
                  </a:cubicBezTo>
                  <a:cubicBezTo>
                    <a:pt x="345" y="140"/>
                    <a:pt x="349" y="142"/>
                    <a:pt x="353" y="142"/>
                  </a:cubicBezTo>
                  <a:cubicBezTo>
                    <a:pt x="358" y="142"/>
                    <a:pt x="361" y="140"/>
                    <a:pt x="363" y="137"/>
                  </a:cubicBezTo>
                  <a:cubicBezTo>
                    <a:pt x="365" y="136"/>
                    <a:pt x="366" y="134"/>
                    <a:pt x="366" y="133"/>
                  </a:cubicBezTo>
                  <a:cubicBezTo>
                    <a:pt x="366" y="130"/>
                    <a:pt x="366" y="130"/>
                    <a:pt x="366" y="130"/>
                  </a:cubicBezTo>
                  <a:cubicBezTo>
                    <a:pt x="366" y="13"/>
                    <a:pt x="366" y="13"/>
                    <a:pt x="366" y="13"/>
                  </a:cubicBezTo>
                  <a:cubicBezTo>
                    <a:pt x="366" y="12"/>
                    <a:pt x="366" y="12"/>
                    <a:pt x="366" y="12"/>
                  </a:cubicBezTo>
                  <a:cubicBezTo>
                    <a:pt x="366" y="11"/>
                    <a:pt x="366" y="10"/>
                    <a:pt x="365" y="9"/>
                  </a:cubicBezTo>
                  <a:close/>
                </a:path>
              </a:pathLst>
            </a:custGeom>
            <a:solidFill>
              <a:srgbClr val="57CCC6"/>
            </a:solidFill>
            <a:ln>
              <a:noFill/>
            </a:ln>
          </p:spPr>
          <p:txBody>
            <a:bodyPr vert="horz" wrap="square" lIns="91440" tIns="45720" rIns="91440" bIns="45720" numCol="1" anchor="t" anchorCtr="0" compatLnSpc="1">
              <a:prstTxWarp prst="textNoShape">
                <a:avLst/>
              </a:prstTxWarp>
            </a:bodyPr>
            <a:lstStyle/>
            <a:p>
              <a:endParaRPr lang="ru-RU" dirty="0"/>
            </a:p>
          </p:txBody>
        </p:sp>
        <p:sp>
          <p:nvSpPr>
            <p:cNvPr id="65" name="TextBox 64"/>
            <p:cNvSpPr txBox="1"/>
            <p:nvPr/>
          </p:nvSpPr>
          <p:spPr>
            <a:xfrm>
              <a:off x="1503380" y="3040312"/>
              <a:ext cx="633158" cy="523220"/>
            </a:xfrm>
            <a:prstGeom prst="rect">
              <a:avLst/>
            </a:prstGeom>
            <a:noFill/>
          </p:spPr>
          <p:txBody>
            <a:bodyPr wrap="square" rtlCol="0">
              <a:spAutoFit/>
            </a:bodyPr>
            <a:lstStyle/>
            <a:p>
              <a:r>
                <a:rPr lang="en-US" sz="1600" b="1" dirty="0">
                  <a:solidFill>
                    <a:srgbClr val="57CCC6"/>
                  </a:solidFill>
                  <a:latin typeface="Lato"/>
                </a:rPr>
                <a:t>73%</a:t>
              </a:r>
            </a:p>
            <a:p>
              <a:r>
                <a:rPr lang="en-US" sz="1200" b="1" dirty="0">
                  <a:solidFill>
                    <a:schemeClr val="bg1"/>
                  </a:solidFill>
                  <a:latin typeface="Candara" panose="020E0502030303020204" pitchFamily="34" charset="0"/>
                </a:rPr>
                <a:t>Male</a:t>
              </a:r>
            </a:p>
          </p:txBody>
        </p:sp>
      </p:grpSp>
      <p:grpSp>
        <p:nvGrpSpPr>
          <p:cNvPr id="66" name="Group 65"/>
          <p:cNvGrpSpPr/>
          <p:nvPr/>
        </p:nvGrpSpPr>
        <p:grpSpPr>
          <a:xfrm>
            <a:off x="10150427" y="3037831"/>
            <a:ext cx="1145096" cy="523220"/>
            <a:chOff x="2118066" y="3037831"/>
            <a:chExt cx="1145096" cy="523220"/>
          </a:xfrm>
        </p:grpSpPr>
        <p:sp>
          <p:nvSpPr>
            <p:cNvPr id="67" name="Freeform 92"/>
            <p:cNvSpPr>
              <a:spLocks noChangeAspect="1"/>
            </p:cNvSpPr>
            <p:nvPr/>
          </p:nvSpPr>
          <p:spPr bwMode="auto">
            <a:xfrm>
              <a:off x="2118066" y="3111576"/>
              <a:ext cx="364813" cy="365760"/>
            </a:xfrm>
            <a:custGeom>
              <a:avLst/>
              <a:gdLst>
                <a:gd name="T0" fmla="*/ 226 w 368"/>
                <a:gd name="T1" fmla="*/ 0 h 368"/>
                <a:gd name="T2" fmla="*/ 84 w 368"/>
                <a:gd name="T3" fmla="*/ 142 h 368"/>
                <a:gd name="T4" fmla="*/ 117 w 368"/>
                <a:gd name="T5" fmla="*/ 233 h 368"/>
                <a:gd name="T6" fmla="*/ 52 w 368"/>
                <a:gd name="T7" fmla="*/ 297 h 368"/>
                <a:gd name="T8" fmla="*/ 23 w 368"/>
                <a:gd name="T9" fmla="*/ 268 h 368"/>
                <a:gd name="T10" fmla="*/ 5 w 368"/>
                <a:gd name="T11" fmla="*/ 268 h 368"/>
                <a:gd name="T12" fmla="*/ 5 w 368"/>
                <a:gd name="T13" fmla="*/ 287 h 368"/>
                <a:gd name="T14" fmla="*/ 34 w 368"/>
                <a:gd name="T15" fmla="*/ 316 h 368"/>
                <a:gd name="T16" fmla="*/ 7 w 368"/>
                <a:gd name="T17" fmla="*/ 343 h 368"/>
                <a:gd name="T18" fmla="*/ 7 w 368"/>
                <a:gd name="T19" fmla="*/ 361 h 368"/>
                <a:gd name="T20" fmla="*/ 16 w 368"/>
                <a:gd name="T21" fmla="*/ 365 h 368"/>
                <a:gd name="T22" fmla="*/ 25 w 368"/>
                <a:gd name="T23" fmla="*/ 361 h 368"/>
                <a:gd name="T24" fmla="*/ 52 w 368"/>
                <a:gd name="T25" fmla="*/ 334 h 368"/>
                <a:gd name="T26" fmla="*/ 82 w 368"/>
                <a:gd name="T27" fmla="*/ 364 h 368"/>
                <a:gd name="T28" fmla="*/ 91 w 368"/>
                <a:gd name="T29" fmla="*/ 368 h 368"/>
                <a:gd name="T30" fmla="*/ 100 w 368"/>
                <a:gd name="T31" fmla="*/ 364 h 368"/>
                <a:gd name="T32" fmla="*/ 100 w 368"/>
                <a:gd name="T33" fmla="*/ 346 h 368"/>
                <a:gd name="T34" fmla="*/ 70 w 368"/>
                <a:gd name="T35" fmla="*/ 316 h 368"/>
                <a:gd name="T36" fmla="*/ 135 w 368"/>
                <a:gd name="T37" fmla="*/ 251 h 368"/>
                <a:gd name="T38" fmla="*/ 226 w 368"/>
                <a:gd name="T39" fmla="*/ 284 h 368"/>
                <a:gd name="T40" fmla="*/ 368 w 368"/>
                <a:gd name="T41" fmla="*/ 142 h 368"/>
                <a:gd name="T42" fmla="*/ 226 w 368"/>
                <a:gd name="T43" fmla="*/ 0 h 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68" h="368">
                  <a:moveTo>
                    <a:pt x="226" y="0"/>
                  </a:moveTo>
                  <a:cubicBezTo>
                    <a:pt x="147" y="0"/>
                    <a:pt x="84" y="64"/>
                    <a:pt x="84" y="142"/>
                  </a:cubicBezTo>
                  <a:cubicBezTo>
                    <a:pt x="84" y="177"/>
                    <a:pt x="96" y="208"/>
                    <a:pt x="117" y="233"/>
                  </a:cubicBezTo>
                  <a:cubicBezTo>
                    <a:pt x="52" y="297"/>
                    <a:pt x="52" y="297"/>
                    <a:pt x="52" y="297"/>
                  </a:cubicBezTo>
                  <a:cubicBezTo>
                    <a:pt x="23" y="268"/>
                    <a:pt x="23" y="268"/>
                    <a:pt x="23" y="268"/>
                  </a:cubicBezTo>
                  <a:cubicBezTo>
                    <a:pt x="18" y="263"/>
                    <a:pt x="10" y="263"/>
                    <a:pt x="5" y="268"/>
                  </a:cubicBezTo>
                  <a:cubicBezTo>
                    <a:pt x="0" y="273"/>
                    <a:pt x="0" y="282"/>
                    <a:pt x="5" y="287"/>
                  </a:cubicBezTo>
                  <a:cubicBezTo>
                    <a:pt x="34" y="316"/>
                    <a:pt x="34" y="316"/>
                    <a:pt x="34" y="316"/>
                  </a:cubicBezTo>
                  <a:cubicBezTo>
                    <a:pt x="7" y="343"/>
                    <a:pt x="7" y="343"/>
                    <a:pt x="7" y="343"/>
                  </a:cubicBezTo>
                  <a:cubicBezTo>
                    <a:pt x="2" y="348"/>
                    <a:pt x="2" y="356"/>
                    <a:pt x="7" y="361"/>
                  </a:cubicBezTo>
                  <a:cubicBezTo>
                    <a:pt x="9" y="364"/>
                    <a:pt x="13" y="365"/>
                    <a:pt x="16" y="365"/>
                  </a:cubicBezTo>
                  <a:cubicBezTo>
                    <a:pt x="19" y="365"/>
                    <a:pt x="22" y="364"/>
                    <a:pt x="25" y="361"/>
                  </a:cubicBezTo>
                  <a:cubicBezTo>
                    <a:pt x="52" y="334"/>
                    <a:pt x="52" y="334"/>
                    <a:pt x="52" y="334"/>
                  </a:cubicBezTo>
                  <a:cubicBezTo>
                    <a:pt x="82" y="364"/>
                    <a:pt x="82" y="364"/>
                    <a:pt x="82" y="364"/>
                  </a:cubicBezTo>
                  <a:cubicBezTo>
                    <a:pt x="85" y="367"/>
                    <a:pt x="88" y="368"/>
                    <a:pt x="91" y="368"/>
                  </a:cubicBezTo>
                  <a:cubicBezTo>
                    <a:pt x="95" y="368"/>
                    <a:pt x="98" y="367"/>
                    <a:pt x="100" y="364"/>
                  </a:cubicBezTo>
                  <a:cubicBezTo>
                    <a:pt x="106" y="359"/>
                    <a:pt x="106" y="351"/>
                    <a:pt x="100" y="346"/>
                  </a:cubicBezTo>
                  <a:cubicBezTo>
                    <a:pt x="70" y="316"/>
                    <a:pt x="70" y="316"/>
                    <a:pt x="70" y="316"/>
                  </a:cubicBezTo>
                  <a:cubicBezTo>
                    <a:pt x="135" y="251"/>
                    <a:pt x="135" y="251"/>
                    <a:pt x="135" y="251"/>
                  </a:cubicBezTo>
                  <a:cubicBezTo>
                    <a:pt x="159" y="272"/>
                    <a:pt x="191" y="284"/>
                    <a:pt x="226" y="284"/>
                  </a:cubicBezTo>
                  <a:cubicBezTo>
                    <a:pt x="304" y="284"/>
                    <a:pt x="368" y="221"/>
                    <a:pt x="368" y="142"/>
                  </a:cubicBezTo>
                  <a:cubicBezTo>
                    <a:pt x="368" y="64"/>
                    <a:pt x="304" y="0"/>
                    <a:pt x="226" y="0"/>
                  </a:cubicBezTo>
                  <a:close/>
                </a:path>
              </a:pathLst>
            </a:custGeom>
            <a:solidFill>
              <a:srgbClr val="57CCC6"/>
            </a:solidFill>
            <a:ln>
              <a:noFill/>
            </a:ln>
          </p:spPr>
          <p:txBody>
            <a:bodyPr vert="horz" wrap="square" lIns="91440" tIns="45720" rIns="91440" bIns="45720" numCol="1" anchor="t" anchorCtr="0" compatLnSpc="1">
              <a:prstTxWarp prst="textNoShape">
                <a:avLst/>
              </a:prstTxWarp>
            </a:bodyPr>
            <a:lstStyle/>
            <a:p>
              <a:endParaRPr lang="ru-RU" dirty="0"/>
            </a:p>
          </p:txBody>
        </p:sp>
        <p:sp>
          <p:nvSpPr>
            <p:cNvPr id="68" name="TextBox 67"/>
            <p:cNvSpPr txBox="1"/>
            <p:nvPr/>
          </p:nvSpPr>
          <p:spPr>
            <a:xfrm>
              <a:off x="2478852" y="3037831"/>
              <a:ext cx="784310" cy="523220"/>
            </a:xfrm>
            <a:prstGeom prst="rect">
              <a:avLst/>
            </a:prstGeom>
            <a:noFill/>
          </p:spPr>
          <p:txBody>
            <a:bodyPr wrap="square" rtlCol="0">
              <a:spAutoFit/>
            </a:bodyPr>
            <a:lstStyle/>
            <a:p>
              <a:r>
                <a:rPr lang="en-US" sz="1600" b="1" dirty="0">
                  <a:solidFill>
                    <a:srgbClr val="57CCC6"/>
                  </a:solidFill>
                  <a:latin typeface="Lato"/>
                </a:rPr>
                <a:t>27%</a:t>
              </a:r>
            </a:p>
            <a:p>
              <a:r>
                <a:rPr lang="en-US" sz="1200" b="1" dirty="0">
                  <a:solidFill>
                    <a:schemeClr val="bg1"/>
                  </a:solidFill>
                  <a:latin typeface="Candara" panose="020E0502030303020204" pitchFamily="34" charset="0"/>
                </a:rPr>
                <a:t>Female</a:t>
              </a:r>
            </a:p>
          </p:txBody>
        </p:sp>
      </p:grpSp>
      <p:grpSp>
        <p:nvGrpSpPr>
          <p:cNvPr id="76" name="Group 75"/>
          <p:cNvGrpSpPr/>
          <p:nvPr/>
        </p:nvGrpSpPr>
        <p:grpSpPr>
          <a:xfrm>
            <a:off x="4419345" y="3758047"/>
            <a:ext cx="731520" cy="731520"/>
            <a:chOff x="4419345" y="3758047"/>
            <a:chExt cx="731520" cy="731520"/>
          </a:xfrm>
        </p:grpSpPr>
        <p:sp>
          <p:nvSpPr>
            <p:cNvPr id="31" name="Oval 30"/>
            <p:cNvSpPr>
              <a:spLocks noChangeAspect="1"/>
            </p:cNvSpPr>
            <p:nvPr/>
          </p:nvSpPr>
          <p:spPr>
            <a:xfrm>
              <a:off x="4419345" y="3758047"/>
              <a:ext cx="731520" cy="731520"/>
            </a:xfrm>
            <a:prstGeom prst="ellipse">
              <a:avLst/>
            </a:prstGeom>
            <a:solidFill>
              <a:srgbClr val="4CC8EC"/>
            </a:solidFill>
            <a:ln w="63500">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6"/>
            <p:cNvSpPr>
              <a:spLocks noChangeAspect="1"/>
            </p:cNvSpPr>
            <p:nvPr/>
          </p:nvSpPr>
          <p:spPr bwMode="auto">
            <a:xfrm>
              <a:off x="4571146" y="3956436"/>
              <a:ext cx="449908" cy="365760"/>
            </a:xfrm>
            <a:custGeom>
              <a:avLst/>
              <a:gdLst>
                <a:gd name="T0" fmla="*/ 214 w 214"/>
                <a:gd name="T1" fmla="*/ 21 h 174"/>
                <a:gd name="T2" fmla="*/ 212 w 214"/>
                <a:gd name="T3" fmla="*/ 21 h 174"/>
                <a:gd name="T4" fmla="*/ 192 w 214"/>
                <a:gd name="T5" fmla="*/ 27 h 174"/>
                <a:gd name="T6" fmla="*/ 208 w 214"/>
                <a:gd name="T7" fmla="*/ 5 h 174"/>
                <a:gd name="T8" fmla="*/ 208 w 214"/>
                <a:gd name="T9" fmla="*/ 4 h 174"/>
                <a:gd name="T10" fmla="*/ 206 w 214"/>
                <a:gd name="T11" fmla="*/ 4 h 174"/>
                <a:gd name="T12" fmla="*/ 180 w 214"/>
                <a:gd name="T13" fmla="*/ 14 h 174"/>
                <a:gd name="T14" fmla="*/ 148 w 214"/>
                <a:gd name="T15" fmla="*/ 0 h 174"/>
                <a:gd name="T16" fmla="*/ 103 w 214"/>
                <a:gd name="T17" fmla="*/ 45 h 174"/>
                <a:gd name="T18" fmla="*/ 104 w 214"/>
                <a:gd name="T19" fmla="*/ 54 h 174"/>
                <a:gd name="T20" fmla="*/ 17 w 214"/>
                <a:gd name="T21" fmla="*/ 9 h 174"/>
                <a:gd name="T22" fmla="*/ 16 w 214"/>
                <a:gd name="T23" fmla="*/ 8 h 174"/>
                <a:gd name="T24" fmla="*/ 15 w 214"/>
                <a:gd name="T25" fmla="*/ 9 h 174"/>
                <a:gd name="T26" fmla="*/ 9 w 214"/>
                <a:gd name="T27" fmla="*/ 31 h 174"/>
                <a:gd name="T28" fmla="*/ 26 w 214"/>
                <a:gd name="T29" fmla="*/ 66 h 174"/>
                <a:gd name="T30" fmla="*/ 11 w 214"/>
                <a:gd name="T31" fmla="*/ 61 h 174"/>
                <a:gd name="T32" fmla="*/ 10 w 214"/>
                <a:gd name="T33" fmla="*/ 61 h 174"/>
                <a:gd name="T34" fmla="*/ 9 w 214"/>
                <a:gd name="T35" fmla="*/ 62 h 174"/>
                <a:gd name="T36" fmla="*/ 9 w 214"/>
                <a:gd name="T37" fmla="*/ 62 h 174"/>
                <a:gd name="T38" fmla="*/ 40 w 214"/>
                <a:gd name="T39" fmla="*/ 105 h 174"/>
                <a:gd name="T40" fmla="*/ 25 w 214"/>
                <a:gd name="T41" fmla="*/ 105 h 174"/>
                <a:gd name="T42" fmla="*/ 24 w 214"/>
                <a:gd name="T43" fmla="*/ 105 h 174"/>
                <a:gd name="T44" fmla="*/ 24 w 214"/>
                <a:gd name="T45" fmla="*/ 106 h 174"/>
                <a:gd name="T46" fmla="*/ 63 w 214"/>
                <a:gd name="T47" fmla="*/ 137 h 174"/>
                <a:gd name="T48" fmla="*/ 12 w 214"/>
                <a:gd name="T49" fmla="*/ 153 h 174"/>
                <a:gd name="T50" fmla="*/ 2 w 214"/>
                <a:gd name="T51" fmla="*/ 153 h 174"/>
                <a:gd name="T52" fmla="*/ 1 w 214"/>
                <a:gd name="T53" fmla="*/ 153 h 174"/>
                <a:gd name="T54" fmla="*/ 1 w 214"/>
                <a:gd name="T55" fmla="*/ 155 h 174"/>
                <a:gd name="T56" fmla="*/ 68 w 214"/>
                <a:gd name="T57" fmla="*/ 174 h 174"/>
                <a:gd name="T58" fmla="*/ 192 w 214"/>
                <a:gd name="T59" fmla="*/ 50 h 174"/>
                <a:gd name="T60" fmla="*/ 192 w 214"/>
                <a:gd name="T61" fmla="*/ 45 h 174"/>
                <a:gd name="T62" fmla="*/ 214 w 214"/>
                <a:gd name="T63" fmla="*/ 22 h 174"/>
                <a:gd name="T64" fmla="*/ 214 w 214"/>
                <a:gd name="T65" fmla="*/ 21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4" h="174">
                  <a:moveTo>
                    <a:pt x="214" y="21"/>
                  </a:moveTo>
                  <a:cubicBezTo>
                    <a:pt x="213" y="21"/>
                    <a:pt x="213" y="21"/>
                    <a:pt x="212" y="21"/>
                  </a:cubicBezTo>
                  <a:cubicBezTo>
                    <a:pt x="206" y="24"/>
                    <a:pt x="199" y="26"/>
                    <a:pt x="192" y="27"/>
                  </a:cubicBezTo>
                  <a:cubicBezTo>
                    <a:pt x="200" y="21"/>
                    <a:pt x="205" y="14"/>
                    <a:pt x="208" y="5"/>
                  </a:cubicBezTo>
                  <a:cubicBezTo>
                    <a:pt x="208" y="5"/>
                    <a:pt x="208" y="4"/>
                    <a:pt x="208" y="4"/>
                  </a:cubicBezTo>
                  <a:cubicBezTo>
                    <a:pt x="207" y="4"/>
                    <a:pt x="207" y="4"/>
                    <a:pt x="206" y="4"/>
                  </a:cubicBezTo>
                  <a:cubicBezTo>
                    <a:pt x="198" y="9"/>
                    <a:pt x="189" y="12"/>
                    <a:pt x="180" y="14"/>
                  </a:cubicBezTo>
                  <a:cubicBezTo>
                    <a:pt x="171" y="5"/>
                    <a:pt x="160" y="0"/>
                    <a:pt x="148" y="0"/>
                  </a:cubicBezTo>
                  <a:cubicBezTo>
                    <a:pt x="123" y="0"/>
                    <a:pt x="103" y="20"/>
                    <a:pt x="103" y="45"/>
                  </a:cubicBezTo>
                  <a:cubicBezTo>
                    <a:pt x="103" y="48"/>
                    <a:pt x="104" y="51"/>
                    <a:pt x="104" y="54"/>
                  </a:cubicBezTo>
                  <a:cubicBezTo>
                    <a:pt x="70" y="52"/>
                    <a:pt x="39" y="35"/>
                    <a:pt x="17" y="9"/>
                  </a:cubicBezTo>
                  <a:cubicBezTo>
                    <a:pt x="17" y="9"/>
                    <a:pt x="17" y="8"/>
                    <a:pt x="16" y="8"/>
                  </a:cubicBezTo>
                  <a:cubicBezTo>
                    <a:pt x="16" y="8"/>
                    <a:pt x="16" y="9"/>
                    <a:pt x="15" y="9"/>
                  </a:cubicBezTo>
                  <a:cubicBezTo>
                    <a:pt x="11" y="16"/>
                    <a:pt x="9" y="23"/>
                    <a:pt x="9" y="31"/>
                  </a:cubicBezTo>
                  <a:cubicBezTo>
                    <a:pt x="9" y="45"/>
                    <a:pt x="16" y="58"/>
                    <a:pt x="26" y="66"/>
                  </a:cubicBezTo>
                  <a:cubicBezTo>
                    <a:pt x="21" y="65"/>
                    <a:pt x="15" y="64"/>
                    <a:pt x="11" y="61"/>
                  </a:cubicBezTo>
                  <a:cubicBezTo>
                    <a:pt x="10" y="61"/>
                    <a:pt x="10" y="61"/>
                    <a:pt x="10" y="61"/>
                  </a:cubicBezTo>
                  <a:cubicBezTo>
                    <a:pt x="9" y="61"/>
                    <a:pt x="9" y="61"/>
                    <a:pt x="9" y="62"/>
                  </a:cubicBezTo>
                  <a:cubicBezTo>
                    <a:pt x="9" y="62"/>
                    <a:pt x="9" y="62"/>
                    <a:pt x="9" y="62"/>
                  </a:cubicBezTo>
                  <a:cubicBezTo>
                    <a:pt x="9" y="82"/>
                    <a:pt x="22" y="99"/>
                    <a:pt x="40" y="105"/>
                  </a:cubicBezTo>
                  <a:cubicBezTo>
                    <a:pt x="35" y="106"/>
                    <a:pt x="30" y="106"/>
                    <a:pt x="25" y="105"/>
                  </a:cubicBezTo>
                  <a:cubicBezTo>
                    <a:pt x="25" y="105"/>
                    <a:pt x="25" y="105"/>
                    <a:pt x="24" y="105"/>
                  </a:cubicBezTo>
                  <a:cubicBezTo>
                    <a:pt x="24" y="105"/>
                    <a:pt x="24" y="106"/>
                    <a:pt x="24" y="106"/>
                  </a:cubicBezTo>
                  <a:cubicBezTo>
                    <a:pt x="30" y="123"/>
                    <a:pt x="45" y="135"/>
                    <a:pt x="63" y="137"/>
                  </a:cubicBezTo>
                  <a:cubicBezTo>
                    <a:pt x="48" y="148"/>
                    <a:pt x="30" y="153"/>
                    <a:pt x="12" y="153"/>
                  </a:cubicBezTo>
                  <a:cubicBezTo>
                    <a:pt x="8" y="153"/>
                    <a:pt x="5" y="153"/>
                    <a:pt x="2" y="153"/>
                  </a:cubicBezTo>
                  <a:cubicBezTo>
                    <a:pt x="1" y="153"/>
                    <a:pt x="1" y="153"/>
                    <a:pt x="1" y="153"/>
                  </a:cubicBezTo>
                  <a:cubicBezTo>
                    <a:pt x="0" y="154"/>
                    <a:pt x="1" y="154"/>
                    <a:pt x="1" y="155"/>
                  </a:cubicBezTo>
                  <a:cubicBezTo>
                    <a:pt x="21" y="167"/>
                    <a:pt x="44" y="174"/>
                    <a:pt x="68" y="174"/>
                  </a:cubicBezTo>
                  <a:cubicBezTo>
                    <a:pt x="146" y="174"/>
                    <a:pt x="192" y="111"/>
                    <a:pt x="192" y="50"/>
                  </a:cubicBezTo>
                  <a:cubicBezTo>
                    <a:pt x="192" y="48"/>
                    <a:pt x="192" y="46"/>
                    <a:pt x="192" y="45"/>
                  </a:cubicBezTo>
                  <a:cubicBezTo>
                    <a:pt x="201" y="39"/>
                    <a:pt x="208" y="31"/>
                    <a:pt x="214" y="22"/>
                  </a:cubicBezTo>
                  <a:cubicBezTo>
                    <a:pt x="214" y="22"/>
                    <a:pt x="214" y="22"/>
                    <a:pt x="214" y="21"/>
                  </a:cubicBezTo>
                  <a:close/>
                </a:path>
              </a:pathLst>
            </a:custGeom>
            <a:solidFill>
              <a:schemeClr val="bg1"/>
            </a:solidFill>
            <a:ln>
              <a:noFill/>
            </a:ln>
            <a:effectLst>
              <a:outerShdw blurRad="50800" dist="38100" dir="2700000" algn="tl"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p>
          </p:txBody>
        </p:sp>
      </p:grpSp>
      <p:grpSp>
        <p:nvGrpSpPr>
          <p:cNvPr id="78" name="Group 77"/>
          <p:cNvGrpSpPr/>
          <p:nvPr/>
        </p:nvGrpSpPr>
        <p:grpSpPr>
          <a:xfrm>
            <a:off x="9773672" y="3758047"/>
            <a:ext cx="731520" cy="731520"/>
            <a:chOff x="9773672" y="3758047"/>
            <a:chExt cx="731520" cy="731520"/>
          </a:xfrm>
        </p:grpSpPr>
        <p:sp>
          <p:nvSpPr>
            <p:cNvPr id="59" name="Oval 58"/>
            <p:cNvSpPr>
              <a:spLocks noChangeAspect="1"/>
            </p:cNvSpPr>
            <p:nvPr/>
          </p:nvSpPr>
          <p:spPr>
            <a:xfrm>
              <a:off x="9773672" y="3758047"/>
              <a:ext cx="731520" cy="731520"/>
            </a:xfrm>
            <a:prstGeom prst="ellipse">
              <a:avLst/>
            </a:prstGeom>
            <a:solidFill>
              <a:srgbClr val="57CCC6"/>
            </a:solidFill>
            <a:ln w="63500">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 name="Group 12"/>
            <p:cNvGrpSpPr>
              <a:grpSpLocks noChangeAspect="1"/>
            </p:cNvGrpSpPr>
            <p:nvPr/>
          </p:nvGrpSpPr>
          <p:grpSpPr>
            <a:xfrm>
              <a:off x="9985017" y="3922058"/>
              <a:ext cx="367764" cy="365760"/>
              <a:chOff x="11012488" y="1978025"/>
              <a:chExt cx="582612" cy="579438"/>
            </a:xfrm>
            <a:solidFill>
              <a:schemeClr val="bg1"/>
            </a:solidFill>
            <a:effectLst>
              <a:outerShdw blurRad="50800" dist="38100" dir="2700000" algn="tl" rotWithShape="0">
                <a:prstClr val="black">
                  <a:alpha val="40000"/>
                </a:prstClr>
              </a:outerShdw>
            </a:effectLst>
          </p:grpSpPr>
          <p:sp>
            <p:nvSpPr>
              <p:cNvPr id="14" name="Oval 39"/>
              <p:cNvSpPr>
                <a:spLocks noChangeArrowheads="1"/>
              </p:cNvSpPr>
              <p:nvPr/>
            </p:nvSpPr>
            <p:spPr bwMode="auto">
              <a:xfrm>
                <a:off x="11012488" y="1978025"/>
                <a:ext cx="139700" cy="13970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5" name="Rectangle 40"/>
              <p:cNvSpPr>
                <a:spLocks noChangeArrowheads="1"/>
              </p:cNvSpPr>
              <p:nvPr/>
            </p:nvSpPr>
            <p:spPr bwMode="auto">
              <a:xfrm>
                <a:off x="11023600" y="2170113"/>
                <a:ext cx="119063" cy="3873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6" name="Freeform 41"/>
              <p:cNvSpPr>
                <a:spLocks/>
              </p:cNvSpPr>
              <p:nvPr/>
            </p:nvSpPr>
            <p:spPr bwMode="auto">
              <a:xfrm>
                <a:off x="11220450" y="2162175"/>
                <a:ext cx="374650" cy="395288"/>
              </a:xfrm>
              <a:custGeom>
                <a:avLst/>
                <a:gdLst>
                  <a:gd name="T0" fmla="*/ 78 w 126"/>
                  <a:gd name="T1" fmla="*/ 0 h 133"/>
                  <a:gd name="T2" fmla="*/ 39 w 126"/>
                  <a:gd name="T3" fmla="*/ 21 h 133"/>
                  <a:gd name="T4" fmla="*/ 39 w 126"/>
                  <a:gd name="T5" fmla="*/ 21 h 133"/>
                  <a:gd name="T6" fmla="*/ 39 w 126"/>
                  <a:gd name="T7" fmla="*/ 3 h 133"/>
                  <a:gd name="T8" fmla="*/ 0 w 126"/>
                  <a:gd name="T9" fmla="*/ 3 h 133"/>
                  <a:gd name="T10" fmla="*/ 0 w 126"/>
                  <a:gd name="T11" fmla="*/ 3 h 133"/>
                  <a:gd name="T12" fmla="*/ 0 w 126"/>
                  <a:gd name="T13" fmla="*/ 133 h 133"/>
                  <a:gd name="T14" fmla="*/ 40 w 126"/>
                  <a:gd name="T15" fmla="*/ 133 h 133"/>
                  <a:gd name="T16" fmla="*/ 40 w 126"/>
                  <a:gd name="T17" fmla="*/ 69 h 133"/>
                  <a:gd name="T18" fmla="*/ 65 w 126"/>
                  <a:gd name="T19" fmla="*/ 35 h 133"/>
                  <a:gd name="T20" fmla="*/ 86 w 126"/>
                  <a:gd name="T21" fmla="*/ 70 h 133"/>
                  <a:gd name="T22" fmla="*/ 86 w 126"/>
                  <a:gd name="T23" fmla="*/ 133 h 133"/>
                  <a:gd name="T24" fmla="*/ 126 w 126"/>
                  <a:gd name="T25" fmla="*/ 133 h 133"/>
                  <a:gd name="T26" fmla="*/ 126 w 126"/>
                  <a:gd name="T27" fmla="*/ 62 h 133"/>
                  <a:gd name="T28" fmla="*/ 78 w 126"/>
                  <a:gd name="T29" fmla="*/ 0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6" h="133">
                    <a:moveTo>
                      <a:pt x="78" y="0"/>
                    </a:moveTo>
                    <a:cubicBezTo>
                      <a:pt x="58" y="0"/>
                      <a:pt x="45" y="10"/>
                      <a:pt x="39" y="21"/>
                    </a:cubicBezTo>
                    <a:cubicBezTo>
                      <a:pt x="39" y="21"/>
                      <a:pt x="39" y="21"/>
                      <a:pt x="39" y="21"/>
                    </a:cubicBezTo>
                    <a:cubicBezTo>
                      <a:pt x="39" y="3"/>
                      <a:pt x="39" y="3"/>
                      <a:pt x="39" y="3"/>
                    </a:cubicBezTo>
                    <a:cubicBezTo>
                      <a:pt x="0" y="3"/>
                      <a:pt x="0" y="3"/>
                      <a:pt x="0" y="3"/>
                    </a:cubicBezTo>
                    <a:cubicBezTo>
                      <a:pt x="0" y="3"/>
                      <a:pt x="0" y="3"/>
                      <a:pt x="0" y="3"/>
                    </a:cubicBezTo>
                    <a:cubicBezTo>
                      <a:pt x="0" y="133"/>
                      <a:pt x="0" y="133"/>
                      <a:pt x="0" y="133"/>
                    </a:cubicBezTo>
                    <a:cubicBezTo>
                      <a:pt x="40" y="133"/>
                      <a:pt x="40" y="133"/>
                      <a:pt x="40" y="133"/>
                    </a:cubicBezTo>
                    <a:cubicBezTo>
                      <a:pt x="40" y="69"/>
                      <a:pt x="40" y="69"/>
                      <a:pt x="40" y="69"/>
                    </a:cubicBezTo>
                    <a:cubicBezTo>
                      <a:pt x="40" y="52"/>
                      <a:pt x="43" y="35"/>
                      <a:pt x="65" y="35"/>
                    </a:cubicBezTo>
                    <a:cubicBezTo>
                      <a:pt x="85" y="35"/>
                      <a:pt x="86" y="55"/>
                      <a:pt x="86" y="70"/>
                    </a:cubicBezTo>
                    <a:cubicBezTo>
                      <a:pt x="86" y="133"/>
                      <a:pt x="86" y="133"/>
                      <a:pt x="86" y="133"/>
                    </a:cubicBezTo>
                    <a:cubicBezTo>
                      <a:pt x="126" y="133"/>
                      <a:pt x="126" y="133"/>
                      <a:pt x="126" y="133"/>
                    </a:cubicBezTo>
                    <a:cubicBezTo>
                      <a:pt x="126" y="62"/>
                      <a:pt x="126" y="62"/>
                      <a:pt x="126" y="62"/>
                    </a:cubicBezTo>
                    <a:cubicBezTo>
                      <a:pt x="126" y="27"/>
                      <a:pt x="119" y="0"/>
                      <a:pt x="7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grpSp>
        <p:nvGrpSpPr>
          <p:cNvPr id="77" name="Group 76"/>
          <p:cNvGrpSpPr/>
          <p:nvPr/>
        </p:nvGrpSpPr>
        <p:grpSpPr>
          <a:xfrm>
            <a:off x="7097378" y="3758047"/>
            <a:ext cx="731520" cy="731520"/>
            <a:chOff x="7097378" y="3758047"/>
            <a:chExt cx="731520" cy="731520"/>
          </a:xfrm>
        </p:grpSpPr>
        <p:sp>
          <p:nvSpPr>
            <p:cNvPr id="45" name="Oval 44"/>
            <p:cNvSpPr>
              <a:spLocks noChangeAspect="1"/>
            </p:cNvSpPr>
            <p:nvPr/>
          </p:nvSpPr>
          <p:spPr>
            <a:xfrm>
              <a:off x="7097378" y="3758047"/>
              <a:ext cx="731520" cy="731520"/>
            </a:xfrm>
            <a:prstGeom prst="ellipse">
              <a:avLst/>
            </a:prstGeom>
            <a:solidFill>
              <a:srgbClr val="F4C956"/>
            </a:solidFill>
            <a:ln w="63500">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9" name="Group 68"/>
            <p:cNvGrpSpPr>
              <a:grpSpLocks noChangeAspect="1"/>
            </p:cNvGrpSpPr>
            <p:nvPr/>
          </p:nvGrpSpPr>
          <p:grpSpPr>
            <a:xfrm>
              <a:off x="7308873" y="3922058"/>
              <a:ext cx="308526" cy="365760"/>
              <a:chOff x="11039475" y="14288"/>
              <a:chExt cx="547688" cy="649287"/>
            </a:xfrm>
            <a:solidFill>
              <a:schemeClr val="bg1"/>
            </a:solidFill>
            <a:effectLst>
              <a:outerShdw blurRad="50800" dist="38100" dir="2700000" algn="tl" rotWithShape="0">
                <a:prstClr val="black">
                  <a:alpha val="40000"/>
                </a:prstClr>
              </a:outerShdw>
            </a:effectLst>
          </p:grpSpPr>
          <p:sp>
            <p:nvSpPr>
              <p:cNvPr id="70" name="Freeform 45"/>
              <p:cNvSpPr>
                <a:spLocks noEditPoints="1"/>
              </p:cNvSpPr>
              <p:nvPr/>
            </p:nvSpPr>
            <p:spPr bwMode="auto">
              <a:xfrm>
                <a:off x="11039475" y="282575"/>
                <a:ext cx="547688" cy="381000"/>
              </a:xfrm>
              <a:custGeom>
                <a:avLst/>
                <a:gdLst>
                  <a:gd name="T0" fmla="*/ 161 w 184"/>
                  <a:gd name="T1" fmla="*/ 2 h 128"/>
                  <a:gd name="T2" fmla="*/ 23 w 184"/>
                  <a:gd name="T3" fmla="*/ 2 h 128"/>
                  <a:gd name="T4" fmla="*/ 0 w 184"/>
                  <a:gd name="T5" fmla="*/ 64 h 128"/>
                  <a:gd name="T6" fmla="*/ 23 w 184"/>
                  <a:gd name="T7" fmla="*/ 126 h 128"/>
                  <a:gd name="T8" fmla="*/ 161 w 184"/>
                  <a:gd name="T9" fmla="*/ 126 h 128"/>
                  <a:gd name="T10" fmla="*/ 184 w 184"/>
                  <a:gd name="T11" fmla="*/ 64 h 128"/>
                  <a:gd name="T12" fmla="*/ 52 w 184"/>
                  <a:gd name="T13" fmla="*/ 31 h 128"/>
                  <a:gd name="T14" fmla="*/ 39 w 184"/>
                  <a:gd name="T15" fmla="*/ 102 h 128"/>
                  <a:gd name="T16" fmla="*/ 27 w 184"/>
                  <a:gd name="T17" fmla="*/ 31 h 128"/>
                  <a:gd name="T18" fmla="*/ 14 w 184"/>
                  <a:gd name="T19" fmla="*/ 20 h 128"/>
                  <a:gd name="T20" fmla="*/ 52 w 184"/>
                  <a:gd name="T21" fmla="*/ 31 h 128"/>
                  <a:gd name="T22" fmla="*/ 75 w 184"/>
                  <a:gd name="T23" fmla="*/ 102 h 128"/>
                  <a:gd name="T24" fmla="*/ 62 w 184"/>
                  <a:gd name="T25" fmla="*/ 103 h 128"/>
                  <a:gd name="T26" fmla="*/ 54 w 184"/>
                  <a:gd name="T27" fmla="*/ 89 h 128"/>
                  <a:gd name="T28" fmla="*/ 65 w 184"/>
                  <a:gd name="T29" fmla="*/ 41 h 128"/>
                  <a:gd name="T30" fmla="*/ 65 w 184"/>
                  <a:gd name="T31" fmla="*/ 90 h 128"/>
                  <a:gd name="T32" fmla="*/ 75 w 184"/>
                  <a:gd name="T33" fmla="*/ 88 h 128"/>
                  <a:gd name="T34" fmla="*/ 86 w 184"/>
                  <a:gd name="T35" fmla="*/ 41 h 128"/>
                  <a:gd name="T36" fmla="*/ 129 w 184"/>
                  <a:gd name="T37" fmla="*/ 84 h 128"/>
                  <a:gd name="T38" fmla="*/ 118 w 184"/>
                  <a:gd name="T39" fmla="*/ 103 h 128"/>
                  <a:gd name="T40" fmla="*/ 107 w 184"/>
                  <a:gd name="T41" fmla="*/ 102 h 128"/>
                  <a:gd name="T42" fmla="*/ 96 w 184"/>
                  <a:gd name="T43" fmla="*/ 20 h 128"/>
                  <a:gd name="T44" fmla="*/ 107 w 184"/>
                  <a:gd name="T45" fmla="*/ 47 h 128"/>
                  <a:gd name="T46" fmla="*/ 127 w 184"/>
                  <a:gd name="T47" fmla="*/ 47 h 128"/>
                  <a:gd name="T48" fmla="*/ 129 w 184"/>
                  <a:gd name="T49" fmla="*/ 84 h 128"/>
                  <a:gd name="T50" fmla="*/ 148 w 184"/>
                  <a:gd name="T51" fmla="*/ 74 h 128"/>
                  <a:gd name="T52" fmla="*/ 154 w 184"/>
                  <a:gd name="T53" fmla="*/ 93 h 128"/>
                  <a:gd name="T54" fmla="*/ 159 w 184"/>
                  <a:gd name="T55" fmla="*/ 81 h 128"/>
                  <a:gd name="T56" fmla="*/ 171 w 184"/>
                  <a:gd name="T57" fmla="*/ 83 h 128"/>
                  <a:gd name="T58" fmla="*/ 168 w 184"/>
                  <a:gd name="T59" fmla="*/ 96 h 128"/>
                  <a:gd name="T60" fmla="*/ 141 w 184"/>
                  <a:gd name="T61" fmla="*/ 97 h 128"/>
                  <a:gd name="T62" fmla="*/ 137 w 184"/>
                  <a:gd name="T63" fmla="*/ 61 h 128"/>
                  <a:gd name="T64" fmla="*/ 154 w 184"/>
                  <a:gd name="T65" fmla="*/ 40 h 128"/>
                  <a:gd name="T66" fmla="*/ 171 w 184"/>
                  <a:gd name="T67" fmla="*/ 6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4" h="128">
                    <a:moveTo>
                      <a:pt x="181" y="20"/>
                    </a:moveTo>
                    <a:cubicBezTo>
                      <a:pt x="179" y="11"/>
                      <a:pt x="171" y="3"/>
                      <a:pt x="161" y="2"/>
                    </a:cubicBezTo>
                    <a:cubicBezTo>
                      <a:pt x="138" y="0"/>
                      <a:pt x="115" y="0"/>
                      <a:pt x="92" y="0"/>
                    </a:cubicBezTo>
                    <a:cubicBezTo>
                      <a:pt x="69" y="0"/>
                      <a:pt x="46" y="0"/>
                      <a:pt x="23" y="2"/>
                    </a:cubicBezTo>
                    <a:cubicBezTo>
                      <a:pt x="13" y="3"/>
                      <a:pt x="5" y="11"/>
                      <a:pt x="3" y="20"/>
                    </a:cubicBezTo>
                    <a:cubicBezTo>
                      <a:pt x="0" y="34"/>
                      <a:pt x="0" y="50"/>
                      <a:pt x="0" y="64"/>
                    </a:cubicBezTo>
                    <a:cubicBezTo>
                      <a:pt x="0" y="78"/>
                      <a:pt x="0" y="94"/>
                      <a:pt x="3" y="108"/>
                    </a:cubicBezTo>
                    <a:cubicBezTo>
                      <a:pt x="5" y="117"/>
                      <a:pt x="13" y="125"/>
                      <a:pt x="23" y="126"/>
                    </a:cubicBezTo>
                    <a:cubicBezTo>
                      <a:pt x="46" y="128"/>
                      <a:pt x="69" y="128"/>
                      <a:pt x="92" y="128"/>
                    </a:cubicBezTo>
                    <a:cubicBezTo>
                      <a:pt x="115" y="128"/>
                      <a:pt x="138" y="128"/>
                      <a:pt x="161" y="126"/>
                    </a:cubicBezTo>
                    <a:cubicBezTo>
                      <a:pt x="171" y="125"/>
                      <a:pt x="179" y="117"/>
                      <a:pt x="181" y="108"/>
                    </a:cubicBezTo>
                    <a:cubicBezTo>
                      <a:pt x="184" y="94"/>
                      <a:pt x="184" y="78"/>
                      <a:pt x="184" y="64"/>
                    </a:cubicBezTo>
                    <a:cubicBezTo>
                      <a:pt x="184" y="50"/>
                      <a:pt x="184" y="34"/>
                      <a:pt x="181" y="20"/>
                    </a:cubicBezTo>
                    <a:close/>
                    <a:moveTo>
                      <a:pt x="52" y="31"/>
                    </a:moveTo>
                    <a:cubicBezTo>
                      <a:pt x="39" y="31"/>
                      <a:pt x="39" y="31"/>
                      <a:pt x="39" y="31"/>
                    </a:cubicBezTo>
                    <a:cubicBezTo>
                      <a:pt x="39" y="102"/>
                      <a:pt x="39" y="102"/>
                      <a:pt x="39" y="102"/>
                    </a:cubicBezTo>
                    <a:cubicBezTo>
                      <a:pt x="27" y="102"/>
                      <a:pt x="27" y="102"/>
                      <a:pt x="27" y="102"/>
                    </a:cubicBezTo>
                    <a:cubicBezTo>
                      <a:pt x="27" y="31"/>
                      <a:pt x="27" y="31"/>
                      <a:pt x="27" y="31"/>
                    </a:cubicBezTo>
                    <a:cubicBezTo>
                      <a:pt x="14" y="31"/>
                      <a:pt x="14" y="31"/>
                      <a:pt x="14" y="31"/>
                    </a:cubicBezTo>
                    <a:cubicBezTo>
                      <a:pt x="14" y="20"/>
                      <a:pt x="14" y="20"/>
                      <a:pt x="14" y="20"/>
                    </a:cubicBezTo>
                    <a:cubicBezTo>
                      <a:pt x="52" y="20"/>
                      <a:pt x="52" y="20"/>
                      <a:pt x="52" y="20"/>
                    </a:cubicBezTo>
                    <a:lnTo>
                      <a:pt x="52" y="31"/>
                    </a:lnTo>
                    <a:close/>
                    <a:moveTo>
                      <a:pt x="86" y="102"/>
                    </a:moveTo>
                    <a:cubicBezTo>
                      <a:pt x="75" y="102"/>
                      <a:pt x="75" y="102"/>
                      <a:pt x="75" y="102"/>
                    </a:cubicBezTo>
                    <a:cubicBezTo>
                      <a:pt x="75" y="96"/>
                      <a:pt x="75" y="96"/>
                      <a:pt x="75" y="96"/>
                    </a:cubicBezTo>
                    <a:cubicBezTo>
                      <a:pt x="71" y="101"/>
                      <a:pt x="66" y="103"/>
                      <a:pt x="62" y="103"/>
                    </a:cubicBezTo>
                    <a:cubicBezTo>
                      <a:pt x="59" y="103"/>
                      <a:pt x="56" y="102"/>
                      <a:pt x="55" y="99"/>
                    </a:cubicBezTo>
                    <a:cubicBezTo>
                      <a:pt x="54" y="97"/>
                      <a:pt x="54" y="94"/>
                      <a:pt x="54" y="89"/>
                    </a:cubicBezTo>
                    <a:cubicBezTo>
                      <a:pt x="54" y="41"/>
                      <a:pt x="54" y="41"/>
                      <a:pt x="54" y="41"/>
                    </a:cubicBezTo>
                    <a:cubicBezTo>
                      <a:pt x="65" y="41"/>
                      <a:pt x="65" y="41"/>
                      <a:pt x="65" y="41"/>
                    </a:cubicBezTo>
                    <a:cubicBezTo>
                      <a:pt x="65" y="86"/>
                      <a:pt x="65" y="86"/>
                      <a:pt x="65" y="86"/>
                    </a:cubicBezTo>
                    <a:cubicBezTo>
                      <a:pt x="65" y="89"/>
                      <a:pt x="65" y="90"/>
                      <a:pt x="65" y="90"/>
                    </a:cubicBezTo>
                    <a:cubicBezTo>
                      <a:pt x="66" y="92"/>
                      <a:pt x="66" y="93"/>
                      <a:pt x="68" y="93"/>
                    </a:cubicBezTo>
                    <a:cubicBezTo>
                      <a:pt x="70" y="93"/>
                      <a:pt x="73" y="91"/>
                      <a:pt x="75" y="88"/>
                    </a:cubicBezTo>
                    <a:cubicBezTo>
                      <a:pt x="75" y="41"/>
                      <a:pt x="75" y="41"/>
                      <a:pt x="75" y="41"/>
                    </a:cubicBezTo>
                    <a:cubicBezTo>
                      <a:pt x="86" y="41"/>
                      <a:pt x="86" y="41"/>
                      <a:pt x="86" y="41"/>
                    </a:cubicBezTo>
                    <a:lnTo>
                      <a:pt x="86" y="102"/>
                    </a:lnTo>
                    <a:close/>
                    <a:moveTo>
                      <a:pt x="129" y="84"/>
                    </a:moveTo>
                    <a:cubicBezTo>
                      <a:pt x="129" y="89"/>
                      <a:pt x="128" y="94"/>
                      <a:pt x="127" y="96"/>
                    </a:cubicBezTo>
                    <a:cubicBezTo>
                      <a:pt x="126" y="101"/>
                      <a:pt x="123" y="103"/>
                      <a:pt x="118" y="103"/>
                    </a:cubicBezTo>
                    <a:cubicBezTo>
                      <a:pt x="115" y="103"/>
                      <a:pt x="111" y="101"/>
                      <a:pt x="107" y="96"/>
                    </a:cubicBezTo>
                    <a:cubicBezTo>
                      <a:pt x="107" y="102"/>
                      <a:pt x="107" y="102"/>
                      <a:pt x="107" y="102"/>
                    </a:cubicBezTo>
                    <a:cubicBezTo>
                      <a:pt x="96" y="102"/>
                      <a:pt x="96" y="102"/>
                      <a:pt x="96" y="102"/>
                    </a:cubicBezTo>
                    <a:cubicBezTo>
                      <a:pt x="96" y="20"/>
                      <a:pt x="96" y="20"/>
                      <a:pt x="96" y="20"/>
                    </a:cubicBezTo>
                    <a:cubicBezTo>
                      <a:pt x="107" y="20"/>
                      <a:pt x="107" y="20"/>
                      <a:pt x="107" y="20"/>
                    </a:cubicBezTo>
                    <a:cubicBezTo>
                      <a:pt x="107" y="47"/>
                      <a:pt x="107" y="47"/>
                      <a:pt x="107" y="47"/>
                    </a:cubicBezTo>
                    <a:cubicBezTo>
                      <a:pt x="111" y="42"/>
                      <a:pt x="114" y="40"/>
                      <a:pt x="118" y="40"/>
                    </a:cubicBezTo>
                    <a:cubicBezTo>
                      <a:pt x="123" y="40"/>
                      <a:pt x="126" y="42"/>
                      <a:pt x="127" y="47"/>
                    </a:cubicBezTo>
                    <a:cubicBezTo>
                      <a:pt x="128" y="49"/>
                      <a:pt x="129" y="53"/>
                      <a:pt x="129" y="59"/>
                    </a:cubicBezTo>
                    <a:lnTo>
                      <a:pt x="129" y="84"/>
                    </a:lnTo>
                    <a:close/>
                    <a:moveTo>
                      <a:pt x="171" y="74"/>
                    </a:moveTo>
                    <a:cubicBezTo>
                      <a:pt x="148" y="74"/>
                      <a:pt x="148" y="74"/>
                      <a:pt x="148" y="74"/>
                    </a:cubicBezTo>
                    <a:cubicBezTo>
                      <a:pt x="148" y="84"/>
                      <a:pt x="148" y="84"/>
                      <a:pt x="148" y="84"/>
                    </a:cubicBezTo>
                    <a:cubicBezTo>
                      <a:pt x="148" y="90"/>
                      <a:pt x="150" y="93"/>
                      <a:pt x="154" y="93"/>
                    </a:cubicBezTo>
                    <a:cubicBezTo>
                      <a:pt x="157" y="93"/>
                      <a:pt x="158" y="91"/>
                      <a:pt x="159" y="88"/>
                    </a:cubicBezTo>
                    <a:cubicBezTo>
                      <a:pt x="159" y="88"/>
                      <a:pt x="159" y="85"/>
                      <a:pt x="159" y="81"/>
                    </a:cubicBezTo>
                    <a:cubicBezTo>
                      <a:pt x="171" y="81"/>
                      <a:pt x="171" y="81"/>
                      <a:pt x="171" y="81"/>
                    </a:cubicBezTo>
                    <a:cubicBezTo>
                      <a:pt x="171" y="83"/>
                      <a:pt x="171" y="83"/>
                      <a:pt x="171" y="83"/>
                    </a:cubicBezTo>
                    <a:cubicBezTo>
                      <a:pt x="171" y="86"/>
                      <a:pt x="170" y="89"/>
                      <a:pt x="170" y="90"/>
                    </a:cubicBezTo>
                    <a:cubicBezTo>
                      <a:pt x="170" y="92"/>
                      <a:pt x="169" y="94"/>
                      <a:pt x="168" y="96"/>
                    </a:cubicBezTo>
                    <a:cubicBezTo>
                      <a:pt x="165" y="101"/>
                      <a:pt x="160" y="103"/>
                      <a:pt x="154" y="103"/>
                    </a:cubicBezTo>
                    <a:cubicBezTo>
                      <a:pt x="148" y="103"/>
                      <a:pt x="144" y="101"/>
                      <a:pt x="141" y="97"/>
                    </a:cubicBezTo>
                    <a:cubicBezTo>
                      <a:pt x="138" y="94"/>
                      <a:pt x="137" y="89"/>
                      <a:pt x="137" y="82"/>
                    </a:cubicBezTo>
                    <a:cubicBezTo>
                      <a:pt x="137" y="61"/>
                      <a:pt x="137" y="61"/>
                      <a:pt x="137" y="61"/>
                    </a:cubicBezTo>
                    <a:cubicBezTo>
                      <a:pt x="137" y="54"/>
                      <a:pt x="138" y="49"/>
                      <a:pt x="141" y="46"/>
                    </a:cubicBezTo>
                    <a:cubicBezTo>
                      <a:pt x="144" y="42"/>
                      <a:pt x="148" y="40"/>
                      <a:pt x="154" y="40"/>
                    </a:cubicBezTo>
                    <a:cubicBezTo>
                      <a:pt x="160" y="40"/>
                      <a:pt x="164" y="42"/>
                      <a:pt x="167" y="46"/>
                    </a:cubicBezTo>
                    <a:cubicBezTo>
                      <a:pt x="169" y="49"/>
                      <a:pt x="171" y="54"/>
                      <a:pt x="171" y="61"/>
                    </a:cubicBezTo>
                    <a:lnTo>
                      <a:pt x="171" y="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1" name="Freeform 46"/>
              <p:cNvSpPr>
                <a:spLocks/>
              </p:cNvSpPr>
              <p:nvPr/>
            </p:nvSpPr>
            <p:spPr bwMode="auto">
              <a:xfrm>
                <a:off x="11479213" y="431800"/>
                <a:ext cx="33338" cy="41275"/>
              </a:xfrm>
              <a:custGeom>
                <a:avLst/>
                <a:gdLst>
                  <a:gd name="T0" fmla="*/ 6 w 11"/>
                  <a:gd name="T1" fmla="*/ 0 h 14"/>
                  <a:gd name="T2" fmla="*/ 0 w 11"/>
                  <a:gd name="T3" fmla="*/ 9 h 14"/>
                  <a:gd name="T4" fmla="*/ 0 w 11"/>
                  <a:gd name="T5" fmla="*/ 14 h 14"/>
                  <a:gd name="T6" fmla="*/ 11 w 11"/>
                  <a:gd name="T7" fmla="*/ 14 h 14"/>
                  <a:gd name="T8" fmla="*/ 11 w 11"/>
                  <a:gd name="T9" fmla="*/ 9 h 14"/>
                  <a:gd name="T10" fmla="*/ 6 w 11"/>
                  <a:gd name="T11" fmla="*/ 0 h 14"/>
                </a:gdLst>
                <a:ahLst/>
                <a:cxnLst>
                  <a:cxn ang="0">
                    <a:pos x="T0" y="T1"/>
                  </a:cxn>
                  <a:cxn ang="0">
                    <a:pos x="T2" y="T3"/>
                  </a:cxn>
                  <a:cxn ang="0">
                    <a:pos x="T4" y="T5"/>
                  </a:cxn>
                  <a:cxn ang="0">
                    <a:pos x="T6" y="T7"/>
                  </a:cxn>
                  <a:cxn ang="0">
                    <a:pos x="T8" y="T9"/>
                  </a:cxn>
                  <a:cxn ang="0">
                    <a:pos x="T10" y="T11"/>
                  </a:cxn>
                </a:cxnLst>
                <a:rect l="0" t="0" r="r" b="b"/>
                <a:pathLst>
                  <a:path w="11" h="14">
                    <a:moveTo>
                      <a:pt x="6" y="0"/>
                    </a:moveTo>
                    <a:cubicBezTo>
                      <a:pt x="2" y="0"/>
                      <a:pt x="0" y="3"/>
                      <a:pt x="0" y="9"/>
                    </a:cubicBezTo>
                    <a:cubicBezTo>
                      <a:pt x="0" y="14"/>
                      <a:pt x="0" y="14"/>
                      <a:pt x="0" y="14"/>
                    </a:cubicBezTo>
                    <a:cubicBezTo>
                      <a:pt x="11" y="14"/>
                      <a:pt x="11" y="14"/>
                      <a:pt x="11" y="14"/>
                    </a:cubicBezTo>
                    <a:cubicBezTo>
                      <a:pt x="11" y="9"/>
                      <a:pt x="11" y="9"/>
                      <a:pt x="11" y="9"/>
                    </a:cubicBezTo>
                    <a:cubicBezTo>
                      <a:pt x="11" y="3"/>
                      <a:pt x="10"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2" name="Freeform 47"/>
              <p:cNvSpPr>
                <a:spLocks/>
              </p:cNvSpPr>
              <p:nvPr/>
            </p:nvSpPr>
            <p:spPr bwMode="auto">
              <a:xfrm>
                <a:off x="11356975" y="431800"/>
                <a:ext cx="30163" cy="128588"/>
              </a:xfrm>
              <a:custGeom>
                <a:avLst/>
                <a:gdLst>
                  <a:gd name="T0" fmla="*/ 6 w 10"/>
                  <a:gd name="T1" fmla="*/ 0 h 43"/>
                  <a:gd name="T2" fmla="*/ 0 w 10"/>
                  <a:gd name="T3" fmla="*/ 3 h 43"/>
                  <a:gd name="T4" fmla="*/ 0 w 10"/>
                  <a:gd name="T5" fmla="*/ 40 h 43"/>
                  <a:gd name="T6" fmla="*/ 6 w 10"/>
                  <a:gd name="T7" fmla="*/ 43 h 43"/>
                  <a:gd name="T8" fmla="*/ 10 w 10"/>
                  <a:gd name="T9" fmla="*/ 35 h 43"/>
                  <a:gd name="T10" fmla="*/ 10 w 10"/>
                  <a:gd name="T11" fmla="*/ 8 h 43"/>
                  <a:gd name="T12" fmla="*/ 6 w 10"/>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 h="43">
                    <a:moveTo>
                      <a:pt x="6" y="0"/>
                    </a:moveTo>
                    <a:cubicBezTo>
                      <a:pt x="4" y="0"/>
                      <a:pt x="2" y="1"/>
                      <a:pt x="0" y="3"/>
                    </a:cubicBezTo>
                    <a:cubicBezTo>
                      <a:pt x="0" y="40"/>
                      <a:pt x="0" y="40"/>
                      <a:pt x="0" y="40"/>
                    </a:cubicBezTo>
                    <a:cubicBezTo>
                      <a:pt x="2" y="42"/>
                      <a:pt x="4" y="43"/>
                      <a:pt x="6" y="43"/>
                    </a:cubicBezTo>
                    <a:cubicBezTo>
                      <a:pt x="9" y="43"/>
                      <a:pt x="10" y="40"/>
                      <a:pt x="10" y="35"/>
                    </a:cubicBezTo>
                    <a:cubicBezTo>
                      <a:pt x="10" y="8"/>
                      <a:pt x="10" y="8"/>
                      <a:pt x="10" y="8"/>
                    </a:cubicBezTo>
                    <a:cubicBezTo>
                      <a:pt x="10" y="3"/>
                      <a:pt x="9"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3" name="Freeform 48"/>
              <p:cNvSpPr>
                <a:spLocks/>
              </p:cNvSpPr>
              <p:nvPr/>
            </p:nvSpPr>
            <p:spPr bwMode="auto">
              <a:xfrm>
                <a:off x="11366500" y="77788"/>
                <a:ext cx="98425" cy="187325"/>
              </a:xfrm>
              <a:custGeom>
                <a:avLst/>
                <a:gdLst>
                  <a:gd name="T0" fmla="*/ 9 w 33"/>
                  <a:gd name="T1" fmla="*/ 63 h 63"/>
                  <a:gd name="T2" fmla="*/ 22 w 33"/>
                  <a:gd name="T3" fmla="*/ 55 h 63"/>
                  <a:gd name="T4" fmla="*/ 22 w 33"/>
                  <a:gd name="T5" fmla="*/ 62 h 63"/>
                  <a:gd name="T6" fmla="*/ 33 w 33"/>
                  <a:gd name="T7" fmla="*/ 62 h 63"/>
                  <a:gd name="T8" fmla="*/ 33 w 33"/>
                  <a:gd name="T9" fmla="*/ 0 h 63"/>
                  <a:gd name="T10" fmla="*/ 22 w 33"/>
                  <a:gd name="T11" fmla="*/ 0 h 63"/>
                  <a:gd name="T12" fmla="*/ 22 w 33"/>
                  <a:gd name="T13" fmla="*/ 48 h 63"/>
                  <a:gd name="T14" fmla="*/ 14 w 33"/>
                  <a:gd name="T15" fmla="*/ 53 h 63"/>
                  <a:gd name="T16" fmla="*/ 12 w 33"/>
                  <a:gd name="T17" fmla="*/ 50 h 63"/>
                  <a:gd name="T18" fmla="*/ 12 w 33"/>
                  <a:gd name="T19" fmla="*/ 46 h 63"/>
                  <a:gd name="T20" fmla="*/ 12 w 33"/>
                  <a:gd name="T21" fmla="*/ 0 h 63"/>
                  <a:gd name="T22" fmla="*/ 0 w 33"/>
                  <a:gd name="T23" fmla="*/ 0 h 63"/>
                  <a:gd name="T24" fmla="*/ 0 w 33"/>
                  <a:gd name="T25" fmla="*/ 49 h 63"/>
                  <a:gd name="T26" fmla="*/ 1 w 33"/>
                  <a:gd name="T27" fmla="*/ 58 h 63"/>
                  <a:gd name="T28" fmla="*/ 9 w 33"/>
                  <a:gd name="T29"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 h="63">
                    <a:moveTo>
                      <a:pt x="9" y="63"/>
                    </a:moveTo>
                    <a:cubicBezTo>
                      <a:pt x="13" y="63"/>
                      <a:pt x="17" y="61"/>
                      <a:pt x="22" y="55"/>
                    </a:cubicBezTo>
                    <a:cubicBezTo>
                      <a:pt x="22" y="62"/>
                      <a:pt x="22" y="62"/>
                      <a:pt x="22" y="62"/>
                    </a:cubicBezTo>
                    <a:cubicBezTo>
                      <a:pt x="33" y="62"/>
                      <a:pt x="33" y="62"/>
                      <a:pt x="33" y="62"/>
                    </a:cubicBezTo>
                    <a:cubicBezTo>
                      <a:pt x="33" y="0"/>
                      <a:pt x="33" y="0"/>
                      <a:pt x="33" y="0"/>
                    </a:cubicBezTo>
                    <a:cubicBezTo>
                      <a:pt x="22" y="0"/>
                      <a:pt x="22" y="0"/>
                      <a:pt x="22" y="0"/>
                    </a:cubicBezTo>
                    <a:cubicBezTo>
                      <a:pt x="22" y="48"/>
                      <a:pt x="22" y="48"/>
                      <a:pt x="22" y="48"/>
                    </a:cubicBezTo>
                    <a:cubicBezTo>
                      <a:pt x="19" y="51"/>
                      <a:pt x="17" y="53"/>
                      <a:pt x="14" y="53"/>
                    </a:cubicBezTo>
                    <a:cubicBezTo>
                      <a:pt x="13" y="53"/>
                      <a:pt x="12" y="52"/>
                      <a:pt x="12" y="50"/>
                    </a:cubicBezTo>
                    <a:cubicBezTo>
                      <a:pt x="12" y="50"/>
                      <a:pt x="12" y="48"/>
                      <a:pt x="12" y="46"/>
                    </a:cubicBezTo>
                    <a:cubicBezTo>
                      <a:pt x="12" y="0"/>
                      <a:pt x="12" y="0"/>
                      <a:pt x="12" y="0"/>
                    </a:cubicBezTo>
                    <a:cubicBezTo>
                      <a:pt x="0" y="0"/>
                      <a:pt x="0" y="0"/>
                      <a:pt x="0" y="0"/>
                    </a:cubicBezTo>
                    <a:cubicBezTo>
                      <a:pt x="0" y="49"/>
                      <a:pt x="0" y="49"/>
                      <a:pt x="0" y="49"/>
                    </a:cubicBezTo>
                    <a:cubicBezTo>
                      <a:pt x="0" y="54"/>
                      <a:pt x="1" y="57"/>
                      <a:pt x="1" y="58"/>
                    </a:cubicBezTo>
                    <a:cubicBezTo>
                      <a:pt x="3" y="62"/>
                      <a:pt x="5" y="63"/>
                      <a:pt x="9"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4" name="Freeform 49"/>
              <p:cNvSpPr>
                <a:spLocks/>
              </p:cNvSpPr>
              <p:nvPr/>
            </p:nvSpPr>
            <p:spPr bwMode="auto">
              <a:xfrm>
                <a:off x="11114088" y="14288"/>
                <a:ext cx="127000" cy="247650"/>
              </a:xfrm>
              <a:custGeom>
                <a:avLst/>
                <a:gdLst>
                  <a:gd name="T0" fmla="*/ 15 w 43"/>
                  <a:gd name="T1" fmla="*/ 49 h 83"/>
                  <a:gd name="T2" fmla="*/ 15 w 43"/>
                  <a:gd name="T3" fmla="*/ 83 h 83"/>
                  <a:gd name="T4" fmla="*/ 28 w 43"/>
                  <a:gd name="T5" fmla="*/ 83 h 83"/>
                  <a:gd name="T6" fmla="*/ 28 w 43"/>
                  <a:gd name="T7" fmla="*/ 49 h 83"/>
                  <a:gd name="T8" fmla="*/ 43 w 43"/>
                  <a:gd name="T9" fmla="*/ 0 h 83"/>
                  <a:gd name="T10" fmla="*/ 30 w 43"/>
                  <a:gd name="T11" fmla="*/ 0 h 83"/>
                  <a:gd name="T12" fmla="*/ 22 w 43"/>
                  <a:gd name="T13" fmla="*/ 33 h 83"/>
                  <a:gd name="T14" fmla="*/ 13 w 43"/>
                  <a:gd name="T15" fmla="*/ 0 h 83"/>
                  <a:gd name="T16" fmla="*/ 0 w 43"/>
                  <a:gd name="T17" fmla="*/ 0 h 83"/>
                  <a:gd name="T18" fmla="*/ 8 w 43"/>
                  <a:gd name="T19" fmla="*/ 23 h 83"/>
                  <a:gd name="T20" fmla="*/ 15 w 43"/>
                  <a:gd name="T21" fmla="*/ 4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83">
                    <a:moveTo>
                      <a:pt x="15" y="49"/>
                    </a:moveTo>
                    <a:cubicBezTo>
                      <a:pt x="15" y="83"/>
                      <a:pt x="15" y="83"/>
                      <a:pt x="15" y="83"/>
                    </a:cubicBezTo>
                    <a:cubicBezTo>
                      <a:pt x="28" y="83"/>
                      <a:pt x="28" y="83"/>
                      <a:pt x="28" y="83"/>
                    </a:cubicBezTo>
                    <a:cubicBezTo>
                      <a:pt x="28" y="49"/>
                      <a:pt x="28" y="49"/>
                      <a:pt x="28" y="49"/>
                    </a:cubicBezTo>
                    <a:cubicBezTo>
                      <a:pt x="43" y="0"/>
                      <a:pt x="43" y="0"/>
                      <a:pt x="43" y="0"/>
                    </a:cubicBezTo>
                    <a:cubicBezTo>
                      <a:pt x="30" y="0"/>
                      <a:pt x="30" y="0"/>
                      <a:pt x="30" y="0"/>
                    </a:cubicBezTo>
                    <a:cubicBezTo>
                      <a:pt x="22" y="33"/>
                      <a:pt x="22" y="33"/>
                      <a:pt x="22" y="33"/>
                    </a:cubicBezTo>
                    <a:cubicBezTo>
                      <a:pt x="13" y="0"/>
                      <a:pt x="13" y="0"/>
                      <a:pt x="13" y="0"/>
                    </a:cubicBezTo>
                    <a:cubicBezTo>
                      <a:pt x="0" y="0"/>
                      <a:pt x="0" y="0"/>
                      <a:pt x="0" y="0"/>
                    </a:cubicBezTo>
                    <a:cubicBezTo>
                      <a:pt x="2" y="8"/>
                      <a:pt x="5" y="15"/>
                      <a:pt x="8" y="23"/>
                    </a:cubicBezTo>
                    <a:cubicBezTo>
                      <a:pt x="12" y="35"/>
                      <a:pt x="14" y="43"/>
                      <a:pt x="15"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5" name="Freeform 50"/>
              <p:cNvSpPr>
                <a:spLocks noEditPoints="1"/>
              </p:cNvSpPr>
              <p:nvPr/>
            </p:nvSpPr>
            <p:spPr bwMode="auto">
              <a:xfrm>
                <a:off x="11241088" y="74613"/>
                <a:ext cx="98425" cy="190500"/>
              </a:xfrm>
              <a:custGeom>
                <a:avLst/>
                <a:gdLst>
                  <a:gd name="T0" fmla="*/ 17 w 33"/>
                  <a:gd name="T1" fmla="*/ 64 h 64"/>
                  <a:gd name="T2" fmla="*/ 30 w 33"/>
                  <a:gd name="T3" fmla="*/ 58 h 64"/>
                  <a:gd name="T4" fmla="*/ 33 w 33"/>
                  <a:gd name="T5" fmla="*/ 43 h 64"/>
                  <a:gd name="T6" fmla="*/ 33 w 33"/>
                  <a:gd name="T7" fmla="*/ 21 h 64"/>
                  <a:gd name="T8" fmla="*/ 30 w 33"/>
                  <a:gd name="T9" fmla="*/ 7 h 64"/>
                  <a:gd name="T10" fmla="*/ 17 w 33"/>
                  <a:gd name="T11" fmla="*/ 0 h 64"/>
                  <a:gd name="T12" fmla="*/ 3 w 33"/>
                  <a:gd name="T13" fmla="*/ 7 h 64"/>
                  <a:gd name="T14" fmla="*/ 0 w 33"/>
                  <a:gd name="T15" fmla="*/ 21 h 64"/>
                  <a:gd name="T16" fmla="*/ 0 w 33"/>
                  <a:gd name="T17" fmla="*/ 43 h 64"/>
                  <a:gd name="T18" fmla="*/ 3 w 33"/>
                  <a:gd name="T19" fmla="*/ 58 h 64"/>
                  <a:gd name="T20" fmla="*/ 17 w 33"/>
                  <a:gd name="T21" fmla="*/ 64 h 64"/>
                  <a:gd name="T22" fmla="*/ 11 w 33"/>
                  <a:gd name="T23" fmla="*/ 19 h 64"/>
                  <a:gd name="T24" fmla="*/ 17 w 33"/>
                  <a:gd name="T25" fmla="*/ 10 h 64"/>
                  <a:gd name="T26" fmla="*/ 22 w 33"/>
                  <a:gd name="T27" fmla="*/ 19 h 64"/>
                  <a:gd name="T28" fmla="*/ 22 w 33"/>
                  <a:gd name="T29" fmla="*/ 45 h 64"/>
                  <a:gd name="T30" fmla="*/ 17 w 33"/>
                  <a:gd name="T31" fmla="*/ 54 h 64"/>
                  <a:gd name="T32" fmla="*/ 11 w 33"/>
                  <a:gd name="T33" fmla="*/ 45 h 64"/>
                  <a:gd name="T34" fmla="*/ 11 w 33"/>
                  <a:gd name="T35" fmla="*/ 1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4">
                    <a:moveTo>
                      <a:pt x="17" y="64"/>
                    </a:moveTo>
                    <a:cubicBezTo>
                      <a:pt x="22" y="64"/>
                      <a:pt x="27" y="62"/>
                      <a:pt x="30" y="58"/>
                    </a:cubicBezTo>
                    <a:cubicBezTo>
                      <a:pt x="32" y="55"/>
                      <a:pt x="33" y="50"/>
                      <a:pt x="33" y="43"/>
                    </a:cubicBezTo>
                    <a:cubicBezTo>
                      <a:pt x="33" y="21"/>
                      <a:pt x="33" y="21"/>
                      <a:pt x="33" y="21"/>
                    </a:cubicBezTo>
                    <a:cubicBezTo>
                      <a:pt x="33" y="15"/>
                      <a:pt x="32" y="10"/>
                      <a:pt x="30" y="7"/>
                    </a:cubicBezTo>
                    <a:cubicBezTo>
                      <a:pt x="27" y="2"/>
                      <a:pt x="22" y="0"/>
                      <a:pt x="17" y="0"/>
                    </a:cubicBezTo>
                    <a:cubicBezTo>
                      <a:pt x="11" y="0"/>
                      <a:pt x="7" y="2"/>
                      <a:pt x="3" y="7"/>
                    </a:cubicBezTo>
                    <a:cubicBezTo>
                      <a:pt x="1" y="10"/>
                      <a:pt x="0" y="15"/>
                      <a:pt x="0" y="21"/>
                    </a:cubicBezTo>
                    <a:cubicBezTo>
                      <a:pt x="0" y="43"/>
                      <a:pt x="0" y="43"/>
                      <a:pt x="0" y="43"/>
                    </a:cubicBezTo>
                    <a:cubicBezTo>
                      <a:pt x="0" y="50"/>
                      <a:pt x="1" y="55"/>
                      <a:pt x="3" y="58"/>
                    </a:cubicBezTo>
                    <a:cubicBezTo>
                      <a:pt x="7" y="62"/>
                      <a:pt x="11" y="64"/>
                      <a:pt x="17" y="64"/>
                    </a:cubicBezTo>
                    <a:close/>
                    <a:moveTo>
                      <a:pt x="11" y="19"/>
                    </a:moveTo>
                    <a:cubicBezTo>
                      <a:pt x="11" y="13"/>
                      <a:pt x="13" y="10"/>
                      <a:pt x="17" y="10"/>
                    </a:cubicBezTo>
                    <a:cubicBezTo>
                      <a:pt x="20" y="10"/>
                      <a:pt x="22" y="13"/>
                      <a:pt x="22" y="19"/>
                    </a:cubicBezTo>
                    <a:cubicBezTo>
                      <a:pt x="22" y="45"/>
                      <a:pt x="22" y="45"/>
                      <a:pt x="22" y="45"/>
                    </a:cubicBezTo>
                    <a:cubicBezTo>
                      <a:pt x="22" y="51"/>
                      <a:pt x="20" y="54"/>
                      <a:pt x="17" y="54"/>
                    </a:cubicBezTo>
                    <a:cubicBezTo>
                      <a:pt x="13" y="54"/>
                      <a:pt x="11" y="51"/>
                      <a:pt x="11" y="45"/>
                    </a:cubicBezTo>
                    <a:lnTo>
                      <a:pt x="11"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pic>
        <p:nvPicPr>
          <p:cNvPr id="83" name="Picture 82">
            <a:hlinkClick r:id="rId2"/>
            <a:extLst>
              <a:ext uri="{FF2B5EF4-FFF2-40B4-BE49-F238E27FC236}">
                <a16:creationId xmlns:a16="http://schemas.microsoft.com/office/drawing/2014/main" id="{D7C3D55D-76E5-4D9C-9E1C-B092BAD7DFB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98515496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79"/>
                                        </p:tgtEl>
                                        <p:attrNameLst>
                                          <p:attrName>style.visibility</p:attrName>
                                        </p:attrNameLst>
                                      </p:cBhvr>
                                      <p:to>
                                        <p:strVal val="visible"/>
                                      </p:to>
                                    </p:set>
                                    <p:anim calcmode="lin" valueType="num">
                                      <p:cBhvr>
                                        <p:cTn id="11" dur="500" fill="hold"/>
                                        <p:tgtEl>
                                          <p:spTgt spid="79"/>
                                        </p:tgtEl>
                                        <p:attrNameLst>
                                          <p:attrName>ppt_w</p:attrName>
                                        </p:attrNameLst>
                                      </p:cBhvr>
                                      <p:tavLst>
                                        <p:tav tm="0">
                                          <p:val>
                                            <p:fltVal val="0"/>
                                          </p:val>
                                        </p:tav>
                                        <p:tav tm="100000">
                                          <p:val>
                                            <p:strVal val="#ppt_w"/>
                                          </p:val>
                                        </p:tav>
                                      </p:tavLst>
                                    </p:anim>
                                    <p:anim calcmode="lin" valueType="num">
                                      <p:cBhvr>
                                        <p:cTn id="12" dur="500" fill="hold"/>
                                        <p:tgtEl>
                                          <p:spTgt spid="79"/>
                                        </p:tgtEl>
                                        <p:attrNameLst>
                                          <p:attrName>ppt_h</p:attrName>
                                        </p:attrNameLst>
                                      </p:cBhvr>
                                      <p:tavLst>
                                        <p:tav tm="0">
                                          <p:val>
                                            <p:fltVal val="0"/>
                                          </p:val>
                                        </p:tav>
                                        <p:tav tm="100000">
                                          <p:val>
                                            <p:strVal val="#ppt_h"/>
                                          </p:val>
                                        </p:tav>
                                      </p:tavLst>
                                    </p:anim>
                                    <p:animEffect transition="in" filter="fade">
                                      <p:cBhvr>
                                        <p:cTn id="13" dur="500"/>
                                        <p:tgtEl>
                                          <p:spTgt spid="79"/>
                                        </p:tgtEl>
                                      </p:cBhvr>
                                    </p:animEffect>
                                  </p:childTnLst>
                                </p:cTn>
                              </p:par>
                            </p:childTnLst>
                          </p:cTn>
                        </p:par>
                        <p:par>
                          <p:cTn id="14" fill="hold">
                            <p:stCondLst>
                              <p:cond delay="1000"/>
                            </p:stCondLst>
                            <p:childTnLst>
                              <p:par>
                                <p:cTn id="15" presetID="47" presetClass="entr" presetSubtype="0" fill="hold" nodeType="after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fade">
                                      <p:cBhvr>
                                        <p:cTn id="17" dur="1000"/>
                                        <p:tgtEl>
                                          <p:spTgt spid="26"/>
                                        </p:tgtEl>
                                      </p:cBhvr>
                                    </p:animEffect>
                                    <p:anim calcmode="lin" valueType="num">
                                      <p:cBhvr>
                                        <p:cTn id="18" dur="1000" fill="hold"/>
                                        <p:tgtEl>
                                          <p:spTgt spid="26"/>
                                        </p:tgtEl>
                                        <p:attrNameLst>
                                          <p:attrName>ppt_x</p:attrName>
                                        </p:attrNameLst>
                                      </p:cBhvr>
                                      <p:tavLst>
                                        <p:tav tm="0">
                                          <p:val>
                                            <p:strVal val="#ppt_x"/>
                                          </p:val>
                                        </p:tav>
                                        <p:tav tm="100000">
                                          <p:val>
                                            <p:strVal val="#ppt_x"/>
                                          </p:val>
                                        </p:tav>
                                      </p:tavLst>
                                    </p:anim>
                                    <p:anim calcmode="lin" valueType="num">
                                      <p:cBhvr>
                                        <p:cTn id="19" dur="1000" fill="hold"/>
                                        <p:tgtEl>
                                          <p:spTgt spid="26"/>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53" presetClass="entr" presetSubtype="16" fill="hold" grpId="0" nodeType="after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p:cTn id="23" dur="500" fill="hold"/>
                                        <p:tgtEl>
                                          <p:spTgt spid="17"/>
                                        </p:tgtEl>
                                        <p:attrNameLst>
                                          <p:attrName>ppt_w</p:attrName>
                                        </p:attrNameLst>
                                      </p:cBhvr>
                                      <p:tavLst>
                                        <p:tav tm="0">
                                          <p:val>
                                            <p:fltVal val="0"/>
                                          </p:val>
                                        </p:tav>
                                        <p:tav tm="100000">
                                          <p:val>
                                            <p:strVal val="#ppt_w"/>
                                          </p:val>
                                        </p:tav>
                                      </p:tavLst>
                                    </p:anim>
                                    <p:anim calcmode="lin" valueType="num">
                                      <p:cBhvr>
                                        <p:cTn id="24" dur="500" fill="hold"/>
                                        <p:tgtEl>
                                          <p:spTgt spid="17"/>
                                        </p:tgtEl>
                                        <p:attrNameLst>
                                          <p:attrName>ppt_h</p:attrName>
                                        </p:attrNameLst>
                                      </p:cBhvr>
                                      <p:tavLst>
                                        <p:tav tm="0">
                                          <p:val>
                                            <p:fltVal val="0"/>
                                          </p:val>
                                        </p:tav>
                                        <p:tav tm="100000">
                                          <p:val>
                                            <p:strVal val="#ppt_h"/>
                                          </p:val>
                                        </p:tav>
                                      </p:tavLst>
                                    </p:anim>
                                    <p:animEffect transition="in" filter="fade">
                                      <p:cBhvr>
                                        <p:cTn id="25" dur="500"/>
                                        <p:tgtEl>
                                          <p:spTgt spid="17"/>
                                        </p:tgtEl>
                                      </p:cBhvr>
                                    </p:animEffect>
                                  </p:childTnLst>
                                </p:cTn>
                              </p:par>
                            </p:childTnLst>
                          </p:cTn>
                        </p:par>
                        <p:par>
                          <p:cTn id="26" fill="hold">
                            <p:stCondLst>
                              <p:cond delay="2500"/>
                            </p:stCondLst>
                            <p:childTnLst>
                              <p:par>
                                <p:cTn id="27" presetID="42" presetClass="entr" presetSubtype="0" fill="hold" nodeType="afterEffect">
                                  <p:stCondLst>
                                    <p:cond delay="0"/>
                                  </p:stCondLst>
                                  <p:childTnLst>
                                    <p:set>
                                      <p:cBhvr>
                                        <p:cTn id="28" dur="1" fill="hold">
                                          <p:stCondLst>
                                            <p:cond delay="0"/>
                                          </p:stCondLst>
                                        </p:cTn>
                                        <p:tgtEl>
                                          <p:spTgt spid="24"/>
                                        </p:tgtEl>
                                        <p:attrNameLst>
                                          <p:attrName>style.visibility</p:attrName>
                                        </p:attrNameLst>
                                      </p:cBhvr>
                                      <p:to>
                                        <p:strVal val="visible"/>
                                      </p:to>
                                    </p:set>
                                    <p:animEffect transition="in" filter="fade">
                                      <p:cBhvr>
                                        <p:cTn id="29" dur="1000"/>
                                        <p:tgtEl>
                                          <p:spTgt spid="24"/>
                                        </p:tgtEl>
                                      </p:cBhvr>
                                    </p:animEffect>
                                    <p:anim calcmode="lin" valueType="num">
                                      <p:cBhvr>
                                        <p:cTn id="30" dur="1000" fill="hold"/>
                                        <p:tgtEl>
                                          <p:spTgt spid="24"/>
                                        </p:tgtEl>
                                        <p:attrNameLst>
                                          <p:attrName>ppt_x</p:attrName>
                                        </p:attrNameLst>
                                      </p:cBhvr>
                                      <p:tavLst>
                                        <p:tav tm="0">
                                          <p:val>
                                            <p:strVal val="#ppt_x"/>
                                          </p:val>
                                        </p:tav>
                                        <p:tav tm="100000">
                                          <p:val>
                                            <p:strVal val="#ppt_x"/>
                                          </p:val>
                                        </p:tav>
                                      </p:tavLst>
                                    </p:anim>
                                    <p:anim calcmode="lin" valueType="num">
                                      <p:cBhvr>
                                        <p:cTn id="31" dur="1000" fill="hold"/>
                                        <p:tgtEl>
                                          <p:spTgt spid="24"/>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fade">
                                      <p:cBhvr>
                                        <p:cTn id="35" dur="1000"/>
                                        <p:tgtEl>
                                          <p:spTgt spid="25"/>
                                        </p:tgtEl>
                                      </p:cBhvr>
                                    </p:animEffect>
                                    <p:anim calcmode="lin" valueType="num">
                                      <p:cBhvr>
                                        <p:cTn id="36" dur="1000" fill="hold"/>
                                        <p:tgtEl>
                                          <p:spTgt spid="25"/>
                                        </p:tgtEl>
                                        <p:attrNameLst>
                                          <p:attrName>ppt_x</p:attrName>
                                        </p:attrNameLst>
                                      </p:cBhvr>
                                      <p:tavLst>
                                        <p:tav tm="0">
                                          <p:val>
                                            <p:strVal val="#ppt_x"/>
                                          </p:val>
                                        </p:tav>
                                        <p:tav tm="100000">
                                          <p:val>
                                            <p:strVal val="#ppt_x"/>
                                          </p:val>
                                        </p:tav>
                                      </p:tavLst>
                                    </p:anim>
                                    <p:anim calcmode="lin" valueType="num">
                                      <p:cBhvr>
                                        <p:cTn id="37" dur="1000" fill="hold"/>
                                        <p:tgtEl>
                                          <p:spTgt spid="25"/>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2" presetClass="entr" presetSubtype="1" fill="hold" nodeType="afterEffect">
                                  <p:stCondLst>
                                    <p:cond delay="0"/>
                                  </p:stCondLst>
                                  <p:childTnLst>
                                    <p:set>
                                      <p:cBhvr>
                                        <p:cTn id="40" dur="1" fill="hold">
                                          <p:stCondLst>
                                            <p:cond delay="0"/>
                                          </p:stCondLst>
                                        </p:cTn>
                                        <p:tgtEl>
                                          <p:spTgt spid="4"/>
                                        </p:tgtEl>
                                        <p:attrNameLst>
                                          <p:attrName>style.visibility</p:attrName>
                                        </p:attrNameLst>
                                      </p:cBhvr>
                                      <p:to>
                                        <p:strVal val="visible"/>
                                      </p:to>
                                    </p:set>
                                    <p:animEffect transition="in" filter="wipe(up)">
                                      <p:cBhvr>
                                        <p:cTn id="41" dur="500"/>
                                        <p:tgtEl>
                                          <p:spTgt spid="4"/>
                                        </p:tgtEl>
                                      </p:cBhvr>
                                    </p:animEffect>
                                  </p:childTnLst>
                                </p:cTn>
                              </p:par>
                            </p:childTnLst>
                          </p:cTn>
                        </p:par>
                        <p:par>
                          <p:cTn id="42" fill="hold">
                            <p:stCondLst>
                              <p:cond delay="5000"/>
                            </p:stCondLst>
                            <p:childTnLst>
                              <p:par>
                                <p:cTn id="43" presetID="22" presetClass="entr" presetSubtype="1" fill="hold" grpId="0" nodeType="after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wipe(up)">
                                      <p:cBhvr>
                                        <p:cTn id="45" dur="500"/>
                                        <p:tgtEl>
                                          <p:spTgt spid="9"/>
                                        </p:tgtEl>
                                      </p:cBhvr>
                                    </p:animEffect>
                                  </p:childTnLst>
                                </p:cTn>
                              </p:par>
                            </p:childTnLst>
                          </p:cTn>
                        </p:par>
                        <p:par>
                          <p:cTn id="46" fill="hold">
                            <p:stCondLst>
                              <p:cond delay="5500"/>
                            </p:stCondLst>
                            <p:childTnLst>
                              <p:par>
                                <p:cTn id="47" presetID="53" presetClass="entr" presetSubtype="16" fill="hold" nodeType="afterEffect">
                                  <p:stCondLst>
                                    <p:cond delay="0"/>
                                  </p:stCondLst>
                                  <p:childTnLst>
                                    <p:set>
                                      <p:cBhvr>
                                        <p:cTn id="48" dur="1" fill="hold">
                                          <p:stCondLst>
                                            <p:cond delay="0"/>
                                          </p:stCondLst>
                                        </p:cTn>
                                        <p:tgtEl>
                                          <p:spTgt spid="80"/>
                                        </p:tgtEl>
                                        <p:attrNameLst>
                                          <p:attrName>style.visibility</p:attrName>
                                        </p:attrNameLst>
                                      </p:cBhvr>
                                      <p:to>
                                        <p:strVal val="visible"/>
                                      </p:to>
                                    </p:set>
                                    <p:anim calcmode="lin" valueType="num">
                                      <p:cBhvr>
                                        <p:cTn id="49" dur="500" fill="hold"/>
                                        <p:tgtEl>
                                          <p:spTgt spid="80"/>
                                        </p:tgtEl>
                                        <p:attrNameLst>
                                          <p:attrName>ppt_w</p:attrName>
                                        </p:attrNameLst>
                                      </p:cBhvr>
                                      <p:tavLst>
                                        <p:tav tm="0">
                                          <p:val>
                                            <p:fltVal val="0"/>
                                          </p:val>
                                        </p:tav>
                                        <p:tav tm="100000">
                                          <p:val>
                                            <p:strVal val="#ppt_w"/>
                                          </p:val>
                                        </p:tav>
                                      </p:tavLst>
                                    </p:anim>
                                    <p:anim calcmode="lin" valueType="num">
                                      <p:cBhvr>
                                        <p:cTn id="50" dur="500" fill="hold"/>
                                        <p:tgtEl>
                                          <p:spTgt spid="80"/>
                                        </p:tgtEl>
                                        <p:attrNameLst>
                                          <p:attrName>ppt_h</p:attrName>
                                        </p:attrNameLst>
                                      </p:cBhvr>
                                      <p:tavLst>
                                        <p:tav tm="0">
                                          <p:val>
                                            <p:fltVal val="0"/>
                                          </p:val>
                                        </p:tav>
                                        <p:tav tm="100000">
                                          <p:val>
                                            <p:strVal val="#ppt_h"/>
                                          </p:val>
                                        </p:tav>
                                      </p:tavLst>
                                    </p:anim>
                                    <p:animEffect transition="in" filter="fade">
                                      <p:cBhvr>
                                        <p:cTn id="51" dur="500"/>
                                        <p:tgtEl>
                                          <p:spTgt spid="80"/>
                                        </p:tgtEl>
                                      </p:cBhvr>
                                    </p:animEffect>
                                  </p:childTnLst>
                                </p:cTn>
                              </p:par>
                            </p:childTnLst>
                          </p:cTn>
                        </p:par>
                        <p:par>
                          <p:cTn id="52" fill="hold">
                            <p:stCondLst>
                              <p:cond delay="6000"/>
                            </p:stCondLst>
                            <p:childTnLst>
                              <p:par>
                                <p:cTn id="53" presetID="47" presetClass="entr" presetSubtype="0" fill="hold" nodeType="afterEffect">
                                  <p:stCondLst>
                                    <p:cond delay="0"/>
                                  </p:stCondLst>
                                  <p:childTnLst>
                                    <p:set>
                                      <p:cBhvr>
                                        <p:cTn id="54" dur="1" fill="hold">
                                          <p:stCondLst>
                                            <p:cond delay="0"/>
                                          </p:stCondLst>
                                        </p:cTn>
                                        <p:tgtEl>
                                          <p:spTgt spid="76"/>
                                        </p:tgtEl>
                                        <p:attrNameLst>
                                          <p:attrName>style.visibility</p:attrName>
                                        </p:attrNameLst>
                                      </p:cBhvr>
                                      <p:to>
                                        <p:strVal val="visible"/>
                                      </p:to>
                                    </p:set>
                                    <p:animEffect transition="in" filter="fade">
                                      <p:cBhvr>
                                        <p:cTn id="55" dur="1000"/>
                                        <p:tgtEl>
                                          <p:spTgt spid="76"/>
                                        </p:tgtEl>
                                      </p:cBhvr>
                                    </p:animEffect>
                                    <p:anim calcmode="lin" valueType="num">
                                      <p:cBhvr>
                                        <p:cTn id="56" dur="1000" fill="hold"/>
                                        <p:tgtEl>
                                          <p:spTgt spid="76"/>
                                        </p:tgtEl>
                                        <p:attrNameLst>
                                          <p:attrName>ppt_x</p:attrName>
                                        </p:attrNameLst>
                                      </p:cBhvr>
                                      <p:tavLst>
                                        <p:tav tm="0">
                                          <p:val>
                                            <p:strVal val="#ppt_x"/>
                                          </p:val>
                                        </p:tav>
                                        <p:tav tm="100000">
                                          <p:val>
                                            <p:strVal val="#ppt_x"/>
                                          </p:val>
                                        </p:tav>
                                      </p:tavLst>
                                    </p:anim>
                                    <p:anim calcmode="lin" valueType="num">
                                      <p:cBhvr>
                                        <p:cTn id="57" dur="1000" fill="hold"/>
                                        <p:tgtEl>
                                          <p:spTgt spid="76"/>
                                        </p:tgtEl>
                                        <p:attrNameLst>
                                          <p:attrName>ppt_y</p:attrName>
                                        </p:attrNameLst>
                                      </p:cBhvr>
                                      <p:tavLst>
                                        <p:tav tm="0">
                                          <p:val>
                                            <p:strVal val="#ppt_y-.1"/>
                                          </p:val>
                                        </p:tav>
                                        <p:tav tm="100000">
                                          <p:val>
                                            <p:strVal val="#ppt_y"/>
                                          </p:val>
                                        </p:tav>
                                      </p:tavLst>
                                    </p:anim>
                                  </p:childTnLst>
                                </p:cTn>
                              </p:par>
                            </p:childTnLst>
                          </p:cTn>
                        </p:par>
                        <p:par>
                          <p:cTn id="58" fill="hold">
                            <p:stCondLst>
                              <p:cond delay="7000"/>
                            </p:stCondLst>
                            <p:childTnLst>
                              <p:par>
                                <p:cTn id="59" presetID="53" presetClass="entr" presetSubtype="16" fill="hold" grpId="0" nodeType="afterEffect">
                                  <p:stCondLst>
                                    <p:cond delay="0"/>
                                  </p:stCondLst>
                                  <p:childTnLst>
                                    <p:set>
                                      <p:cBhvr>
                                        <p:cTn id="60" dur="1" fill="hold">
                                          <p:stCondLst>
                                            <p:cond delay="0"/>
                                          </p:stCondLst>
                                        </p:cTn>
                                        <p:tgtEl>
                                          <p:spTgt spid="33"/>
                                        </p:tgtEl>
                                        <p:attrNameLst>
                                          <p:attrName>style.visibility</p:attrName>
                                        </p:attrNameLst>
                                      </p:cBhvr>
                                      <p:to>
                                        <p:strVal val="visible"/>
                                      </p:to>
                                    </p:set>
                                    <p:anim calcmode="lin" valueType="num">
                                      <p:cBhvr>
                                        <p:cTn id="61" dur="500" fill="hold"/>
                                        <p:tgtEl>
                                          <p:spTgt spid="33"/>
                                        </p:tgtEl>
                                        <p:attrNameLst>
                                          <p:attrName>ppt_w</p:attrName>
                                        </p:attrNameLst>
                                      </p:cBhvr>
                                      <p:tavLst>
                                        <p:tav tm="0">
                                          <p:val>
                                            <p:fltVal val="0"/>
                                          </p:val>
                                        </p:tav>
                                        <p:tav tm="100000">
                                          <p:val>
                                            <p:strVal val="#ppt_w"/>
                                          </p:val>
                                        </p:tav>
                                      </p:tavLst>
                                    </p:anim>
                                    <p:anim calcmode="lin" valueType="num">
                                      <p:cBhvr>
                                        <p:cTn id="62" dur="500" fill="hold"/>
                                        <p:tgtEl>
                                          <p:spTgt spid="33"/>
                                        </p:tgtEl>
                                        <p:attrNameLst>
                                          <p:attrName>ppt_h</p:attrName>
                                        </p:attrNameLst>
                                      </p:cBhvr>
                                      <p:tavLst>
                                        <p:tav tm="0">
                                          <p:val>
                                            <p:fltVal val="0"/>
                                          </p:val>
                                        </p:tav>
                                        <p:tav tm="100000">
                                          <p:val>
                                            <p:strVal val="#ppt_h"/>
                                          </p:val>
                                        </p:tav>
                                      </p:tavLst>
                                    </p:anim>
                                    <p:animEffect transition="in" filter="fade">
                                      <p:cBhvr>
                                        <p:cTn id="63" dur="500"/>
                                        <p:tgtEl>
                                          <p:spTgt spid="33"/>
                                        </p:tgtEl>
                                      </p:cBhvr>
                                    </p:animEffect>
                                  </p:childTnLst>
                                </p:cTn>
                              </p:par>
                            </p:childTnLst>
                          </p:cTn>
                        </p:par>
                        <p:par>
                          <p:cTn id="64" fill="hold">
                            <p:stCondLst>
                              <p:cond delay="7500"/>
                            </p:stCondLst>
                            <p:childTnLst>
                              <p:par>
                                <p:cTn id="65" presetID="42" presetClass="entr" presetSubtype="0" fill="hold" nodeType="afterEffect">
                                  <p:stCondLst>
                                    <p:cond delay="0"/>
                                  </p:stCondLst>
                                  <p:childTnLst>
                                    <p:set>
                                      <p:cBhvr>
                                        <p:cTn id="66" dur="1" fill="hold">
                                          <p:stCondLst>
                                            <p:cond delay="0"/>
                                          </p:stCondLst>
                                        </p:cTn>
                                        <p:tgtEl>
                                          <p:spTgt spid="35"/>
                                        </p:tgtEl>
                                        <p:attrNameLst>
                                          <p:attrName>style.visibility</p:attrName>
                                        </p:attrNameLst>
                                      </p:cBhvr>
                                      <p:to>
                                        <p:strVal val="visible"/>
                                      </p:to>
                                    </p:set>
                                    <p:animEffect transition="in" filter="fade">
                                      <p:cBhvr>
                                        <p:cTn id="67" dur="1000"/>
                                        <p:tgtEl>
                                          <p:spTgt spid="35"/>
                                        </p:tgtEl>
                                      </p:cBhvr>
                                    </p:animEffect>
                                    <p:anim calcmode="lin" valueType="num">
                                      <p:cBhvr>
                                        <p:cTn id="68" dur="1000" fill="hold"/>
                                        <p:tgtEl>
                                          <p:spTgt spid="35"/>
                                        </p:tgtEl>
                                        <p:attrNameLst>
                                          <p:attrName>ppt_x</p:attrName>
                                        </p:attrNameLst>
                                      </p:cBhvr>
                                      <p:tavLst>
                                        <p:tav tm="0">
                                          <p:val>
                                            <p:strVal val="#ppt_x"/>
                                          </p:val>
                                        </p:tav>
                                        <p:tav tm="100000">
                                          <p:val>
                                            <p:strVal val="#ppt_x"/>
                                          </p:val>
                                        </p:tav>
                                      </p:tavLst>
                                    </p:anim>
                                    <p:anim calcmode="lin" valueType="num">
                                      <p:cBhvr>
                                        <p:cTn id="69" dur="1000" fill="hold"/>
                                        <p:tgtEl>
                                          <p:spTgt spid="35"/>
                                        </p:tgtEl>
                                        <p:attrNameLst>
                                          <p:attrName>ppt_y</p:attrName>
                                        </p:attrNameLst>
                                      </p:cBhvr>
                                      <p:tavLst>
                                        <p:tav tm="0">
                                          <p:val>
                                            <p:strVal val="#ppt_y+.1"/>
                                          </p:val>
                                        </p:tav>
                                        <p:tav tm="100000">
                                          <p:val>
                                            <p:strVal val="#ppt_y"/>
                                          </p:val>
                                        </p:tav>
                                      </p:tavLst>
                                    </p:anim>
                                  </p:childTnLst>
                                </p:cTn>
                              </p:par>
                            </p:childTnLst>
                          </p:cTn>
                        </p:par>
                        <p:par>
                          <p:cTn id="70" fill="hold">
                            <p:stCondLst>
                              <p:cond delay="8500"/>
                            </p:stCondLst>
                            <p:childTnLst>
                              <p:par>
                                <p:cTn id="71" presetID="42" presetClass="entr" presetSubtype="0" fill="hold" nodeType="afterEffect">
                                  <p:stCondLst>
                                    <p:cond delay="0"/>
                                  </p:stCondLst>
                                  <p:childTnLst>
                                    <p:set>
                                      <p:cBhvr>
                                        <p:cTn id="72" dur="1" fill="hold">
                                          <p:stCondLst>
                                            <p:cond delay="0"/>
                                          </p:stCondLst>
                                        </p:cTn>
                                        <p:tgtEl>
                                          <p:spTgt spid="38"/>
                                        </p:tgtEl>
                                        <p:attrNameLst>
                                          <p:attrName>style.visibility</p:attrName>
                                        </p:attrNameLst>
                                      </p:cBhvr>
                                      <p:to>
                                        <p:strVal val="visible"/>
                                      </p:to>
                                    </p:set>
                                    <p:animEffect transition="in" filter="fade">
                                      <p:cBhvr>
                                        <p:cTn id="73" dur="1000"/>
                                        <p:tgtEl>
                                          <p:spTgt spid="38"/>
                                        </p:tgtEl>
                                      </p:cBhvr>
                                    </p:animEffect>
                                    <p:anim calcmode="lin" valueType="num">
                                      <p:cBhvr>
                                        <p:cTn id="74" dur="1000" fill="hold"/>
                                        <p:tgtEl>
                                          <p:spTgt spid="38"/>
                                        </p:tgtEl>
                                        <p:attrNameLst>
                                          <p:attrName>ppt_x</p:attrName>
                                        </p:attrNameLst>
                                      </p:cBhvr>
                                      <p:tavLst>
                                        <p:tav tm="0">
                                          <p:val>
                                            <p:strVal val="#ppt_x"/>
                                          </p:val>
                                        </p:tav>
                                        <p:tav tm="100000">
                                          <p:val>
                                            <p:strVal val="#ppt_x"/>
                                          </p:val>
                                        </p:tav>
                                      </p:tavLst>
                                    </p:anim>
                                    <p:anim calcmode="lin" valueType="num">
                                      <p:cBhvr>
                                        <p:cTn id="75" dur="1000" fill="hold"/>
                                        <p:tgtEl>
                                          <p:spTgt spid="38"/>
                                        </p:tgtEl>
                                        <p:attrNameLst>
                                          <p:attrName>ppt_y</p:attrName>
                                        </p:attrNameLst>
                                      </p:cBhvr>
                                      <p:tavLst>
                                        <p:tav tm="0">
                                          <p:val>
                                            <p:strVal val="#ppt_y+.1"/>
                                          </p:val>
                                        </p:tav>
                                        <p:tav tm="100000">
                                          <p:val>
                                            <p:strVal val="#ppt_y"/>
                                          </p:val>
                                        </p:tav>
                                      </p:tavLst>
                                    </p:anim>
                                  </p:childTnLst>
                                </p:cTn>
                              </p:par>
                            </p:childTnLst>
                          </p:cTn>
                        </p:par>
                        <p:par>
                          <p:cTn id="76" fill="hold">
                            <p:stCondLst>
                              <p:cond delay="9500"/>
                            </p:stCondLst>
                            <p:childTnLst>
                              <p:par>
                                <p:cTn id="77" presetID="22" presetClass="entr" presetSubtype="1" fill="hold" nodeType="afterEffect">
                                  <p:stCondLst>
                                    <p:cond delay="0"/>
                                  </p:stCondLst>
                                  <p:childTnLst>
                                    <p:set>
                                      <p:cBhvr>
                                        <p:cTn id="78" dur="1" fill="hold">
                                          <p:stCondLst>
                                            <p:cond delay="0"/>
                                          </p:stCondLst>
                                        </p:cTn>
                                        <p:tgtEl>
                                          <p:spTgt spid="28"/>
                                        </p:tgtEl>
                                        <p:attrNameLst>
                                          <p:attrName>style.visibility</p:attrName>
                                        </p:attrNameLst>
                                      </p:cBhvr>
                                      <p:to>
                                        <p:strVal val="visible"/>
                                      </p:to>
                                    </p:set>
                                    <p:animEffect transition="in" filter="wipe(up)">
                                      <p:cBhvr>
                                        <p:cTn id="79" dur="500"/>
                                        <p:tgtEl>
                                          <p:spTgt spid="28"/>
                                        </p:tgtEl>
                                      </p:cBhvr>
                                    </p:animEffect>
                                  </p:childTnLst>
                                </p:cTn>
                              </p:par>
                            </p:childTnLst>
                          </p:cTn>
                        </p:par>
                        <p:par>
                          <p:cTn id="80" fill="hold">
                            <p:stCondLst>
                              <p:cond delay="10000"/>
                            </p:stCondLst>
                            <p:childTnLst>
                              <p:par>
                                <p:cTn id="81" presetID="22" presetClass="entr" presetSubtype="1" fill="hold" grpId="0" nodeType="afterEffect">
                                  <p:stCondLst>
                                    <p:cond delay="0"/>
                                  </p:stCondLst>
                                  <p:childTnLst>
                                    <p:set>
                                      <p:cBhvr>
                                        <p:cTn id="82" dur="1" fill="hold">
                                          <p:stCondLst>
                                            <p:cond delay="0"/>
                                          </p:stCondLst>
                                        </p:cTn>
                                        <p:tgtEl>
                                          <p:spTgt spid="29"/>
                                        </p:tgtEl>
                                        <p:attrNameLst>
                                          <p:attrName>style.visibility</p:attrName>
                                        </p:attrNameLst>
                                      </p:cBhvr>
                                      <p:to>
                                        <p:strVal val="visible"/>
                                      </p:to>
                                    </p:set>
                                    <p:animEffect transition="in" filter="wipe(up)">
                                      <p:cBhvr>
                                        <p:cTn id="83" dur="500"/>
                                        <p:tgtEl>
                                          <p:spTgt spid="29"/>
                                        </p:tgtEl>
                                      </p:cBhvr>
                                    </p:animEffect>
                                  </p:childTnLst>
                                </p:cTn>
                              </p:par>
                            </p:childTnLst>
                          </p:cTn>
                        </p:par>
                        <p:par>
                          <p:cTn id="84" fill="hold">
                            <p:stCondLst>
                              <p:cond delay="10500"/>
                            </p:stCondLst>
                            <p:childTnLst>
                              <p:par>
                                <p:cTn id="85" presetID="53" presetClass="entr" presetSubtype="16" fill="hold" nodeType="afterEffect">
                                  <p:stCondLst>
                                    <p:cond delay="0"/>
                                  </p:stCondLst>
                                  <p:childTnLst>
                                    <p:set>
                                      <p:cBhvr>
                                        <p:cTn id="86" dur="1" fill="hold">
                                          <p:stCondLst>
                                            <p:cond delay="0"/>
                                          </p:stCondLst>
                                        </p:cTn>
                                        <p:tgtEl>
                                          <p:spTgt spid="81"/>
                                        </p:tgtEl>
                                        <p:attrNameLst>
                                          <p:attrName>style.visibility</p:attrName>
                                        </p:attrNameLst>
                                      </p:cBhvr>
                                      <p:to>
                                        <p:strVal val="visible"/>
                                      </p:to>
                                    </p:set>
                                    <p:anim calcmode="lin" valueType="num">
                                      <p:cBhvr>
                                        <p:cTn id="87" dur="500" fill="hold"/>
                                        <p:tgtEl>
                                          <p:spTgt spid="81"/>
                                        </p:tgtEl>
                                        <p:attrNameLst>
                                          <p:attrName>ppt_w</p:attrName>
                                        </p:attrNameLst>
                                      </p:cBhvr>
                                      <p:tavLst>
                                        <p:tav tm="0">
                                          <p:val>
                                            <p:fltVal val="0"/>
                                          </p:val>
                                        </p:tav>
                                        <p:tav tm="100000">
                                          <p:val>
                                            <p:strVal val="#ppt_w"/>
                                          </p:val>
                                        </p:tav>
                                      </p:tavLst>
                                    </p:anim>
                                    <p:anim calcmode="lin" valueType="num">
                                      <p:cBhvr>
                                        <p:cTn id="88" dur="500" fill="hold"/>
                                        <p:tgtEl>
                                          <p:spTgt spid="81"/>
                                        </p:tgtEl>
                                        <p:attrNameLst>
                                          <p:attrName>ppt_h</p:attrName>
                                        </p:attrNameLst>
                                      </p:cBhvr>
                                      <p:tavLst>
                                        <p:tav tm="0">
                                          <p:val>
                                            <p:fltVal val="0"/>
                                          </p:val>
                                        </p:tav>
                                        <p:tav tm="100000">
                                          <p:val>
                                            <p:strVal val="#ppt_h"/>
                                          </p:val>
                                        </p:tav>
                                      </p:tavLst>
                                    </p:anim>
                                    <p:animEffect transition="in" filter="fade">
                                      <p:cBhvr>
                                        <p:cTn id="89" dur="500"/>
                                        <p:tgtEl>
                                          <p:spTgt spid="81"/>
                                        </p:tgtEl>
                                      </p:cBhvr>
                                    </p:animEffect>
                                  </p:childTnLst>
                                </p:cTn>
                              </p:par>
                            </p:childTnLst>
                          </p:cTn>
                        </p:par>
                        <p:par>
                          <p:cTn id="90" fill="hold">
                            <p:stCondLst>
                              <p:cond delay="11000"/>
                            </p:stCondLst>
                            <p:childTnLst>
                              <p:par>
                                <p:cTn id="91" presetID="47" presetClass="entr" presetSubtype="0" fill="hold" nodeType="afterEffect">
                                  <p:stCondLst>
                                    <p:cond delay="0"/>
                                  </p:stCondLst>
                                  <p:childTnLst>
                                    <p:set>
                                      <p:cBhvr>
                                        <p:cTn id="92" dur="1" fill="hold">
                                          <p:stCondLst>
                                            <p:cond delay="0"/>
                                          </p:stCondLst>
                                        </p:cTn>
                                        <p:tgtEl>
                                          <p:spTgt spid="77"/>
                                        </p:tgtEl>
                                        <p:attrNameLst>
                                          <p:attrName>style.visibility</p:attrName>
                                        </p:attrNameLst>
                                      </p:cBhvr>
                                      <p:to>
                                        <p:strVal val="visible"/>
                                      </p:to>
                                    </p:set>
                                    <p:animEffect transition="in" filter="fade">
                                      <p:cBhvr>
                                        <p:cTn id="93" dur="1000"/>
                                        <p:tgtEl>
                                          <p:spTgt spid="77"/>
                                        </p:tgtEl>
                                      </p:cBhvr>
                                    </p:animEffect>
                                    <p:anim calcmode="lin" valueType="num">
                                      <p:cBhvr>
                                        <p:cTn id="94" dur="1000" fill="hold"/>
                                        <p:tgtEl>
                                          <p:spTgt spid="77"/>
                                        </p:tgtEl>
                                        <p:attrNameLst>
                                          <p:attrName>ppt_x</p:attrName>
                                        </p:attrNameLst>
                                      </p:cBhvr>
                                      <p:tavLst>
                                        <p:tav tm="0">
                                          <p:val>
                                            <p:strVal val="#ppt_x"/>
                                          </p:val>
                                        </p:tav>
                                        <p:tav tm="100000">
                                          <p:val>
                                            <p:strVal val="#ppt_x"/>
                                          </p:val>
                                        </p:tav>
                                      </p:tavLst>
                                    </p:anim>
                                    <p:anim calcmode="lin" valueType="num">
                                      <p:cBhvr>
                                        <p:cTn id="95" dur="1000" fill="hold"/>
                                        <p:tgtEl>
                                          <p:spTgt spid="77"/>
                                        </p:tgtEl>
                                        <p:attrNameLst>
                                          <p:attrName>ppt_y</p:attrName>
                                        </p:attrNameLst>
                                      </p:cBhvr>
                                      <p:tavLst>
                                        <p:tav tm="0">
                                          <p:val>
                                            <p:strVal val="#ppt_y-.1"/>
                                          </p:val>
                                        </p:tav>
                                        <p:tav tm="100000">
                                          <p:val>
                                            <p:strVal val="#ppt_y"/>
                                          </p:val>
                                        </p:tav>
                                      </p:tavLst>
                                    </p:anim>
                                  </p:childTnLst>
                                </p:cTn>
                              </p:par>
                            </p:childTnLst>
                          </p:cTn>
                        </p:par>
                        <p:par>
                          <p:cTn id="96" fill="hold">
                            <p:stCondLst>
                              <p:cond delay="12000"/>
                            </p:stCondLst>
                            <p:childTnLst>
                              <p:par>
                                <p:cTn id="97" presetID="53" presetClass="entr" presetSubtype="16" fill="hold" grpId="0" nodeType="afterEffect">
                                  <p:stCondLst>
                                    <p:cond delay="0"/>
                                  </p:stCondLst>
                                  <p:childTnLst>
                                    <p:set>
                                      <p:cBhvr>
                                        <p:cTn id="98" dur="1" fill="hold">
                                          <p:stCondLst>
                                            <p:cond delay="0"/>
                                          </p:stCondLst>
                                        </p:cTn>
                                        <p:tgtEl>
                                          <p:spTgt spid="47"/>
                                        </p:tgtEl>
                                        <p:attrNameLst>
                                          <p:attrName>style.visibility</p:attrName>
                                        </p:attrNameLst>
                                      </p:cBhvr>
                                      <p:to>
                                        <p:strVal val="visible"/>
                                      </p:to>
                                    </p:set>
                                    <p:anim calcmode="lin" valueType="num">
                                      <p:cBhvr>
                                        <p:cTn id="99" dur="500" fill="hold"/>
                                        <p:tgtEl>
                                          <p:spTgt spid="47"/>
                                        </p:tgtEl>
                                        <p:attrNameLst>
                                          <p:attrName>ppt_w</p:attrName>
                                        </p:attrNameLst>
                                      </p:cBhvr>
                                      <p:tavLst>
                                        <p:tav tm="0">
                                          <p:val>
                                            <p:fltVal val="0"/>
                                          </p:val>
                                        </p:tav>
                                        <p:tav tm="100000">
                                          <p:val>
                                            <p:strVal val="#ppt_w"/>
                                          </p:val>
                                        </p:tav>
                                      </p:tavLst>
                                    </p:anim>
                                    <p:anim calcmode="lin" valueType="num">
                                      <p:cBhvr>
                                        <p:cTn id="100" dur="500" fill="hold"/>
                                        <p:tgtEl>
                                          <p:spTgt spid="47"/>
                                        </p:tgtEl>
                                        <p:attrNameLst>
                                          <p:attrName>ppt_h</p:attrName>
                                        </p:attrNameLst>
                                      </p:cBhvr>
                                      <p:tavLst>
                                        <p:tav tm="0">
                                          <p:val>
                                            <p:fltVal val="0"/>
                                          </p:val>
                                        </p:tav>
                                        <p:tav tm="100000">
                                          <p:val>
                                            <p:strVal val="#ppt_h"/>
                                          </p:val>
                                        </p:tav>
                                      </p:tavLst>
                                    </p:anim>
                                    <p:animEffect transition="in" filter="fade">
                                      <p:cBhvr>
                                        <p:cTn id="101" dur="500"/>
                                        <p:tgtEl>
                                          <p:spTgt spid="47"/>
                                        </p:tgtEl>
                                      </p:cBhvr>
                                    </p:animEffect>
                                  </p:childTnLst>
                                </p:cTn>
                              </p:par>
                            </p:childTnLst>
                          </p:cTn>
                        </p:par>
                        <p:par>
                          <p:cTn id="102" fill="hold">
                            <p:stCondLst>
                              <p:cond delay="12500"/>
                            </p:stCondLst>
                            <p:childTnLst>
                              <p:par>
                                <p:cTn id="103" presetID="42" presetClass="entr" presetSubtype="0" fill="hold" nodeType="afterEffect">
                                  <p:stCondLst>
                                    <p:cond delay="0"/>
                                  </p:stCondLst>
                                  <p:childTnLst>
                                    <p:set>
                                      <p:cBhvr>
                                        <p:cTn id="104" dur="1" fill="hold">
                                          <p:stCondLst>
                                            <p:cond delay="0"/>
                                          </p:stCondLst>
                                        </p:cTn>
                                        <p:tgtEl>
                                          <p:spTgt spid="49"/>
                                        </p:tgtEl>
                                        <p:attrNameLst>
                                          <p:attrName>style.visibility</p:attrName>
                                        </p:attrNameLst>
                                      </p:cBhvr>
                                      <p:to>
                                        <p:strVal val="visible"/>
                                      </p:to>
                                    </p:set>
                                    <p:animEffect transition="in" filter="fade">
                                      <p:cBhvr>
                                        <p:cTn id="105" dur="1000"/>
                                        <p:tgtEl>
                                          <p:spTgt spid="49"/>
                                        </p:tgtEl>
                                      </p:cBhvr>
                                    </p:animEffect>
                                    <p:anim calcmode="lin" valueType="num">
                                      <p:cBhvr>
                                        <p:cTn id="106" dur="1000" fill="hold"/>
                                        <p:tgtEl>
                                          <p:spTgt spid="49"/>
                                        </p:tgtEl>
                                        <p:attrNameLst>
                                          <p:attrName>ppt_x</p:attrName>
                                        </p:attrNameLst>
                                      </p:cBhvr>
                                      <p:tavLst>
                                        <p:tav tm="0">
                                          <p:val>
                                            <p:strVal val="#ppt_x"/>
                                          </p:val>
                                        </p:tav>
                                        <p:tav tm="100000">
                                          <p:val>
                                            <p:strVal val="#ppt_x"/>
                                          </p:val>
                                        </p:tav>
                                      </p:tavLst>
                                    </p:anim>
                                    <p:anim calcmode="lin" valueType="num">
                                      <p:cBhvr>
                                        <p:cTn id="107" dur="1000" fill="hold"/>
                                        <p:tgtEl>
                                          <p:spTgt spid="49"/>
                                        </p:tgtEl>
                                        <p:attrNameLst>
                                          <p:attrName>ppt_y</p:attrName>
                                        </p:attrNameLst>
                                      </p:cBhvr>
                                      <p:tavLst>
                                        <p:tav tm="0">
                                          <p:val>
                                            <p:strVal val="#ppt_y+.1"/>
                                          </p:val>
                                        </p:tav>
                                        <p:tav tm="100000">
                                          <p:val>
                                            <p:strVal val="#ppt_y"/>
                                          </p:val>
                                        </p:tav>
                                      </p:tavLst>
                                    </p:anim>
                                  </p:childTnLst>
                                </p:cTn>
                              </p:par>
                            </p:childTnLst>
                          </p:cTn>
                        </p:par>
                        <p:par>
                          <p:cTn id="108" fill="hold">
                            <p:stCondLst>
                              <p:cond delay="13500"/>
                            </p:stCondLst>
                            <p:childTnLst>
                              <p:par>
                                <p:cTn id="109" presetID="42" presetClass="entr" presetSubtype="0" fill="hold" nodeType="afterEffect">
                                  <p:stCondLst>
                                    <p:cond delay="0"/>
                                  </p:stCondLst>
                                  <p:childTnLst>
                                    <p:set>
                                      <p:cBhvr>
                                        <p:cTn id="110" dur="1" fill="hold">
                                          <p:stCondLst>
                                            <p:cond delay="0"/>
                                          </p:stCondLst>
                                        </p:cTn>
                                        <p:tgtEl>
                                          <p:spTgt spid="52"/>
                                        </p:tgtEl>
                                        <p:attrNameLst>
                                          <p:attrName>style.visibility</p:attrName>
                                        </p:attrNameLst>
                                      </p:cBhvr>
                                      <p:to>
                                        <p:strVal val="visible"/>
                                      </p:to>
                                    </p:set>
                                    <p:animEffect transition="in" filter="fade">
                                      <p:cBhvr>
                                        <p:cTn id="111" dur="1000"/>
                                        <p:tgtEl>
                                          <p:spTgt spid="52"/>
                                        </p:tgtEl>
                                      </p:cBhvr>
                                    </p:animEffect>
                                    <p:anim calcmode="lin" valueType="num">
                                      <p:cBhvr>
                                        <p:cTn id="112" dur="1000" fill="hold"/>
                                        <p:tgtEl>
                                          <p:spTgt spid="52"/>
                                        </p:tgtEl>
                                        <p:attrNameLst>
                                          <p:attrName>ppt_x</p:attrName>
                                        </p:attrNameLst>
                                      </p:cBhvr>
                                      <p:tavLst>
                                        <p:tav tm="0">
                                          <p:val>
                                            <p:strVal val="#ppt_x"/>
                                          </p:val>
                                        </p:tav>
                                        <p:tav tm="100000">
                                          <p:val>
                                            <p:strVal val="#ppt_x"/>
                                          </p:val>
                                        </p:tav>
                                      </p:tavLst>
                                    </p:anim>
                                    <p:anim calcmode="lin" valueType="num">
                                      <p:cBhvr>
                                        <p:cTn id="113" dur="1000" fill="hold"/>
                                        <p:tgtEl>
                                          <p:spTgt spid="52"/>
                                        </p:tgtEl>
                                        <p:attrNameLst>
                                          <p:attrName>ppt_y</p:attrName>
                                        </p:attrNameLst>
                                      </p:cBhvr>
                                      <p:tavLst>
                                        <p:tav tm="0">
                                          <p:val>
                                            <p:strVal val="#ppt_y+.1"/>
                                          </p:val>
                                        </p:tav>
                                        <p:tav tm="100000">
                                          <p:val>
                                            <p:strVal val="#ppt_y"/>
                                          </p:val>
                                        </p:tav>
                                      </p:tavLst>
                                    </p:anim>
                                  </p:childTnLst>
                                </p:cTn>
                              </p:par>
                            </p:childTnLst>
                          </p:cTn>
                        </p:par>
                        <p:par>
                          <p:cTn id="114" fill="hold">
                            <p:stCondLst>
                              <p:cond delay="14500"/>
                            </p:stCondLst>
                            <p:childTnLst>
                              <p:par>
                                <p:cTn id="115" presetID="22" presetClass="entr" presetSubtype="1" fill="hold" nodeType="afterEffect">
                                  <p:stCondLst>
                                    <p:cond delay="0"/>
                                  </p:stCondLst>
                                  <p:childTnLst>
                                    <p:set>
                                      <p:cBhvr>
                                        <p:cTn id="116" dur="1" fill="hold">
                                          <p:stCondLst>
                                            <p:cond delay="0"/>
                                          </p:stCondLst>
                                        </p:cTn>
                                        <p:tgtEl>
                                          <p:spTgt spid="42"/>
                                        </p:tgtEl>
                                        <p:attrNameLst>
                                          <p:attrName>style.visibility</p:attrName>
                                        </p:attrNameLst>
                                      </p:cBhvr>
                                      <p:to>
                                        <p:strVal val="visible"/>
                                      </p:to>
                                    </p:set>
                                    <p:animEffect transition="in" filter="wipe(up)">
                                      <p:cBhvr>
                                        <p:cTn id="117" dur="500"/>
                                        <p:tgtEl>
                                          <p:spTgt spid="42"/>
                                        </p:tgtEl>
                                      </p:cBhvr>
                                    </p:animEffect>
                                  </p:childTnLst>
                                </p:cTn>
                              </p:par>
                            </p:childTnLst>
                          </p:cTn>
                        </p:par>
                        <p:par>
                          <p:cTn id="118" fill="hold">
                            <p:stCondLst>
                              <p:cond delay="15000"/>
                            </p:stCondLst>
                            <p:childTnLst>
                              <p:par>
                                <p:cTn id="119" presetID="22" presetClass="entr" presetSubtype="1" fill="hold" grpId="0" nodeType="afterEffect">
                                  <p:stCondLst>
                                    <p:cond delay="0"/>
                                  </p:stCondLst>
                                  <p:childTnLst>
                                    <p:set>
                                      <p:cBhvr>
                                        <p:cTn id="120" dur="1" fill="hold">
                                          <p:stCondLst>
                                            <p:cond delay="0"/>
                                          </p:stCondLst>
                                        </p:cTn>
                                        <p:tgtEl>
                                          <p:spTgt spid="43"/>
                                        </p:tgtEl>
                                        <p:attrNameLst>
                                          <p:attrName>style.visibility</p:attrName>
                                        </p:attrNameLst>
                                      </p:cBhvr>
                                      <p:to>
                                        <p:strVal val="visible"/>
                                      </p:to>
                                    </p:set>
                                    <p:animEffect transition="in" filter="wipe(up)">
                                      <p:cBhvr>
                                        <p:cTn id="121" dur="500"/>
                                        <p:tgtEl>
                                          <p:spTgt spid="43"/>
                                        </p:tgtEl>
                                      </p:cBhvr>
                                    </p:animEffect>
                                  </p:childTnLst>
                                </p:cTn>
                              </p:par>
                            </p:childTnLst>
                          </p:cTn>
                        </p:par>
                        <p:par>
                          <p:cTn id="122" fill="hold">
                            <p:stCondLst>
                              <p:cond delay="15500"/>
                            </p:stCondLst>
                            <p:childTnLst>
                              <p:par>
                                <p:cTn id="123" presetID="53" presetClass="entr" presetSubtype="16" fill="hold" nodeType="afterEffect">
                                  <p:stCondLst>
                                    <p:cond delay="0"/>
                                  </p:stCondLst>
                                  <p:childTnLst>
                                    <p:set>
                                      <p:cBhvr>
                                        <p:cTn id="124" dur="1" fill="hold">
                                          <p:stCondLst>
                                            <p:cond delay="0"/>
                                          </p:stCondLst>
                                        </p:cTn>
                                        <p:tgtEl>
                                          <p:spTgt spid="82"/>
                                        </p:tgtEl>
                                        <p:attrNameLst>
                                          <p:attrName>style.visibility</p:attrName>
                                        </p:attrNameLst>
                                      </p:cBhvr>
                                      <p:to>
                                        <p:strVal val="visible"/>
                                      </p:to>
                                    </p:set>
                                    <p:anim calcmode="lin" valueType="num">
                                      <p:cBhvr>
                                        <p:cTn id="125" dur="500" fill="hold"/>
                                        <p:tgtEl>
                                          <p:spTgt spid="82"/>
                                        </p:tgtEl>
                                        <p:attrNameLst>
                                          <p:attrName>ppt_w</p:attrName>
                                        </p:attrNameLst>
                                      </p:cBhvr>
                                      <p:tavLst>
                                        <p:tav tm="0">
                                          <p:val>
                                            <p:fltVal val="0"/>
                                          </p:val>
                                        </p:tav>
                                        <p:tav tm="100000">
                                          <p:val>
                                            <p:strVal val="#ppt_w"/>
                                          </p:val>
                                        </p:tav>
                                      </p:tavLst>
                                    </p:anim>
                                    <p:anim calcmode="lin" valueType="num">
                                      <p:cBhvr>
                                        <p:cTn id="126" dur="500" fill="hold"/>
                                        <p:tgtEl>
                                          <p:spTgt spid="82"/>
                                        </p:tgtEl>
                                        <p:attrNameLst>
                                          <p:attrName>ppt_h</p:attrName>
                                        </p:attrNameLst>
                                      </p:cBhvr>
                                      <p:tavLst>
                                        <p:tav tm="0">
                                          <p:val>
                                            <p:fltVal val="0"/>
                                          </p:val>
                                        </p:tav>
                                        <p:tav tm="100000">
                                          <p:val>
                                            <p:strVal val="#ppt_h"/>
                                          </p:val>
                                        </p:tav>
                                      </p:tavLst>
                                    </p:anim>
                                    <p:animEffect transition="in" filter="fade">
                                      <p:cBhvr>
                                        <p:cTn id="127" dur="500"/>
                                        <p:tgtEl>
                                          <p:spTgt spid="82"/>
                                        </p:tgtEl>
                                      </p:cBhvr>
                                    </p:animEffect>
                                  </p:childTnLst>
                                </p:cTn>
                              </p:par>
                            </p:childTnLst>
                          </p:cTn>
                        </p:par>
                        <p:par>
                          <p:cTn id="128" fill="hold">
                            <p:stCondLst>
                              <p:cond delay="16000"/>
                            </p:stCondLst>
                            <p:childTnLst>
                              <p:par>
                                <p:cTn id="129" presetID="47" presetClass="entr" presetSubtype="0" fill="hold" nodeType="afterEffect">
                                  <p:stCondLst>
                                    <p:cond delay="0"/>
                                  </p:stCondLst>
                                  <p:childTnLst>
                                    <p:set>
                                      <p:cBhvr>
                                        <p:cTn id="130" dur="1" fill="hold">
                                          <p:stCondLst>
                                            <p:cond delay="0"/>
                                          </p:stCondLst>
                                        </p:cTn>
                                        <p:tgtEl>
                                          <p:spTgt spid="78"/>
                                        </p:tgtEl>
                                        <p:attrNameLst>
                                          <p:attrName>style.visibility</p:attrName>
                                        </p:attrNameLst>
                                      </p:cBhvr>
                                      <p:to>
                                        <p:strVal val="visible"/>
                                      </p:to>
                                    </p:set>
                                    <p:animEffect transition="in" filter="fade">
                                      <p:cBhvr>
                                        <p:cTn id="131" dur="1000"/>
                                        <p:tgtEl>
                                          <p:spTgt spid="78"/>
                                        </p:tgtEl>
                                      </p:cBhvr>
                                    </p:animEffect>
                                    <p:anim calcmode="lin" valueType="num">
                                      <p:cBhvr>
                                        <p:cTn id="132" dur="1000" fill="hold"/>
                                        <p:tgtEl>
                                          <p:spTgt spid="78"/>
                                        </p:tgtEl>
                                        <p:attrNameLst>
                                          <p:attrName>ppt_x</p:attrName>
                                        </p:attrNameLst>
                                      </p:cBhvr>
                                      <p:tavLst>
                                        <p:tav tm="0">
                                          <p:val>
                                            <p:strVal val="#ppt_x"/>
                                          </p:val>
                                        </p:tav>
                                        <p:tav tm="100000">
                                          <p:val>
                                            <p:strVal val="#ppt_x"/>
                                          </p:val>
                                        </p:tav>
                                      </p:tavLst>
                                    </p:anim>
                                    <p:anim calcmode="lin" valueType="num">
                                      <p:cBhvr>
                                        <p:cTn id="133" dur="1000" fill="hold"/>
                                        <p:tgtEl>
                                          <p:spTgt spid="78"/>
                                        </p:tgtEl>
                                        <p:attrNameLst>
                                          <p:attrName>ppt_y</p:attrName>
                                        </p:attrNameLst>
                                      </p:cBhvr>
                                      <p:tavLst>
                                        <p:tav tm="0">
                                          <p:val>
                                            <p:strVal val="#ppt_y-.1"/>
                                          </p:val>
                                        </p:tav>
                                        <p:tav tm="100000">
                                          <p:val>
                                            <p:strVal val="#ppt_y"/>
                                          </p:val>
                                        </p:tav>
                                      </p:tavLst>
                                    </p:anim>
                                  </p:childTnLst>
                                </p:cTn>
                              </p:par>
                            </p:childTnLst>
                          </p:cTn>
                        </p:par>
                        <p:par>
                          <p:cTn id="134" fill="hold">
                            <p:stCondLst>
                              <p:cond delay="17000"/>
                            </p:stCondLst>
                            <p:childTnLst>
                              <p:par>
                                <p:cTn id="135" presetID="53" presetClass="entr" presetSubtype="16" fill="hold" grpId="0" nodeType="afterEffect">
                                  <p:stCondLst>
                                    <p:cond delay="0"/>
                                  </p:stCondLst>
                                  <p:childTnLst>
                                    <p:set>
                                      <p:cBhvr>
                                        <p:cTn id="136" dur="1" fill="hold">
                                          <p:stCondLst>
                                            <p:cond delay="0"/>
                                          </p:stCondLst>
                                        </p:cTn>
                                        <p:tgtEl>
                                          <p:spTgt spid="61"/>
                                        </p:tgtEl>
                                        <p:attrNameLst>
                                          <p:attrName>style.visibility</p:attrName>
                                        </p:attrNameLst>
                                      </p:cBhvr>
                                      <p:to>
                                        <p:strVal val="visible"/>
                                      </p:to>
                                    </p:set>
                                    <p:anim calcmode="lin" valueType="num">
                                      <p:cBhvr>
                                        <p:cTn id="137" dur="500" fill="hold"/>
                                        <p:tgtEl>
                                          <p:spTgt spid="61"/>
                                        </p:tgtEl>
                                        <p:attrNameLst>
                                          <p:attrName>ppt_w</p:attrName>
                                        </p:attrNameLst>
                                      </p:cBhvr>
                                      <p:tavLst>
                                        <p:tav tm="0">
                                          <p:val>
                                            <p:fltVal val="0"/>
                                          </p:val>
                                        </p:tav>
                                        <p:tav tm="100000">
                                          <p:val>
                                            <p:strVal val="#ppt_w"/>
                                          </p:val>
                                        </p:tav>
                                      </p:tavLst>
                                    </p:anim>
                                    <p:anim calcmode="lin" valueType="num">
                                      <p:cBhvr>
                                        <p:cTn id="138" dur="500" fill="hold"/>
                                        <p:tgtEl>
                                          <p:spTgt spid="61"/>
                                        </p:tgtEl>
                                        <p:attrNameLst>
                                          <p:attrName>ppt_h</p:attrName>
                                        </p:attrNameLst>
                                      </p:cBhvr>
                                      <p:tavLst>
                                        <p:tav tm="0">
                                          <p:val>
                                            <p:fltVal val="0"/>
                                          </p:val>
                                        </p:tav>
                                        <p:tav tm="100000">
                                          <p:val>
                                            <p:strVal val="#ppt_h"/>
                                          </p:val>
                                        </p:tav>
                                      </p:tavLst>
                                    </p:anim>
                                    <p:animEffect transition="in" filter="fade">
                                      <p:cBhvr>
                                        <p:cTn id="139" dur="500"/>
                                        <p:tgtEl>
                                          <p:spTgt spid="61"/>
                                        </p:tgtEl>
                                      </p:cBhvr>
                                    </p:animEffect>
                                  </p:childTnLst>
                                </p:cTn>
                              </p:par>
                            </p:childTnLst>
                          </p:cTn>
                        </p:par>
                        <p:par>
                          <p:cTn id="140" fill="hold">
                            <p:stCondLst>
                              <p:cond delay="17500"/>
                            </p:stCondLst>
                            <p:childTnLst>
                              <p:par>
                                <p:cTn id="141" presetID="42" presetClass="entr" presetSubtype="0" fill="hold" nodeType="afterEffect">
                                  <p:stCondLst>
                                    <p:cond delay="0"/>
                                  </p:stCondLst>
                                  <p:childTnLst>
                                    <p:set>
                                      <p:cBhvr>
                                        <p:cTn id="142" dur="1" fill="hold">
                                          <p:stCondLst>
                                            <p:cond delay="0"/>
                                          </p:stCondLst>
                                        </p:cTn>
                                        <p:tgtEl>
                                          <p:spTgt spid="63"/>
                                        </p:tgtEl>
                                        <p:attrNameLst>
                                          <p:attrName>style.visibility</p:attrName>
                                        </p:attrNameLst>
                                      </p:cBhvr>
                                      <p:to>
                                        <p:strVal val="visible"/>
                                      </p:to>
                                    </p:set>
                                    <p:animEffect transition="in" filter="fade">
                                      <p:cBhvr>
                                        <p:cTn id="143" dur="1000"/>
                                        <p:tgtEl>
                                          <p:spTgt spid="63"/>
                                        </p:tgtEl>
                                      </p:cBhvr>
                                    </p:animEffect>
                                    <p:anim calcmode="lin" valueType="num">
                                      <p:cBhvr>
                                        <p:cTn id="144" dur="1000" fill="hold"/>
                                        <p:tgtEl>
                                          <p:spTgt spid="63"/>
                                        </p:tgtEl>
                                        <p:attrNameLst>
                                          <p:attrName>ppt_x</p:attrName>
                                        </p:attrNameLst>
                                      </p:cBhvr>
                                      <p:tavLst>
                                        <p:tav tm="0">
                                          <p:val>
                                            <p:strVal val="#ppt_x"/>
                                          </p:val>
                                        </p:tav>
                                        <p:tav tm="100000">
                                          <p:val>
                                            <p:strVal val="#ppt_x"/>
                                          </p:val>
                                        </p:tav>
                                      </p:tavLst>
                                    </p:anim>
                                    <p:anim calcmode="lin" valueType="num">
                                      <p:cBhvr>
                                        <p:cTn id="145" dur="1000" fill="hold"/>
                                        <p:tgtEl>
                                          <p:spTgt spid="63"/>
                                        </p:tgtEl>
                                        <p:attrNameLst>
                                          <p:attrName>ppt_y</p:attrName>
                                        </p:attrNameLst>
                                      </p:cBhvr>
                                      <p:tavLst>
                                        <p:tav tm="0">
                                          <p:val>
                                            <p:strVal val="#ppt_y+.1"/>
                                          </p:val>
                                        </p:tav>
                                        <p:tav tm="100000">
                                          <p:val>
                                            <p:strVal val="#ppt_y"/>
                                          </p:val>
                                        </p:tav>
                                      </p:tavLst>
                                    </p:anim>
                                  </p:childTnLst>
                                </p:cTn>
                              </p:par>
                            </p:childTnLst>
                          </p:cTn>
                        </p:par>
                        <p:par>
                          <p:cTn id="146" fill="hold">
                            <p:stCondLst>
                              <p:cond delay="18500"/>
                            </p:stCondLst>
                            <p:childTnLst>
                              <p:par>
                                <p:cTn id="147" presetID="42" presetClass="entr" presetSubtype="0" fill="hold" nodeType="afterEffect">
                                  <p:stCondLst>
                                    <p:cond delay="0"/>
                                  </p:stCondLst>
                                  <p:childTnLst>
                                    <p:set>
                                      <p:cBhvr>
                                        <p:cTn id="148" dur="1" fill="hold">
                                          <p:stCondLst>
                                            <p:cond delay="0"/>
                                          </p:stCondLst>
                                        </p:cTn>
                                        <p:tgtEl>
                                          <p:spTgt spid="66"/>
                                        </p:tgtEl>
                                        <p:attrNameLst>
                                          <p:attrName>style.visibility</p:attrName>
                                        </p:attrNameLst>
                                      </p:cBhvr>
                                      <p:to>
                                        <p:strVal val="visible"/>
                                      </p:to>
                                    </p:set>
                                    <p:animEffect transition="in" filter="fade">
                                      <p:cBhvr>
                                        <p:cTn id="149" dur="1000"/>
                                        <p:tgtEl>
                                          <p:spTgt spid="66"/>
                                        </p:tgtEl>
                                      </p:cBhvr>
                                    </p:animEffect>
                                    <p:anim calcmode="lin" valueType="num">
                                      <p:cBhvr>
                                        <p:cTn id="150" dur="1000" fill="hold"/>
                                        <p:tgtEl>
                                          <p:spTgt spid="66"/>
                                        </p:tgtEl>
                                        <p:attrNameLst>
                                          <p:attrName>ppt_x</p:attrName>
                                        </p:attrNameLst>
                                      </p:cBhvr>
                                      <p:tavLst>
                                        <p:tav tm="0">
                                          <p:val>
                                            <p:strVal val="#ppt_x"/>
                                          </p:val>
                                        </p:tav>
                                        <p:tav tm="100000">
                                          <p:val>
                                            <p:strVal val="#ppt_x"/>
                                          </p:val>
                                        </p:tav>
                                      </p:tavLst>
                                    </p:anim>
                                    <p:anim calcmode="lin" valueType="num">
                                      <p:cBhvr>
                                        <p:cTn id="151" dur="1000" fill="hold"/>
                                        <p:tgtEl>
                                          <p:spTgt spid="66"/>
                                        </p:tgtEl>
                                        <p:attrNameLst>
                                          <p:attrName>ppt_y</p:attrName>
                                        </p:attrNameLst>
                                      </p:cBhvr>
                                      <p:tavLst>
                                        <p:tav tm="0">
                                          <p:val>
                                            <p:strVal val="#ppt_y+.1"/>
                                          </p:val>
                                        </p:tav>
                                        <p:tav tm="100000">
                                          <p:val>
                                            <p:strVal val="#ppt_y"/>
                                          </p:val>
                                        </p:tav>
                                      </p:tavLst>
                                    </p:anim>
                                  </p:childTnLst>
                                </p:cTn>
                              </p:par>
                            </p:childTnLst>
                          </p:cTn>
                        </p:par>
                        <p:par>
                          <p:cTn id="152" fill="hold">
                            <p:stCondLst>
                              <p:cond delay="19500"/>
                            </p:stCondLst>
                            <p:childTnLst>
                              <p:par>
                                <p:cTn id="153" presetID="22" presetClass="entr" presetSubtype="1" fill="hold" nodeType="afterEffect">
                                  <p:stCondLst>
                                    <p:cond delay="0"/>
                                  </p:stCondLst>
                                  <p:childTnLst>
                                    <p:set>
                                      <p:cBhvr>
                                        <p:cTn id="154" dur="1" fill="hold">
                                          <p:stCondLst>
                                            <p:cond delay="0"/>
                                          </p:stCondLst>
                                        </p:cTn>
                                        <p:tgtEl>
                                          <p:spTgt spid="56"/>
                                        </p:tgtEl>
                                        <p:attrNameLst>
                                          <p:attrName>style.visibility</p:attrName>
                                        </p:attrNameLst>
                                      </p:cBhvr>
                                      <p:to>
                                        <p:strVal val="visible"/>
                                      </p:to>
                                    </p:set>
                                    <p:animEffect transition="in" filter="wipe(up)">
                                      <p:cBhvr>
                                        <p:cTn id="155" dur="500"/>
                                        <p:tgtEl>
                                          <p:spTgt spid="56"/>
                                        </p:tgtEl>
                                      </p:cBhvr>
                                    </p:animEffect>
                                  </p:childTnLst>
                                </p:cTn>
                              </p:par>
                            </p:childTnLst>
                          </p:cTn>
                        </p:par>
                        <p:par>
                          <p:cTn id="156" fill="hold">
                            <p:stCondLst>
                              <p:cond delay="20000"/>
                            </p:stCondLst>
                            <p:childTnLst>
                              <p:par>
                                <p:cTn id="157" presetID="22" presetClass="entr" presetSubtype="1" fill="hold" grpId="0" nodeType="afterEffect">
                                  <p:stCondLst>
                                    <p:cond delay="0"/>
                                  </p:stCondLst>
                                  <p:childTnLst>
                                    <p:set>
                                      <p:cBhvr>
                                        <p:cTn id="158" dur="1" fill="hold">
                                          <p:stCondLst>
                                            <p:cond delay="0"/>
                                          </p:stCondLst>
                                        </p:cTn>
                                        <p:tgtEl>
                                          <p:spTgt spid="57"/>
                                        </p:tgtEl>
                                        <p:attrNameLst>
                                          <p:attrName>style.visibility</p:attrName>
                                        </p:attrNameLst>
                                      </p:cBhvr>
                                      <p:to>
                                        <p:strVal val="visible"/>
                                      </p:to>
                                    </p:set>
                                    <p:animEffect transition="in" filter="wipe(up)">
                                      <p:cBhvr>
                                        <p:cTn id="159"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7" grpId="0"/>
      <p:bldP spid="29" grpId="0"/>
      <p:bldP spid="33" grpId="0"/>
      <p:bldP spid="43" grpId="0"/>
      <p:bldP spid="47" grpId="0"/>
      <p:bldP spid="57" grpId="0"/>
      <p:bldP spid="6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1630</TotalTime>
  <Words>1298</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368</cp:revision>
  <dcterms:created xsi:type="dcterms:W3CDTF">2016-09-28T22:08:47Z</dcterms:created>
  <dcterms:modified xsi:type="dcterms:W3CDTF">2018-11-20T18:47:34Z</dcterms:modified>
</cp:coreProperties>
</file>