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93715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11" name="Freeform: Shape 10">
            <a:extLst>
              <a:ext uri="{FF2B5EF4-FFF2-40B4-BE49-F238E27FC236}">
                <a16:creationId xmlns:a16="http://schemas.microsoft.com/office/drawing/2014/main" id="{40684F17-7C19-43BF-A1F2-2A8252C93628}"/>
              </a:ext>
            </a:extLst>
          </p:cNvPr>
          <p:cNvSpPr>
            <a:spLocks noChangeAspect="1"/>
          </p:cNvSpPr>
          <p:nvPr/>
        </p:nvSpPr>
        <p:spPr>
          <a:xfrm>
            <a:off x="1040482" y="3147237"/>
            <a:ext cx="1864601" cy="98254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FF2B2A"/>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05803C9C-47E4-40D1-A64B-878069603BA7}"/>
              </a:ext>
            </a:extLst>
          </p:cNvPr>
          <p:cNvSpPr>
            <a:spLocks noChangeAspect="1"/>
          </p:cNvSpPr>
          <p:nvPr/>
        </p:nvSpPr>
        <p:spPr>
          <a:xfrm rot="10800000">
            <a:off x="2607012" y="4020071"/>
            <a:ext cx="1864601" cy="98254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85C401"/>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66385114-77CB-47D3-B991-59C9A343D074}"/>
              </a:ext>
            </a:extLst>
          </p:cNvPr>
          <p:cNvSpPr>
            <a:spLocks noChangeAspect="1"/>
          </p:cNvSpPr>
          <p:nvPr/>
        </p:nvSpPr>
        <p:spPr>
          <a:xfrm>
            <a:off x="4173541" y="3147237"/>
            <a:ext cx="1864601" cy="98254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3EB8CD"/>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ABE7408-3BE3-4D31-9312-473D19271C31}"/>
              </a:ext>
            </a:extLst>
          </p:cNvPr>
          <p:cNvSpPr>
            <a:spLocks noChangeAspect="1"/>
          </p:cNvSpPr>
          <p:nvPr/>
        </p:nvSpPr>
        <p:spPr>
          <a:xfrm rot="10800000">
            <a:off x="5740071" y="4020071"/>
            <a:ext cx="1864601" cy="98254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FFA803"/>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C724B7C-84CA-4585-A92B-C6D7CB929737}"/>
              </a:ext>
            </a:extLst>
          </p:cNvPr>
          <p:cNvSpPr>
            <a:spLocks noChangeAspect="1"/>
          </p:cNvSpPr>
          <p:nvPr/>
        </p:nvSpPr>
        <p:spPr>
          <a:xfrm>
            <a:off x="7306600" y="3147237"/>
            <a:ext cx="1864601" cy="98254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01AA8D"/>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3FE94E5-5ECF-4C3B-81B9-4883A64D553F}"/>
              </a:ext>
            </a:extLst>
          </p:cNvPr>
          <p:cNvSpPr>
            <a:spLocks noChangeAspect="1"/>
          </p:cNvSpPr>
          <p:nvPr/>
        </p:nvSpPr>
        <p:spPr>
          <a:xfrm rot="10800000">
            <a:off x="8873130" y="4020071"/>
            <a:ext cx="1864601" cy="982547"/>
          </a:xfrm>
          <a:custGeom>
            <a:avLst/>
            <a:gdLst>
              <a:gd name="connsiteX0" fmla="*/ 932300 w 1864601"/>
              <a:gd name="connsiteY0" fmla="*/ 0 h 982547"/>
              <a:gd name="connsiteX1" fmla="*/ 1051910 w 1864601"/>
              <a:gd name="connsiteY1" fmla="*/ 226404 h 982547"/>
              <a:gd name="connsiteX2" fmla="*/ 1074135 w 1864601"/>
              <a:gd name="connsiteY2" fmla="*/ 227946 h 982547"/>
              <a:gd name="connsiteX3" fmla="*/ 1834812 w 1864601"/>
              <a:gd name="connsiteY3" fmla="*/ 756327 h 982547"/>
              <a:gd name="connsiteX4" fmla="*/ 1864601 w 1864601"/>
              <a:gd name="connsiteY4" fmla="*/ 818166 h 982547"/>
              <a:gd name="connsiteX5" fmla="*/ 1525855 w 1864601"/>
              <a:gd name="connsiteY5" fmla="*/ 982547 h 982547"/>
              <a:gd name="connsiteX6" fmla="*/ 1518455 w 1864601"/>
              <a:gd name="connsiteY6" fmla="*/ 958709 h 982547"/>
              <a:gd name="connsiteX7" fmla="*/ 928676 w 1864601"/>
              <a:gd name="connsiteY7" fmla="*/ 567777 h 982547"/>
              <a:gd name="connsiteX8" fmla="*/ 338897 w 1864601"/>
              <a:gd name="connsiteY8" fmla="*/ 958709 h 982547"/>
              <a:gd name="connsiteX9" fmla="*/ 333340 w 1864601"/>
              <a:gd name="connsiteY9" fmla="*/ 976609 h 982547"/>
              <a:gd name="connsiteX10" fmla="*/ 0 w 1864601"/>
              <a:gd name="connsiteY10" fmla="*/ 813843 h 982547"/>
              <a:gd name="connsiteX11" fmla="*/ 77256 w 1864601"/>
              <a:gd name="connsiteY11" fmla="*/ 671510 h 982547"/>
              <a:gd name="connsiteX12" fmla="*/ 799252 w 1864601"/>
              <a:gd name="connsiteY12" fmla="*/ 226231 h 982547"/>
              <a:gd name="connsiteX13" fmla="*/ 813248 w 1864601"/>
              <a:gd name="connsiteY13" fmla="*/ 225348 h 982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64601" h="982547">
                <a:moveTo>
                  <a:pt x="932300" y="0"/>
                </a:moveTo>
                <a:lnTo>
                  <a:pt x="1051910" y="226404"/>
                </a:lnTo>
                <a:lnTo>
                  <a:pt x="1074135" y="227946"/>
                </a:lnTo>
                <a:cubicBezTo>
                  <a:pt x="1403214" y="273998"/>
                  <a:pt x="1682387" y="475739"/>
                  <a:pt x="1834812" y="756327"/>
                </a:cubicBezTo>
                <a:lnTo>
                  <a:pt x="1864601" y="818166"/>
                </a:lnTo>
                <a:lnTo>
                  <a:pt x="1525855" y="982547"/>
                </a:lnTo>
                <a:lnTo>
                  <a:pt x="1518455" y="958709"/>
                </a:lnTo>
                <a:cubicBezTo>
                  <a:pt x="1421286" y="728975"/>
                  <a:pt x="1193806" y="567777"/>
                  <a:pt x="928676" y="567777"/>
                </a:cubicBezTo>
                <a:cubicBezTo>
                  <a:pt x="663547" y="567777"/>
                  <a:pt x="436066" y="728975"/>
                  <a:pt x="338897" y="958709"/>
                </a:cubicBezTo>
                <a:lnTo>
                  <a:pt x="333340" y="976609"/>
                </a:lnTo>
                <a:lnTo>
                  <a:pt x="0" y="813843"/>
                </a:lnTo>
                <a:lnTo>
                  <a:pt x="77256" y="671510"/>
                </a:lnTo>
                <a:cubicBezTo>
                  <a:pt x="239013" y="432079"/>
                  <a:pt x="498923" y="264408"/>
                  <a:pt x="799252" y="226231"/>
                </a:cubicBezTo>
                <a:lnTo>
                  <a:pt x="813248" y="225348"/>
                </a:lnTo>
                <a:close/>
              </a:path>
            </a:pathLst>
          </a:custGeom>
          <a:solidFill>
            <a:srgbClr val="4781CB"/>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38">
            <a:extLst>
              <a:ext uri="{FF2B5EF4-FFF2-40B4-BE49-F238E27FC236}">
                <a16:creationId xmlns:a16="http://schemas.microsoft.com/office/drawing/2014/main" id="{167723C2-3F1B-4E34-A9D2-1785FECEE668}"/>
              </a:ext>
            </a:extLst>
          </p:cNvPr>
          <p:cNvSpPr>
            <a:spLocks noChangeArrowheads="1"/>
          </p:cNvSpPr>
          <p:nvPr/>
        </p:nvSpPr>
        <p:spPr bwMode="auto">
          <a:xfrm>
            <a:off x="1436635" y="3812560"/>
            <a:ext cx="1051028" cy="1051028"/>
          </a:xfrm>
          <a:prstGeom prst="ellipse">
            <a:avLst/>
          </a:prstGeom>
          <a:solidFill>
            <a:srgbClr val="FF2B2A"/>
          </a:solidFill>
          <a:ln w="1270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dirty="0">
                <a:solidFill>
                  <a:schemeClr val="bg1"/>
                </a:solidFill>
              </a:rPr>
              <a:t>$237</a:t>
            </a:r>
          </a:p>
        </p:txBody>
      </p:sp>
      <p:sp>
        <p:nvSpPr>
          <p:cNvPr id="18" name="TextBox 17">
            <a:extLst>
              <a:ext uri="{FF2B5EF4-FFF2-40B4-BE49-F238E27FC236}">
                <a16:creationId xmlns:a16="http://schemas.microsoft.com/office/drawing/2014/main" id="{74E8DD66-9369-491F-9E63-C237825BD8DA}"/>
              </a:ext>
            </a:extLst>
          </p:cNvPr>
          <p:cNvSpPr txBox="1"/>
          <p:nvPr/>
        </p:nvSpPr>
        <p:spPr>
          <a:xfrm>
            <a:off x="524741" y="1936411"/>
            <a:ext cx="2896081" cy="1169551"/>
          </a:xfrm>
          <a:prstGeom prst="rect">
            <a:avLst/>
          </a:prstGeom>
          <a:noFill/>
        </p:spPr>
        <p:txBody>
          <a:bodyPr wrap="square" rtlCol="0">
            <a:spAutoFit/>
          </a:bodyPr>
          <a:lstStyle/>
          <a:p>
            <a:pPr algn="ctr"/>
            <a:r>
              <a:rPr lang="en-US" sz="1600" b="1" dirty="0">
                <a:solidFill>
                  <a:srgbClr val="FF2B2A"/>
                </a:solidFill>
                <a:latin typeface="Candara" panose="020E0502030303020204" pitchFamily="34" charset="0"/>
              </a:rPr>
              <a:t>LOREM IPSUM</a:t>
            </a: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dirty="0">
              <a:solidFill>
                <a:srgbClr val="56595E"/>
              </a:solidFill>
              <a:latin typeface="Candara" panose="020E0502030303020204" pitchFamily="34" charset="0"/>
            </a:endParaRPr>
          </a:p>
        </p:txBody>
      </p:sp>
      <p:sp>
        <p:nvSpPr>
          <p:cNvPr id="19" name="TextBox 18">
            <a:extLst>
              <a:ext uri="{FF2B5EF4-FFF2-40B4-BE49-F238E27FC236}">
                <a16:creationId xmlns:a16="http://schemas.microsoft.com/office/drawing/2014/main" id="{AD17BB1B-744D-492B-AE5E-BA49746600C5}"/>
              </a:ext>
            </a:extLst>
          </p:cNvPr>
          <p:cNvSpPr txBox="1"/>
          <p:nvPr/>
        </p:nvSpPr>
        <p:spPr>
          <a:xfrm>
            <a:off x="2091271" y="5063638"/>
            <a:ext cx="2896081" cy="1169551"/>
          </a:xfrm>
          <a:prstGeom prst="rect">
            <a:avLst/>
          </a:prstGeom>
          <a:noFill/>
        </p:spPr>
        <p:txBody>
          <a:bodyPr wrap="square" rtlCol="0">
            <a:spAutoFit/>
          </a:bodyPr>
          <a:lstStyle/>
          <a:p>
            <a:pPr algn="ctr"/>
            <a:r>
              <a:rPr lang="en-US" sz="1600" b="1" dirty="0">
                <a:solidFill>
                  <a:srgbClr val="85C401"/>
                </a:solidFill>
                <a:latin typeface="Candara" panose="020E0502030303020204" pitchFamily="34" charset="0"/>
              </a:rPr>
              <a:t>LOREM IPSUM</a:t>
            </a: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dirty="0">
              <a:solidFill>
                <a:srgbClr val="56595E"/>
              </a:solidFill>
              <a:latin typeface="Candara" panose="020E0502030303020204" pitchFamily="34" charset="0"/>
            </a:endParaRPr>
          </a:p>
        </p:txBody>
      </p:sp>
      <p:sp>
        <p:nvSpPr>
          <p:cNvPr id="20" name="Oval 38">
            <a:extLst>
              <a:ext uri="{FF2B5EF4-FFF2-40B4-BE49-F238E27FC236}">
                <a16:creationId xmlns:a16="http://schemas.microsoft.com/office/drawing/2014/main" id="{0AEEECB3-FA00-45AA-BF9B-611011AC45F7}"/>
              </a:ext>
            </a:extLst>
          </p:cNvPr>
          <p:cNvSpPr>
            <a:spLocks noChangeArrowheads="1"/>
          </p:cNvSpPr>
          <p:nvPr/>
        </p:nvSpPr>
        <p:spPr bwMode="auto">
          <a:xfrm>
            <a:off x="3013797" y="3262344"/>
            <a:ext cx="1051028" cy="1051028"/>
          </a:xfrm>
          <a:prstGeom prst="ellipse">
            <a:avLst/>
          </a:prstGeom>
          <a:solidFill>
            <a:srgbClr val="85C401"/>
          </a:solidFill>
          <a:ln w="1270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dirty="0">
                <a:solidFill>
                  <a:schemeClr val="bg1"/>
                </a:solidFill>
              </a:rPr>
              <a:t>$372</a:t>
            </a:r>
          </a:p>
        </p:txBody>
      </p:sp>
      <p:sp>
        <p:nvSpPr>
          <p:cNvPr id="21" name="Oval 38">
            <a:extLst>
              <a:ext uri="{FF2B5EF4-FFF2-40B4-BE49-F238E27FC236}">
                <a16:creationId xmlns:a16="http://schemas.microsoft.com/office/drawing/2014/main" id="{342457BF-DB3F-4EA6-9240-2B31D3CC1D3E}"/>
              </a:ext>
            </a:extLst>
          </p:cNvPr>
          <p:cNvSpPr>
            <a:spLocks noChangeArrowheads="1"/>
          </p:cNvSpPr>
          <p:nvPr/>
        </p:nvSpPr>
        <p:spPr bwMode="auto">
          <a:xfrm>
            <a:off x="4569695" y="3812560"/>
            <a:ext cx="1051028" cy="1051028"/>
          </a:xfrm>
          <a:prstGeom prst="ellipse">
            <a:avLst/>
          </a:prstGeom>
          <a:solidFill>
            <a:srgbClr val="3EB8CD"/>
          </a:solidFill>
          <a:ln w="1270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dirty="0">
                <a:solidFill>
                  <a:schemeClr val="bg1"/>
                </a:solidFill>
              </a:rPr>
              <a:t>$428</a:t>
            </a:r>
          </a:p>
        </p:txBody>
      </p:sp>
      <p:sp>
        <p:nvSpPr>
          <p:cNvPr id="22" name="TextBox 21">
            <a:extLst>
              <a:ext uri="{FF2B5EF4-FFF2-40B4-BE49-F238E27FC236}">
                <a16:creationId xmlns:a16="http://schemas.microsoft.com/office/drawing/2014/main" id="{2DCBA368-6B54-422A-A6F9-F31E52FD757D}"/>
              </a:ext>
            </a:extLst>
          </p:cNvPr>
          <p:cNvSpPr txBox="1"/>
          <p:nvPr/>
        </p:nvSpPr>
        <p:spPr>
          <a:xfrm>
            <a:off x="3657801" y="1936411"/>
            <a:ext cx="2896081" cy="1169551"/>
          </a:xfrm>
          <a:prstGeom prst="rect">
            <a:avLst/>
          </a:prstGeom>
          <a:noFill/>
        </p:spPr>
        <p:txBody>
          <a:bodyPr wrap="square" rtlCol="0">
            <a:spAutoFit/>
          </a:bodyPr>
          <a:lstStyle/>
          <a:p>
            <a:pPr algn="ctr"/>
            <a:r>
              <a:rPr lang="en-US" sz="1600" b="1" dirty="0">
                <a:solidFill>
                  <a:srgbClr val="3EB8CD"/>
                </a:solidFill>
                <a:latin typeface="Candara" panose="020E0502030303020204" pitchFamily="34" charset="0"/>
              </a:rPr>
              <a:t>LOREM IPSUM</a:t>
            </a: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dirty="0">
              <a:solidFill>
                <a:srgbClr val="56595E"/>
              </a:solidFill>
              <a:latin typeface="Candara" panose="020E0502030303020204" pitchFamily="34" charset="0"/>
            </a:endParaRPr>
          </a:p>
        </p:txBody>
      </p:sp>
      <p:sp>
        <p:nvSpPr>
          <p:cNvPr id="23" name="Oval 38">
            <a:extLst>
              <a:ext uri="{FF2B5EF4-FFF2-40B4-BE49-F238E27FC236}">
                <a16:creationId xmlns:a16="http://schemas.microsoft.com/office/drawing/2014/main" id="{EAED025A-9192-4702-A6E2-D9B046313C99}"/>
              </a:ext>
            </a:extLst>
          </p:cNvPr>
          <p:cNvSpPr>
            <a:spLocks noChangeArrowheads="1"/>
          </p:cNvSpPr>
          <p:nvPr/>
        </p:nvSpPr>
        <p:spPr bwMode="auto">
          <a:xfrm>
            <a:off x="7718171" y="3812560"/>
            <a:ext cx="1051028" cy="1051028"/>
          </a:xfrm>
          <a:prstGeom prst="ellipse">
            <a:avLst/>
          </a:prstGeom>
          <a:solidFill>
            <a:srgbClr val="01AA8D"/>
          </a:solidFill>
          <a:ln w="1270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dirty="0">
                <a:solidFill>
                  <a:schemeClr val="bg1"/>
                </a:solidFill>
              </a:rPr>
              <a:t>$709</a:t>
            </a:r>
          </a:p>
        </p:txBody>
      </p:sp>
      <p:sp>
        <p:nvSpPr>
          <p:cNvPr id="24" name="TextBox 23">
            <a:extLst>
              <a:ext uri="{FF2B5EF4-FFF2-40B4-BE49-F238E27FC236}">
                <a16:creationId xmlns:a16="http://schemas.microsoft.com/office/drawing/2014/main" id="{6C286699-0208-4D61-9D26-5F5E887CD192}"/>
              </a:ext>
            </a:extLst>
          </p:cNvPr>
          <p:cNvSpPr txBox="1"/>
          <p:nvPr/>
        </p:nvSpPr>
        <p:spPr>
          <a:xfrm>
            <a:off x="6806277" y="1936411"/>
            <a:ext cx="2896081" cy="1169551"/>
          </a:xfrm>
          <a:prstGeom prst="rect">
            <a:avLst/>
          </a:prstGeom>
          <a:noFill/>
        </p:spPr>
        <p:txBody>
          <a:bodyPr wrap="square" rtlCol="0">
            <a:spAutoFit/>
          </a:bodyPr>
          <a:lstStyle/>
          <a:p>
            <a:pPr algn="ctr"/>
            <a:r>
              <a:rPr lang="en-US" sz="1600" b="1" dirty="0">
                <a:solidFill>
                  <a:srgbClr val="01AA8D"/>
                </a:solidFill>
                <a:latin typeface="Candara" panose="020E0502030303020204" pitchFamily="34" charset="0"/>
              </a:rPr>
              <a:t>LOREM IPSUM</a:t>
            </a: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dirty="0">
              <a:solidFill>
                <a:srgbClr val="56595E"/>
              </a:solidFill>
              <a:latin typeface="Candara" panose="020E0502030303020204" pitchFamily="34" charset="0"/>
            </a:endParaRPr>
          </a:p>
        </p:txBody>
      </p:sp>
      <p:sp>
        <p:nvSpPr>
          <p:cNvPr id="25" name="TextBox 24">
            <a:extLst>
              <a:ext uri="{FF2B5EF4-FFF2-40B4-BE49-F238E27FC236}">
                <a16:creationId xmlns:a16="http://schemas.microsoft.com/office/drawing/2014/main" id="{FD2F5BC6-7DF5-4528-B8C3-D49B43E68242}"/>
              </a:ext>
            </a:extLst>
          </p:cNvPr>
          <p:cNvSpPr txBox="1"/>
          <p:nvPr/>
        </p:nvSpPr>
        <p:spPr>
          <a:xfrm>
            <a:off x="5224332" y="5077707"/>
            <a:ext cx="2896081" cy="1169551"/>
          </a:xfrm>
          <a:prstGeom prst="rect">
            <a:avLst/>
          </a:prstGeom>
          <a:noFill/>
        </p:spPr>
        <p:txBody>
          <a:bodyPr wrap="square" rtlCol="0">
            <a:spAutoFit/>
          </a:bodyPr>
          <a:lstStyle/>
          <a:p>
            <a:pPr algn="ctr"/>
            <a:r>
              <a:rPr lang="en-US" sz="1600" b="1" dirty="0">
                <a:solidFill>
                  <a:srgbClr val="FFA803"/>
                </a:solidFill>
                <a:latin typeface="Candara" panose="020E0502030303020204" pitchFamily="34" charset="0"/>
              </a:rPr>
              <a:t>LOREM IPSUM</a:t>
            </a: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dirty="0">
              <a:solidFill>
                <a:srgbClr val="56595E"/>
              </a:solidFill>
              <a:latin typeface="Candara" panose="020E0502030303020204" pitchFamily="34" charset="0"/>
            </a:endParaRPr>
          </a:p>
        </p:txBody>
      </p:sp>
      <p:sp>
        <p:nvSpPr>
          <p:cNvPr id="26" name="Oval 38">
            <a:extLst>
              <a:ext uri="{FF2B5EF4-FFF2-40B4-BE49-F238E27FC236}">
                <a16:creationId xmlns:a16="http://schemas.microsoft.com/office/drawing/2014/main" id="{DE4BF5B9-8005-441D-888E-9B3D9A5988CF}"/>
              </a:ext>
            </a:extLst>
          </p:cNvPr>
          <p:cNvSpPr>
            <a:spLocks noChangeArrowheads="1"/>
          </p:cNvSpPr>
          <p:nvPr/>
        </p:nvSpPr>
        <p:spPr bwMode="auto">
          <a:xfrm>
            <a:off x="6146858" y="3276413"/>
            <a:ext cx="1051028" cy="1051028"/>
          </a:xfrm>
          <a:prstGeom prst="ellipse">
            <a:avLst/>
          </a:prstGeom>
          <a:solidFill>
            <a:srgbClr val="FFA803"/>
          </a:solidFill>
          <a:ln w="1270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dirty="0">
                <a:solidFill>
                  <a:schemeClr val="bg1"/>
                </a:solidFill>
              </a:rPr>
              <a:t>$182</a:t>
            </a:r>
          </a:p>
        </p:txBody>
      </p:sp>
      <p:sp>
        <p:nvSpPr>
          <p:cNvPr id="27" name="TextBox 26">
            <a:extLst>
              <a:ext uri="{FF2B5EF4-FFF2-40B4-BE49-F238E27FC236}">
                <a16:creationId xmlns:a16="http://schemas.microsoft.com/office/drawing/2014/main" id="{968FB61D-C943-4101-B6EF-AC3668CE1804}"/>
              </a:ext>
            </a:extLst>
          </p:cNvPr>
          <p:cNvSpPr txBox="1"/>
          <p:nvPr/>
        </p:nvSpPr>
        <p:spPr>
          <a:xfrm>
            <a:off x="8357389" y="5098973"/>
            <a:ext cx="2896081" cy="1169551"/>
          </a:xfrm>
          <a:prstGeom prst="rect">
            <a:avLst/>
          </a:prstGeom>
          <a:noFill/>
        </p:spPr>
        <p:txBody>
          <a:bodyPr wrap="square" rtlCol="0">
            <a:spAutoFit/>
          </a:bodyPr>
          <a:lstStyle/>
          <a:p>
            <a:pPr algn="ctr"/>
            <a:r>
              <a:rPr lang="en-US" sz="1600" b="1" dirty="0">
                <a:solidFill>
                  <a:srgbClr val="4781CB"/>
                </a:solidFill>
                <a:latin typeface="Candara" panose="020E0502030303020204" pitchFamily="34" charset="0"/>
              </a:rPr>
              <a:t>LOREM IPSUM</a:t>
            </a: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dirty="0">
              <a:solidFill>
                <a:srgbClr val="56595E"/>
              </a:solidFill>
              <a:latin typeface="Candara" panose="020E0502030303020204" pitchFamily="34" charset="0"/>
            </a:endParaRPr>
          </a:p>
        </p:txBody>
      </p:sp>
      <p:sp>
        <p:nvSpPr>
          <p:cNvPr id="28" name="Oval 38">
            <a:extLst>
              <a:ext uri="{FF2B5EF4-FFF2-40B4-BE49-F238E27FC236}">
                <a16:creationId xmlns:a16="http://schemas.microsoft.com/office/drawing/2014/main" id="{27D9B902-7B5A-44C9-AF89-9D6F02156477}"/>
              </a:ext>
            </a:extLst>
          </p:cNvPr>
          <p:cNvSpPr>
            <a:spLocks noChangeArrowheads="1"/>
          </p:cNvSpPr>
          <p:nvPr/>
        </p:nvSpPr>
        <p:spPr bwMode="auto">
          <a:xfrm>
            <a:off x="9279915" y="3297679"/>
            <a:ext cx="1051028" cy="1051028"/>
          </a:xfrm>
          <a:prstGeom prst="ellipse">
            <a:avLst/>
          </a:prstGeom>
          <a:solidFill>
            <a:srgbClr val="4781CB"/>
          </a:solidFill>
          <a:ln w="1270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dirty="0">
                <a:solidFill>
                  <a:schemeClr val="bg1"/>
                </a:solidFill>
              </a:rPr>
              <a:t>$512</a:t>
            </a:r>
          </a:p>
        </p:txBody>
      </p:sp>
      <p:pic>
        <p:nvPicPr>
          <p:cNvPr id="29" name="Picture 28">
            <a:hlinkClick r:id="rId2"/>
            <a:extLst>
              <a:ext uri="{FF2B5EF4-FFF2-40B4-BE49-F238E27FC236}">
                <a16:creationId xmlns:a16="http://schemas.microsoft.com/office/drawing/2014/main" id="{FDCEB99A-C232-41F0-A0AB-84B4ED7EB9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51719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1000"/>
                                        <p:tgtEl>
                                          <p:spTgt spid="17"/>
                                        </p:tgtEl>
                                      </p:cBhvr>
                                    </p:animEffect>
                                    <p:anim calcmode="lin" valueType="num">
                                      <p:cBhvr>
                                        <p:cTn id="12" dur="1000" fill="hold"/>
                                        <p:tgtEl>
                                          <p:spTgt spid="17"/>
                                        </p:tgtEl>
                                        <p:attrNameLst>
                                          <p:attrName>ppt_x</p:attrName>
                                        </p:attrNameLst>
                                      </p:cBhvr>
                                      <p:tavLst>
                                        <p:tav tm="0">
                                          <p:val>
                                            <p:strVal val="#ppt_x"/>
                                          </p:val>
                                        </p:tav>
                                        <p:tav tm="100000">
                                          <p:val>
                                            <p:strVal val="#ppt_x"/>
                                          </p:val>
                                        </p:tav>
                                      </p:tavLst>
                                    </p:anim>
                                    <p:anim calcmode="lin" valueType="num">
                                      <p:cBhvr>
                                        <p:cTn id="13" dur="900" decel="100000" fill="hold"/>
                                        <p:tgtEl>
                                          <p:spTgt spid="1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37" presetClass="entr" presetSubtype="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1000"/>
                                        <p:tgtEl>
                                          <p:spTgt spid="11"/>
                                        </p:tgtEl>
                                      </p:cBhvr>
                                    </p:animEffect>
                                    <p:anim calcmode="lin" valueType="num">
                                      <p:cBhvr>
                                        <p:cTn id="19" dur="1000" fill="hold"/>
                                        <p:tgtEl>
                                          <p:spTgt spid="11"/>
                                        </p:tgtEl>
                                        <p:attrNameLst>
                                          <p:attrName>ppt_x</p:attrName>
                                        </p:attrNameLst>
                                      </p:cBhvr>
                                      <p:tavLst>
                                        <p:tav tm="0">
                                          <p:val>
                                            <p:strVal val="#ppt_x"/>
                                          </p:val>
                                        </p:tav>
                                        <p:tav tm="100000">
                                          <p:val>
                                            <p:strVal val="#ppt_x"/>
                                          </p:val>
                                        </p:tav>
                                      </p:tavLst>
                                    </p:anim>
                                    <p:anim calcmode="lin" valueType="num">
                                      <p:cBhvr>
                                        <p:cTn id="20" dur="900" decel="100000" fill="hold"/>
                                        <p:tgtEl>
                                          <p:spTgt spid="11"/>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id="22" fill="hold">
                            <p:stCondLst>
                              <p:cond delay="2500"/>
                            </p:stCondLst>
                            <p:childTnLst>
                              <p:par>
                                <p:cTn id="23" presetID="42" presetClass="entr" presetSubtype="0" fill="hold" grpId="0"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1000"/>
                                        <p:tgtEl>
                                          <p:spTgt spid="18"/>
                                        </p:tgtEl>
                                      </p:cBhvr>
                                    </p:animEffect>
                                    <p:anim calcmode="lin" valueType="num">
                                      <p:cBhvr>
                                        <p:cTn id="26" dur="1000" fill="hold"/>
                                        <p:tgtEl>
                                          <p:spTgt spid="18"/>
                                        </p:tgtEl>
                                        <p:attrNameLst>
                                          <p:attrName>ppt_x</p:attrName>
                                        </p:attrNameLst>
                                      </p:cBhvr>
                                      <p:tavLst>
                                        <p:tav tm="0">
                                          <p:val>
                                            <p:strVal val="#ppt_x"/>
                                          </p:val>
                                        </p:tav>
                                        <p:tav tm="100000">
                                          <p:val>
                                            <p:strVal val="#ppt_x"/>
                                          </p:val>
                                        </p:tav>
                                      </p:tavLst>
                                    </p:anim>
                                    <p:anim calcmode="lin" valueType="num">
                                      <p:cBhvr>
                                        <p:cTn id="27" dur="1000" fill="hold"/>
                                        <p:tgtEl>
                                          <p:spTgt spid="18"/>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37" presetClass="entr" presetSubtype="0" fill="hold" grpId="0" nodeType="after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1000"/>
                                        <p:tgtEl>
                                          <p:spTgt spid="20"/>
                                        </p:tgtEl>
                                      </p:cBhvr>
                                    </p:animEffect>
                                    <p:anim calcmode="lin" valueType="num">
                                      <p:cBhvr>
                                        <p:cTn id="32" dur="1000" fill="hold"/>
                                        <p:tgtEl>
                                          <p:spTgt spid="20"/>
                                        </p:tgtEl>
                                        <p:attrNameLst>
                                          <p:attrName>ppt_x</p:attrName>
                                        </p:attrNameLst>
                                      </p:cBhvr>
                                      <p:tavLst>
                                        <p:tav tm="0">
                                          <p:val>
                                            <p:strVal val="#ppt_x"/>
                                          </p:val>
                                        </p:tav>
                                        <p:tav tm="100000">
                                          <p:val>
                                            <p:strVal val="#ppt_x"/>
                                          </p:val>
                                        </p:tav>
                                      </p:tavLst>
                                    </p:anim>
                                    <p:anim calcmode="lin" valueType="num">
                                      <p:cBhvr>
                                        <p:cTn id="33" dur="900" decel="100000" fill="hold"/>
                                        <p:tgtEl>
                                          <p:spTgt spid="20"/>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35" fill="hold">
                            <p:stCondLst>
                              <p:cond delay="4500"/>
                            </p:stCondLst>
                            <p:childTnLst>
                              <p:par>
                                <p:cTn id="36" presetID="37" presetClass="entr" presetSubtype="0" fill="hold" grpId="0" nodeType="after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1000"/>
                                        <p:tgtEl>
                                          <p:spTgt spid="12"/>
                                        </p:tgtEl>
                                      </p:cBhvr>
                                    </p:animEffect>
                                    <p:anim calcmode="lin" valueType="num">
                                      <p:cBhvr>
                                        <p:cTn id="39" dur="1000" fill="hold"/>
                                        <p:tgtEl>
                                          <p:spTgt spid="12"/>
                                        </p:tgtEl>
                                        <p:attrNameLst>
                                          <p:attrName>ppt_x</p:attrName>
                                        </p:attrNameLst>
                                      </p:cBhvr>
                                      <p:tavLst>
                                        <p:tav tm="0">
                                          <p:val>
                                            <p:strVal val="#ppt_x"/>
                                          </p:val>
                                        </p:tav>
                                        <p:tav tm="100000">
                                          <p:val>
                                            <p:strVal val="#ppt_x"/>
                                          </p:val>
                                        </p:tav>
                                      </p:tavLst>
                                    </p:anim>
                                    <p:anim calcmode="lin" valueType="num">
                                      <p:cBhvr>
                                        <p:cTn id="40" dur="900" decel="100000" fill="hold"/>
                                        <p:tgtEl>
                                          <p:spTgt spid="12"/>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42" fill="hold">
                            <p:stCondLst>
                              <p:cond delay="5500"/>
                            </p:stCondLst>
                            <p:childTnLst>
                              <p:par>
                                <p:cTn id="43" presetID="47" presetClass="entr" presetSubtype="0" fill="hold" grpId="0"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1000"/>
                                        <p:tgtEl>
                                          <p:spTgt spid="19"/>
                                        </p:tgtEl>
                                      </p:cBhvr>
                                    </p:animEffect>
                                    <p:anim calcmode="lin" valueType="num">
                                      <p:cBhvr>
                                        <p:cTn id="46" dur="1000" fill="hold"/>
                                        <p:tgtEl>
                                          <p:spTgt spid="19"/>
                                        </p:tgtEl>
                                        <p:attrNameLst>
                                          <p:attrName>ppt_x</p:attrName>
                                        </p:attrNameLst>
                                      </p:cBhvr>
                                      <p:tavLst>
                                        <p:tav tm="0">
                                          <p:val>
                                            <p:strVal val="#ppt_x"/>
                                          </p:val>
                                        </p:tav>
                                        <p:tav tm="100000">
                                          <p:val>
                                            <p:strVal val="#ppt_x"/>
                                          </p:val>
                                        </p:tav>
                                      </p:tavLst>
                                    </p:anim>
                                    <p:anim calcmode="lin" valueType="num">
                                      <p:cBhvr>
                                        <p:cTn id="47" dur="1000" fill="hold"/>
                                        <p:tgtEl>
                                          <p:spTgt spid="19"/>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37" presetClass="entr" presetSubtype="0"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fade">
                                      <p:cBhvr>
                                        <p:cTn id="51" dur="1000"/>
                                        <p:tgtEl>
                                          <p:spTgt spid="21"/>
                                        </p:tgtEl>
                                      </p:cBhvr>
                                    </p:animEffect>
                                    <p:anim calcmode="lin" valueType="num">
                                      <p:cBhvr>
                                        <p:cTn id="52" dur="1000" fill="hold"/>
                                        <p:tgtEl>
                                          <p:spTgt spid="21"/>
                                        </p:tgtEl>
                                        <p:attrNameLst>
                                          <p:attrName>ppt_x</p:attrName>
                                        </p:attrNameLst>
                                      </p:cBhvr>
                                      <p:tavLst>
                                        <p:tav tm="0">
                                          <p:val>
                                            <p:strVal val="#ppt_x"/>
                                          </p:val>
                                        </p:tav>
                                        <p:tav tm="100000">
                                          <p:val>
                                            <p:strVal val="#ppt_x"/>
                                          </p:val>
                                        </p:tav>
                                      </p:tavLst>
                                    </p:anim>
                                    <p:anim calcmode="lin" valueType="num">
                                      <p:cBhvr>
                                        <p:cTn id="53" dur="900" decel="100000" fill="hold"/>
                                        <p:tgtEl>
                                          <p:spTgt spid="21"/>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55" fill="hold">
                            <p:stCondLst>
                              <p:cond delay="7500"/>
                            </p:stCondLst>
                            <p:childTnLst>
                              <p:par>
                                <p:cTn id="56" presetID="37" presetClass="entr" presetSubtype="0" fill="hold" grpId="0" nodeType="after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fade">
                                      <p:cBhvr>
                                        <p:cTn id="58" dur="1000"/>
                                        <p:tgtEl>
                                          <p:spTgt spid="13"/>
                                        </p:tgtEl>
                                      </p:cBhvr>
                                    </p:animEffect>
                                    <p:anim calcmode="lin" valueType="num">
                                      <p:cBhvr>
                                        <p:cTn id="59" dur="1000" fill="hold"/>
                                        <p:tgtEl>
                                          <p:spTgt spid="13"/>
                                        </p:tgtEl>
                                        <p:attrNameLst>
                                          <p:attrName>ppt_x</p:attrName>
                                        </p:attrNameLst>
                                      </p:cBhvr>
                                      <p:tavLst>
                                        <p:tav tm="0">
                                          <p:val>
                                            <p:strVal val="#ppt_x"/>
                                          </p:val>
                                        </p:tav>
                                        <p:tav tm="100000">
                                          <p:val>
                                            <p:strVal val="#ppt_x"/>
                                          </p:val>
                                        </p:tav>
                                      </p:tavLst>
                                    </p:anim>
                                    <p:anim calcmode="lin" valueType="num">
                                      <p:cBhvr>
                                        <p:cTn id="60" dur="900" decel="100000" fill="hold"/>
                                        <p:tgtEl>
                                          <p:spTgt spid="13"/>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62" fill="hold">
                            <p:stCondLst>
                              <p:cond delay="8500"/>
                            </p:stCondLst>
                            <p:childTnLst>
                              <p:par>
                                <p:cTn id="63" presetID="42" presetClass="entr" presetSubtype="0" fill="hold" grpId="0" nodeType="after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fade">
                                      <p:cBhvr>
                                        <p:cTn id="65" dur="1000"/>
                                        <p:tgtEl>
                                          <p:spTgt spid="22"/>
                                        </p:tgtEl>
                                      </p:cBhvr>
                                    </p:animEffect>
                                    <p:anim calcmode="lin" valueType="num">
                                      <p:cBhvr>
                                        <p:cTn id="66" dur="1000" fill="hold"/>
                                        <p:tgtEl>
                                          <p:spTgt spid="22"/>
                                        </p:tgtEl>
                                        <p:attrNameLst>
                                          <p:attrName>ppt_x</p:attrName>
                                        </p:attrNameLst>
                                      </p:cBhvr>
                                      <p:tavLst>
                                        <p:tav tm="0">
                                          <p:val>
                                            <p:strVal val="#ppt_x"/>
                                          </p:val>
                                        </p:tav>
                                        <p:tav tm="100000">
                                          <p:val>
                                            <p:strVal val="#ppt_x"/>
                                          </p:val>
                                        </p:tav>
                                      </p:tavLst>
                                    </p:anim>
                                    <p:anim calcmode="lin" valueType="num">
                                      <p:cBhvr>
                                        <p:cTn id="67" dur="1000" fill="hold"/>
                                        <p:tgtEl>
                                          <p:spTgt spid="22"/>
                                        </p:tgtEl>
                                        <p:attrNameLst>
                                          <p:attrName>ppt_y</p:attrName>
                                        </p:attrNameLst>
                                      </p:cBhvr>
                                      <p:tavLst>
                                        <p:tav tm="0">
                                          <p:val>
                                            <p:strVal val="#ppt_y+.1"/>
                                          </p:val>
                                        </p:tav>
                                        <p:tav tm="100000">
                                          <p:val>
                                            <p:strVal val="#ppt_y"/>
                                          </p:val>
                                        </p:tav>
                                      </p:tavLst>
                                    </p:anim>
                                  </p:childTnLst>
                                </p:cTn>
                              </p:par>
                            </p:childTnLst>
                          </p:cTn>
                        </p:par>
                        <p:par>
                          <p:cTn id="68" fill="hold">
                            <p:stCondLst>
                              <p:cond delay="9500"/>
                            </p:stCondLst>
                            <p:childTnLst>
                              <p:par>
                                <p:cTn id="69" presetID="37" presetClass="entr" presetSubtype="0" fill="hold" grpId="0" nodeType="after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fade">
                                      <p:cBhvr>
                                        <p:cTn id="71" dur="1000"/>
                                        <p:tgtEl>
                                          <p:spTgt spid="26"/>
                                        </p:tgtEl>
                                      </p:cBhvr>
                                    </p:animEffect>
                                    <p:anim calcmode="lin" valueType="num">
                                      <p:cBhvr>
                                        <p:cTn id="72" dur="1000" fill="hold"/>
                                        <p:tgtEl>
                                          <p:spTgt spid="26"/>
                                        </p:tgtEl>
                                        <p:attrNameLst>
                                          <p:attrName>ppt_x</p:attrName>
                                        </p:attrNameLst>
                                      </p:cBhvr>
                                      <p:tavLst>
                                        <p:tav tm="0">
                                          <p:val>
                                            <p:strVal val="#ppt_x"/>
                                          </p:val>
                                        </p:tav>
                                        <p:tav tm="100000">
                                          <p:val>
                                            <p:strVal val="#ppt_x"/>
                                          </p:val>
                                        </p:tav>
                                      </p:tavLst>
                                    </p:anim>
                                    <p:anim calcmode="lin" valueType="num">
                                      <p:cBhvr>
                                        <p:cTn id="73" dur="900" decel="100000" fill="hold"/>
                                        <p:tgtEl>
                                          <p:spTgt spid="26"/>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75" fill="hold">
                            <p:stCondLst>
                              <p:cond delay="10500"/>
                            </p:stCondLst>
                            <p:childTnLst>
                              <p:par>
                                <p:cTn id="76" presetID="37" presetClass="entr" presetSubtype="0" fill="hold" grpId="0" nodeType="afterEffect">
                                  <p:stCondLst>
                                    <p:cond delay="0"/>
                                  </p:stCondLst>
                                  <p:childTnLst>
                                    <p:set>
                                      <p:cBhvr>
                                        <p:cTn id="77" dur="1" fill="hold">
                                          <p:stCondLst>
                                            <p:cond delay="0"/>
                                          </p:stCondLst>
                                        </p:cTn>
                                        <p:tgtEl>
                                          <p:spTgt spid="14"/>
                                        </p:tgtEl>
                                        <p:attrNameLst>
                                          <p:attrName>style.visibility</p:attrName>
                                        </p:attrNameLst>
                                      </p:cBhvr>
                                      <p:to>
                                        <p:strVal val="visible"/>
                                      </p:to>
                                    </p:set>
                                    <p:animEffect transition="in" filter="fade">
                                      <p:cBhvr>
                                        <p:cTn id="78" dur="1000"/>
                                        <p:tgtEl>
                                          <p:spTgt spid="14"/>
                                        </p:tgtEl>
                                      </p:cBhvr>
                                    </p:animEffect>
                                    <p:anim calcmode="lin" valueType="num">
                                      <p:cBhvr>
                                        <p:cTn id="79" dur="1000" fill="hold"/>
                                        <p:tgtEl>
                                          <p:spTgt spid="14"/>
                                        </p:tgtEl>
                                        <p:attrNameLst>
                                          <p:attrName>ppt_x</p:attrName>
                                        </p:attrNameLst>
                                      </p:cBhvr>
                                      <p:tavLst>
                                        <p:tav tm="0">
                                          <p:val>
                                            <p:strVal val="#ppt_x"/>
                                          </p:val>
                                        </p:tav>
                                        <p:tav tm="100000">
                                          <p:val>
                                            <p:strVal val="#ppt_x"/>
                                          </p:val>
                                        </p:tav>
                                      </p:tavLst>
                                    </p:anim>
                                    <p:anim calcmode="lin" valueType="num">
                                      <p:cBhvr>
                                        <p:cTn id="80" dur="900" decel="100000" fill="hold"/>
                                        <p:tgtEl>
                                          <p:spTgt spid="14"/>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par>
                          <p:cTn id="82" fill="hold">
                            <p:stCondLst>
                              <p:cond delay="11500"/>
                            </p:stCondLst>
                            <p:childTnLst>
                              <p:par>
                                <p:cTn id="83" presetID="47" presetClass="entr" presetSubtype="0" fill="hold" grpId="0" nodeType="afterEffect">
                                  <p:stCondLst>
                                    <p:cond delay="0"/>
                                  </p:stCondLst>
                                  <p:childTnLst>
                                    <p:set>
                                      <p:cBhvr>
                                        <p:cTn id="84" dur="1" fill="hold">
                                          <p:stCondLst>
                                            <p:cond delay="0"/>
                                          </p:stCondLst>
                                        </p:cTn>
                                        <p:tgtEl>
                                          <p:spTgt spid="25"/>
                                        </p:tgtEl>
                                        <p:attrNameLst>
                                          <p:attrName>style.visibility</p:attrName>
                                        </p:attrNameLst>
                                      </p:cBhvr>
                                      <p:to>
                                        <p:strVal val="visible"/>
                                      </p:to>
                                    </p:set>
                                    <p:animEffect transition="in" filter="fade">
                                      <p:cBhvr>
                                        <p:cTn id="85" dur="1000"/>
                                        <p:tgtEl>
                                          <p:spTgt spid="25"/>
                                        </p:tgtEl>
                                      </p:cBhvr>
                                    </p:animEffect>
                                    <p:anim calcmode="lin" valueType="num">
                                      <p:cBhvr>
                                        <p:cTn id="86" dur="1000" fill="hold"/>
                                        <p:tgtEl>
                                          <p:spTgt spid="25"/>
                                        </p:tgtEl>
                                        <p:attrNameLst>
                                          <p:attrName>ppt_x</p:attrName>
                                        </p:attrNameLst>
                                      </p:cBhvr>
                                      <p:tavLst>
                                        <p:tav tm="0">
                                          <p:val>
                                            <p:strVal val="#ppt_x"/>
                                          </p:val>
                                        </p:tav>
                                        <p:tav tm="100000">
                                          <p:val>
                                            <p:strVal val="#ppt_x"/>
                                          </p:val>
                                        </p:tav>
                                      </p:tavLst>
                                    </p:anim>
                                    <p:anim calcmode="lin" valueType="num">
                                      <p:cBhvr>
                                        <p:cTn id="87" dur="1000" fill="hold"/>
                                        <p:tgtEl>
                                          <p:spTgt spid="25"/>
                                        </p:tgtEl>
                                        <p:attrNameLst>
                                          <p:attrName>ppt_y</p:attrName>
                                        </p:attrNameLst>
                                      </p:cBhvr>
                                      <p:tavLst>
                                        <p:tav tm="0">
                                          <p:val>
                                            <p:strVal val="#ppt_y-.1"/>
                                          </p:val>
                                        </p:tav>
                                        <p:tav tm="100000">
                                          <p:val>
                                            <p:strVal val="#ppt_y"/>
                                          </p:val>
                                        </p:tav>
                                      </p:tavLst>
                                    </p:anim>
                                  </p:childTnLst>
                                </p:cTn>
                              </p:par>
                            </p:childTnLst>
                          </p:cTn>
                        </p:par>
                        <p:par>
                          <p:cTn id="88" fill="hold">
                            <p:stCondLst>
                              <p:cond delay="12500"/>
                            </p:stCondLst>
                            <p:childTnLst>
                              <p:par>
                                <p:cTn id="89" presetID="37" presetClass="entr" presetSubtype="0" fill="hold" grpId="0" nodeType="afterEffect">
                                  <p:stCondLst>
                                    <p:cond delay="0"/>
                                  </p:stCondLst>
                                  <p:childTnLst>
                                    <p:set>
                                      <p:cBhvr>
                                        <p:cTn id="90" dur="1" fill="hold">
                                          <p:stCondLst>
                                            <p:cond delay="0"/>
                                          </p:stCondLst>
                                        </p:cTn>
                                        <p:tgtEl>
                                          <p:spTgt spid="23"/>
                                        </p:tgtEl>
                                        <p:attrNameLst>
                                          <p:attrName>style.visibility</p:attrName>
                                        </p:attrNameLst>
                                      </p:cBhvr>
                                      <p:to>
                                        <p:strVal val="visible"/>
                                      </p:to>
                                    </p:set>
                                    <p:animEffect transition="in" filter="fade">
                                      <p:cBhvr>
                                        <p:cTn id="91" dur="1000"/>
                                        <p:tgtEl>
                                          <p:spTgt spid="23"/>
                                        </p:tgtEl>
                                      </p:cBhvr>
                                    </p:animEffect>
                                    <p:anim calcmode="lin" valueType="num">
                                      <p:cBhvr>
                                        <p:cTn id="92" dur="1000" fill="hold"/>
                                        <p:tgtEl>
                                          <p:spTgt spid="23"/>
                                        </p:tgtEl>
                                        <p:attrNameLst>
                                          <p:attrName>ppt_x</p:attrName>
                                        </p:attrNameLst>
                                      </p:cBhvr>
                                      <p:tavLst>
                                        <p:tav tm="0">
                                          <p:val>
                                            <p:strVal val="#ppt_x"/>
                                          </p:val>
                                        </p:tav>
                                        <p:tav tm="100000">
                                          <p:val>
                                            <p:strVal val="#ppt_x"/>
                                          </p:val>
                                        </p:tav>
                                      </p:tavLst>
                                    </p:anim>
                                    <p:anim calcmode="lin" valueType="num">
                                      <p:cBhvr>
                                        <p:cTn id="93" dur="900" decel="100000" fill="hold"/>
                                        <p:tgtEl>
                                          <p:spTgt spid="23"/>
                                        </p:tgtEl>
                                        <p:attrNameLst>
                                          <p:attrName>ppt_y</p:attrName>
                                        </p:attrNameLst>
                                      </p:cBhvr>
                                      <p:tavLst>
                                        <p:tav tm="0">
                                          <p:val>
                                            <p:strVal val="#ppt_y+1"/>
                                          </p:val>
                                        </p:tav>
                                        <p:tav tm="100000">
                                          <p:val>
                                            <p:strVal val="#ppt_y-.03"/>
                                          </p:val>
                                        </p:tav>
                                      </p:tavLst>
                                    </p:anim>
                                    <p:anim calcmode="lin" valueType="num">
                                      <p:cBhvr>
                                        <p:cTn id="94"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95" fill="hold">
                            <p:stCondLst>
                              <p:cond delay="13500"/>
                            </p:stCondLst>
                            <p:childTnLst>
                              <p:par>
                                <p:cTn id="96" presetID="37" presetClass="entr" presetSubtype="0" fill="hold" grpId="0" nodeType="afterEffect">
                                  <p:stCondLst>
                                    <p:cond delay="0"/>
                                  </p:stCondLst>
                                  <p:childTnLst>
                                    <p:set>
                                      <p:cBhvr>
                                        <p:cTn id="97" dur="1" fill="hold">
                                          <p:stCondLst>
                                            <p:cond delay="0"/>
                                          </p:stCondLst>
                                        </p:cTn>
                                        <p:tgtEl>
                                          <p:spTgt spid="15"/>
                                        </p:tgtEl>
                                        <p:attrNameLst>
                                          <p:attrName>style.visibility</p:attrName>
                                        </p:attrNameLst>
                                      </p:cBhvr>
                                      <p:to>
                                        <p:strVal val="visible"/>
                                      </p:to>
                                    </p:set>
                                    <p:animEffect transition="in" filter="fade">
                                      <p:cBhvr>
                                        <p:cTn id="98" dur="1000"/>
                                        <p:tgtEl>
                                          <p:spTgt spid="15"/>
                                        </p:tgtEl>
                                      </p:cBhvr>
                                    </p:animEffect>
                                    <p:anim calcmode="lin" valueType="num">
                                      <p:cBhvr>
                                        <p:cTn id="99" dur="1000" fill="hold"/>
                                        <p:tgtEl>
                                          <p:spTgt spid="15"/>
                                        </p:tgtEl>
                                        <p:attrNameLst>
                                          <p:attrName>ppt_x</p:attrName>
                                        </p:attrNameLst>
                                      </p:cBhvr>
                                      <p:tavLst>
                                        <p:tav tm="0">
                                          <p:val>
                                            <p:strVal val="#ppt_x"/>
                                          </p:val>
                                        </p:tav>
                                        <p:tav tm="100000">
                                          <p:val>
                                            <p:strVal val="#ppt_x"/>
                                          </p:val>
                                        </p:tav>
                                      </p:tavLst>
                                    </p:anim>
                                    <p:anim calcmode="lin" valueType="num">
                                      <p:cBhvr>
                                        <p:cTn id="100" dur="900" decel="100000" fill="hold"/>
                                        <p:tgtEl>
                                          <p:spTgt spid="15"/>
                                        </p:tgtEl>
                                        <p:attrNameLst>
                                          <p:attrName>ppt_y</p:attrName>
                                        </p:attrNameLst>
                                      </p:cBhvr>
                                      <p:tavLst>
                                        <p:tav tm="0">
                                          <p:val>
                                            <p:strVal val="#ppt_y+1"/>
                                          </p:val>
                                        </p:tav>
                                        <p:tav tm="100000">
                                          <p:val>
                                            <p:strVal val="#ppt_y-.03"/>
                                          </p:val>
                                        </p:tav>
                                      </p:tavLst>
                                    </p:anim>
                                    <p:anim calcmode="lin" valueType="num">
                                      <p:cBhvr>
                                        <p:cTn id="101"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102" fill="hold">
                            <p:stCondLst>
                              <p:cond delay="14500"/>
                            </p:stCondLst>
                            <p:childTnLst>
                              <p:par>
                                <p:cTn id="103" presetID="42" presetClass="entr" presetSubtype="0" fill="hold" grpId="0" nodeType="afterEffect">
                                  <p:stCondLst>
                                    <p:cond delay="0"/>
                                  </p:stCondLst>
                                  <p:childTnLst>
                                    <p:set>
                                      <p:cBhvr>
                                        <p:cTn id="104" dur="1" fill="hold">
                                          <p:stCondLst>
                                            <p:cond delay="0"/>
                                          </p:stCondLst>
                                        </p:cTn>
                                        <p:tgtEl>
                                          <p:spTgt spid="24"/>
                                        </p:tgtEl>
                                        <p:attrNameLst>
                                          <p:attrName>style.visibility</p:attrName>
                                        </p:attrNameLst>
                                      </p:cBhvr>
                                      <p:to>
                                        <p:strVal val="visible"/>
                                      </p:to>
                                    </p:set>
                                    <p:animEffect transition="in" filter="fade">
                                      <p:cBhvr>
                                        <p:cTn id="105" dur="1000"/>
                                        <p:tgtEl>
                                          <p:spTgt spid="24"/>
                                        </p:tgtEl>
                                      </p:cBhvr>
                                    </p:animEffect>
                                    <p:anim calcmode="lin" valueType="num">
                                      <p:cBhvr>
                                        <p:cTn id="106" dur="1000" fill="hold"/>
                                        <p:tgtEl>
                                          <p:spTgt spid="24"/>
                                        </p:tgtEl>
                                        <p:attrNameLst>
                                          <p:attrName>ppt_x</p:attrName>
                                        </p:attrNameLst>
                                      </p:cBhvr>
                                      <p:tavLst>
                                        <p:tav tm="0">
                                          <p:val>
                                            <p:strVal val="#ppt_x"/>
                                          </p:val>
                                        </p:tav>
                                        <p:tav tm="100000">
                                          <p:val>
                                            <p:strVal val="#ppt_x"/>
                                          </p:val>
                                        </p:tav>
                                      </p:tavLst>
                                    </p:anim>
                                    <p:anim calcmode="lin" valueType="num">
                                      <p:cBhvr>
                                        <p:cTn id="107" dur="1000" fill="hold"/>
                                        <p:tgtEl>
                                          <p:spTgt spid="24"/>
                                        </p:tgtEl>
                                        <p:attrNameLst>
                                          <p:attrName>ppt_y</p:attrName>
                                        </p:attrNameLst>
                                      </p:cBhvr>
                                      <p:tavLst>
                                        <p:tav tm="0">
                                          <p:val>
                                            <p:strVal val="#ppt_y+.1"/>
                                          </p:val>
                                        </p:tav>
                                        <p:tav tm="100000">
                                          <p:val>
                                            <p:strVal val="#ppt_y"/>
                                          </p:val>
                                        </p:tav>
                                      </p:tavLst>
                                    </p:anim>
                                  </p:childTnLst>
                                </p:cTn>
                              </p:par>
                            </p:childTnLst>
                          </p:cTn>
                        </p:par>
                        <p:par>
                          <p:cTn id="108" fill="hold">
                            <p:stCondLst>
                              <p:cond delay="15500"/>
                            </p:stCondLst>
                            <p:childTnLst>
                              <p:par>
                                <p:cTn id="109" presetID="37" presetClass="entr" presetSubtype="0" fill="hold" grpId="0" nodeType="afterEffect">
                                  <p:stCondLst>
                                    <p:cond delay="0"/>
                                  </p:stCondLst>
                                  <p:childTnLst>
                                    <p:set>
                                      <p:cBhvr>
                                        <p:cTn id="110" dur="1" fill="hold">
                                          <p:stCondLst>
                                            <p:cond delay="0"/>
                                          </p:stCondLst>
                                        </p:cTn>
                                        <p:tgtEl>
                                          <p:spTgt spid="28"/>
                                        </p:tgtEl>
                                        <p:attrNameLst>
                                          <p:attrName>style.visibility</p:attrName>
                                        </p:attrNameLst>
                                      </p:cBhvr>
                                      <p:to>
                                        <p:strVal val="visible"/>
                                      </p:to>
                                    </p:set>
                                    <p:animEffect transition="in" filter="fade">
                                      <p:cBhvr>
                                        <p:cTn id="111" dur="1000"/>
                                        <p:tgtEl>
                                          <p:spTgt spid="28"/>
                                        </p:tgtEl>
                                      </p:cBhvr>
                                    </p:animEffect>
                                    <p:anim calcmode="lin" valueType="num">
                                      <p:cBhvr>
                                        <p:cTn id="112" dur="1000" fill="hold"/>
                                        <p:tgtEl>
                                          <p:spTgt spid="28"/>
                                        </p:tgtEl>
                                        <p:attrNameLst>
                                          <p:attrName>ppt_x</p:attrName>
                                        </p:attrNameLst>
                                      </p:cBhvr>
                                      <p:tavLst>
                                        <p:tav tm="0">
                                          <p:val>
                                            <p:strVal val="#ppt_x"/>
                                          </p:val>
                                        </p:tav>
                                        <p:tav tm="100000">
                                          <p:val>
                                            <p:strVal val="#ppt_x"/>
                                          </p:val>
                                        </p:tav>
                                      </p:tavLst>
                                    </p:anim>
                                    <p:anim calcmode="lin" valueType="num">
                                      <p:cBhvr>
                                        <p:cTn id="113" dur="900" decel="100000" fill="hold"/>
                                        <p:tgtEl>
                                          <p:spTgt spid="28"/>
                                        </p:tgtEl>
                                        <p:attrNameLst>
                                          <p:attrName>ppt_y</p:attrName>
                                        </p:attrNameLst>
                                      </p:cBhvr>
                                      <p:tavLst>
                                        <p:tav tm="0">
                                          <p:val>
                                            <p:strVal val="#ppt_y+1"/>
                                          </p:val>
                                        </p:tav>
                                        <p:tav tm="100000">
                                          <p:val>
                                            <p:strVal val="#ppt_y-.03"/>
                                          </p:val>
                                        </p:tav>
                                      </p:tavLst>
                                    </p:anim>
                                    <p:anim calcmode="lin" valueType="num">
                                      <p:cBhvr>
                                        <p:cTn id="114"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115" fill="hold">
                            <p:stCondLst>
                              <p:cond delay="16500"/>
                            </p:stCondLst>
                            <p:childTnLst>
                              <p:par>
                                <p:cTn id="116" presetID="37" presetClass="entr" presetSubtype="0" fill="hold" grpId="0" nodeType="afterEffect">
                                  <p:stCondLst>
                                    <p:cond delay="0"/>
                                  </p:stCondLst>
                                  <p:childTnLst>
                                    <p:set>
                                      <p:cBhvr>
                                        <p:cTn id="117" dur="1" fill="hold">
                                          <p:stCondLst>
                                            <p:cond delay="0"/>
                                          </p:stCondLst>
                                        </p:cTn>
                                        <p:tgtEl>
                                          <p:spTgt spid="16"/>
                                        </p:tgtEl>
                                        <p:attrNameLst>
                                          <p:attrName>style.visibility</p:attrName>
                                        </p:attrNameLst>
                                      </p:cBhvr>
                                      <p:to>
                                        <p:strVal val="visible"/>
                                      </p:to>
                                    </p:set>
                                    <p:animEffect transition="in" filter="fade">
                                      <p:cBhvr>
                                        <p:cTn id="118" dur="1000"/>
                                        <p:tgtEl>
                                          <p:spTgt spid="16"/>
                                        </p:tgtEl>
                                      </p:cBhvr>
                                    </p:animEffect>
                                    <p:anim calcmode="lin" valueType="num">
                                      <p:cBhvr>
                                        <p:cTn id="119" dur="1000" fill="hold"/>
                                        <p:tgtEl>
                                          <p:spTgt spid="16"/>
                                        </p:tgtEl>
                                        <p:attrNameLst>
                                          <p:attrName>ppt_x</p:attrName>
                                        </p:attrNameLst>
                                      </p:cBhvr>
                                      <p:tavLst>
                                        <p:tav tm="0">
                                          <p:val>
                                            <p:strVal val="#ppt_x"/>
                                          </p:val>
                                        </p:tav>
                                        <p:tav tm="100000">
                                          <p:val>
                                            <p:strVal val="#ppt_x"/>
                                          </p:val>
                                        </p:tav>
                                      </p:tavLst>
                                    </p:anim>
                                    <p:anim calcmode="lin" valueType="num">
                                      <p:cBhvr>
                                        <p:cTn id="120" dur="900" decel="100000" fill="hold"/>
                                        <p:tgtEl>
                                          <p:spTgt spid="16"/>
                                        </p:tgtEl>
                                        <p:attrNameLst>
                                          <p:attrName>ppt_y</p:attrName>
                                        </p:attrNameLst>
                                      </p:cBhvr>
                                      <p:tavLst>
                                        <p:tav tm="0">
                                          <p:val>
                                            <p:strVal val="#ppt_y+1"/>
                                          </p:val>
                                        </p:tav>
                                        <p:tav tm="100000">
                                          <p:val>
                                            <p:strVal val="#ppt_y-.03"/>
                                          </p:val>
                                        </p:tav>
                                      </p:tavLst>
                                    </p:anim>
                                    <p:anim calcmode="lin" valueType="num">
                                      <p:cBhvr>
                                        <p:cTn id="121"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122" fill="hold">
                            <p:stCondLst>
                              <p:cond delay="17500"/>
                            </p:stCondLst>
                            <p:childTnLst>
                              <p:par>
                                <p:cTn id="123" presetID="42" presetClass="entr" presetSubtype="0" fill="hold" grpId="0" nodeType="afterEffect">
                                  <p:stCondLst>
                                    <p:cond delay="0"/>
                                  </p:stCondLst>
                                  <p:childTnLst>
                                    <p:set>
                                      <p:cBhvr>
                                        <p:cTn id="124" dur="1" fill="hold">
                                          <p:stCondLst>
                                            <p:cond delay="0"/>
                                          </p:stCondLst>
                                        </p:cTn>
                                        <p:tgtEl>
                                          <p:spTgt spid="27"/>
                                        </p:tgtEl>
                                        <p:attrNameLst>
                                          <p:attrName>style.visibility</p:attrName>
                                        </p:attrNameLst>
                                      </p:cBhvr>
                                      <p:to>
                                        <p:strVal val="visible"/>
                                      </p:to>
                                    </p:set>
                                    <p:animEffect transition="in" filter="fade">
                                      <p:cBhvr>
                                        <p:cTn id="125" dur="1000"/>
                                        <p:tgtEl>
                                          <p:spTgt spid="27"/>
                                        </p:tgtEl>
                                      </p:cBhvr>
                                    </p:animEffect>
                                    <p:anim calcmode="lin" valueType="num">
                                      <p:cBhvr>
                                        <p:cTn id="126" dur="1000" fill="hold"/>
                                        <p:tgtEl>
                                          <p:spTgt spid="27"/>
                                        </p:tgtEl>
                                        <p:attrNameLst>
                                          <p:attrName>ppt_x</p:attrName>
                                        </p:attrNameLst>
                                      </p:cBhvr>
                                      <p:tavLst>
                                        <p:tav tm="0">
                                          <p:val>
                                            <p:strVal val="#ppt_x"/>
                                          </p:val>
                                        </p:tav>
                                        <p:tav tm="100000">
                                          <p:val>
                                            <p:strVal val="#ppt_x"/>
                                          </p:val>
                                        </p:tav>
                                      </p:tavLst>
                                    </p:anim>
                                    <p:anim calcmode="lin" valueType="num">
                                      <p:cBhvr>
                                        <p:cTn id="127"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3" grpId="0" animBg="1"/>
      <p:bldP spid="14" grpId="0" animBg="1"/>
      <p:bldP spid="15" grpId="0" animBg="1"/>
      <p:bldP spid="16" grpId="0" animBg="1"/>
      <p:bldP spid="17" grpId="0" animBg="1"/>
      <p:bldP spid="18" grpId="0"/>
      <p:bldP spid="19" grpId="0"/>
      <p:bldP spid="20" grpId="0" animBg="1"/>
      <p:bldP spid="21" grpId="0" animBg="1"/>
      <p:bldP spid="22" grpId="0"/>
      <p:bldP spid="23" grpId="0" animBg="1"/>
      <p:bldP spid="24" grpId="0"/>
      <p:bldP spid="25" grpId="0"/>
      <p:bldP spid="26" grpId="0" animBg="1"/>
      <p:bldP spid="27" grpId="0"/>
      <p:bldP spid="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1342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2018-01-01T21:57:25Z</dcterms:modified>
</cp:coreProperties>
</file>