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08762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C7E8CF1-E99A-43AB-BFAA-35EB962B81D2}"/>
              </a:ext>
            </a:extLst>
          </p:cNvPr>
          <p:cNvSpPr/>
          <p:nvPr/>
        </p:nvSpPr>
        <p:spPr>
          <a:xfrm>
            <a:off x="1386277" y="1893346"/>
            <a:ext cx="9242278" cy="4238513"/>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TextBox 1">
            <a:extLst>
              <a:ext uri="{FF2B5EF4-FFF2-40B4-BE49-F238E27FC236}">
                <a16:creationId xmlns:a16="http://schemas.microsoft.com/office/drawing/2014/main" id="{593D6B84-A011-4012-8A41-F1E44773011B}"/>
              </a:ext>
            </a:extLst>
          </p:cNvPr>
          <p:cNvSpPr txBox="1"/>
          <p:nvPr/>
        </p:nvSpPr>
        <p:spPr>
          <a:xfrm>
            <a:off x="2116379" y="3168423"/>
            <a:ext cx="3614570" cy="1561710"/>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p:txBody>
      </p:sp>
      <p:sp>
        <p:nvSpPr>
          <p:cNvPr id="9" name="TextBox 8">
            <a:extLst>
              <a:ext uri="{FF2B5EF4-FFF2-40B4-BE49-F238E27FC236}">
                <a16:creationId xmlns:a16="http://schemas.microsoft.com/office/drawing/2014/main" id="{286E1290-BD0C-410D-B9F3-3459CDA7AC7C}"/>
              </a:ext>
            </a:extLst>
          </p:cNvPr>
          <p:cNvSpPr txBox="1"/>
          <p:nvPr/>
        </p:nvSpPr>
        <p:spPr>
          <a:xfrm>
            <a:off x="6644640" y="3168423"/>
            <a:ext cx="3614570" cy="1561710"/>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p:txBody>
      </p:sp>
      <p:cxnSp>
        <p:nvCxnSpPr>
          <p:cNvPr id="13" name="Straight Connector 12">
            <a:extLst>
              <a:ext uri="{FF2B5EF4-FFF2-40B4-BE49-F238E27FC236}">
                <a16:creationId xmlns:a16="http://schemas.microsoft.com/office/drawing/2014/main" id="{2B47D822-FF30-48D1-B838-26D738750F17}"/>
              </a:ext>
            </a:extLst>
          </p:cNvPr>
          <p:cNvCxnSpPr>
            <a:stCxn id="4" idx="0"/>
            <a:endCxn id="4" idx="2"/>
          </p:cNvCxnSpPr>
          <p:nvPr/>
        </p:nvCxnSpPr>
        <p:spPr>
          <a:xfrm>
            <a:off x="6007416" y="1893346"/>
            <a:ext cx="0" cy="4238513"/>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15FD12E3-19C2-4B1F-9D9A-42B490B0E6B4}"/>
              </a:ext>
            </a:extLst>
          </p:cNvPr>
          <p:cNvSpPr>
            <a:spLocks noChangeAspect="1"/>
          </p:cNvSpPr>
          <p:nvPr/>
        </p:nvSpPr>
        <p:spPr>
          <a:xfrm>
            <a:off x="5450538" y="3318746"/>
            <a:ext cx="1097280" cy="1097279"/>
          </a:xfrm>
          <a:prstGeom prst="ellipse">
            <a:avLst/>
          </a:prstGeom>
          <a:solidFill>
            <a:schemeClr val="bg2">
              <a:lumMod val="10000"/>
            </a:schemeClr>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latin typeface="Lato" panose="020F0502020204030203"/>
              </a:rPr>
              <a:t>VS</a:t>
            </a:r>
          </a:p>
        </p:txBody>
      </p:sp>
      <p:grpSp>
        <p:nvGrpSpPr>
          <p:cNvPr id="19" name="Group 18">
            <a:extLst>
              <a:ext uri="{FF2B5EF4-FFF2-40B4-BE49-F238E27FC236}">
                <a16:creationId xmlns:a16="http://schemas.microsoft.com/office/drawing/2014/main" id="{4B30553A-D9AD-4735-91E2-0C94208BE60F}"/>
              </a:ext>
            </a:extLst>
          </p:cNvPr>
          <p:cNvGrpSpPr/>
          <p:nvPr/>
        </p:nvGrpSpPr>
        <p:grpSpPr>
          <a:xfrm>
            <a:off x="1258822" y="1904103"/>
            <a:ext cx="1949085" cy="1710466"/>
            <a:chOff x="1258822" y="1904103"/>
            <a:chExt cx="1949085" cy="1710466"/>
          </a:xfrm>
        </p:grpSpPr>
        <p:sp>
          <p:nvSpPr>
            <p:cNvPr id="11" name="Freeform: Shape 10">
              <a:extLst>
                <a:ext uri="{FF2B5EF4-FFF2-40B4-BE49-F238E27FC236}">
                  <a16:creationId xmlns:a16="http://schemas.microsoft.com/office/drawing/2014/main" id="{11E31F2A-A07C-460A-A6A9-AA5DCE181E51}"/>
                </a:ext>
              </a:extLst>
            </p:cNvPr>
            <p:cNvSpPr/>
            <p:nvPr/>
          </p:nvSpPr>
          <p:spPr>
            <a:xfrm>
              <a:off x="1386277" y="1904103"/>
              <a:ext cx="1821630" cy="1710466"/>
            </a:xfrm>
            <a:custGeom>
              <a:avLst/>
              <a:gdLst>
                <a:gd name="connsiteX0" fmla="*/ 1355625 w 1821630"/>
                <a:gd name="connsiteY0" fmla="*/ 0 h 1710466"/>
                <a:gd name="connsiteX1" fmla="*/ 1821630 w 1821630"/>
                <a:gd name="connsiteY1" fmla="*/ 0 h 1710466"/>
                <a:gd name="connsiteX2" fmla="*/ 0 w 1821630"/>
                <a:gd name="connsiteY2" fmla="*/ 1710466 h 1710466"/>
                <a:gd name="connsiteX3" fmla="*/ 0 w 1821630"/>
                <a:gd name="connsiteY3" fmla="*/ 1272899 h 1710466"/>
              </a:gdLst>
              <a:ahLst/>
              <a:cxnLst>
                <a:cxn ang="0">
                  <a:pos x="connsiteX0" y="connsiteY0"/>
                </a:cxn>
                <a:cxn ang="0">
                  <a:pos x="connsiteX1" y="connsiteY1"/>
                </a:cxn>
                <a:cxn ang="0">
                  <a:pos x="connsiteX2" y="connsiteY2"/>
                </a:cxn>
                <a:cxn ang="0">
                  <a:pos x="connsiteX3" y="connsiteY3"/>
                </a:cxn>
              </a:cxnLst>
              <a:rect l="l" t="t" r="r" b="b"/>
              <a:pathLst>
                <a:path w="1821630" h="1710466">
                  <a:moveTo>
                    <a:pt x="1355625" y="0"/>
                  </a:moveTo>
                  <a:lnTo>
                    <a:pt x="1821630" y="0"/>
                  </a:lnTo>
                  <a:lnTo>
                    <a:pt x="0" y="1710466"/>
                  </a:lnTo>
                  <a:lnTo>
                    <a:pt x="0" y="1272899"/>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TextBox 13">
              <a:extLst>
                <a:ext uri="{FF2B5EF4-FFF2-40B4-BE49-F238E27FC236}">
                  <a16:creationId xmlns:a16="http://schemas.microsoft.com/office/drawing/2014/main" id="{69CE452B-58D5-42A5-930D-34E2F69C55C6}"/>
                </a:ext>
              </a:extLst>
            </p:cNvPr>
            <p:cNvSpPr txBox="1"/>
            <p:nvPr/>
          </p:nvSpPr>
          <p:spPr>
            <a:xfrm rot="19007746">
              <a:off x="1258822" y="2570110"/>
              <a:ext cx="1715115" cy="292388"/>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RECOMMENDED</a:t>
              </a:r>
            </a:p>
          </p:txBody>
        </p:sp>
      </p:grpSp>
      <p:sp>
        <p:nvSpPr>
          <p:cNvPr id="15" name="TextBox 14">
            <a:extLst>
              <a:ext uri="{FF2B5EF4-FFF2-40B4-BE49-F238E27FC236}">
                <a16:creationId xmlns:a16="http://schemas.microsoft.com/office/drawing/2014/main" id="{7E64F240-9CC7-44C5-A5B6-47826930DDB8}"/>
              </a:ext>
            </a:extLst>
          </p:cNvPr>
          <p:cNvSpPr txBox="1"/>
          <p:nvPr/>
        </p:nvSpPr>
        <p:spPr>
          <a:xfrm>
            <a:off x="3118021" y="2060427"/>
            <a:ext cx="1645920" cy="1231106"/>
          </a:xfrm>
          <a:prstGeom prst="rect">
            <a:avLst/>
          </a:prstGeom>
          <a:noFill/>
        </p:spPr>
        <p:txBody>
          <a:bodyPr wrap="square" rtlCol="0">
            <a:spAutoFit/>
          </a:bodyPr>
          <a:lstStyle/>
          <a:p>
            <a:pPr algn="ctr"/>
            <a:r>
              <a:rPr lang="en-US" sz="2400" dirty="0">
                <a:solidFill>
                  <a:srgbClr val="EF3425"/>
                </a:solidFill>
                <a:latin typeface="Candara" panose="020E0502030303020204" pitchFamily="34" charset="0"/>
              </a:rPr>
              <a:t>Package #1</a:t>
            </a:r>
          </a:p>
          <a:p>
            <a:pPr algn="ctr"/>
            <a:r>
              <a:rPr lang="en-US" sz="3200" dirty="0">
                <a:solidFill>
                  <a:srgbClr val="EF3425"/>
                </a:solidFill>
                <a:latin typeface="Candara" panose="020E0502030303020204" pitchFamily="34" charset="0"/>
              </a:rPr>
              <a:t>$241</a:t>
            </a:r>
          </a:p>
          <a:p>
            <a:endParaRPr lang="en-US" dirty="0">
              <a:solidFill>
                <a:schemeClr val="bg1"/>
              </a:solidFill>
              <a:latin typeface="Candara" panose="020E0502030303020204" pitchFamily="34" charset="0"/>
            </a:endParaRPr>
          </a:p>
        </p:txBody>
      </p:sp>
      <p:sp>
        <p:nvSpPr>
          <p:cNvPr id="16" name="TextBox 15">
            <a:extLst>
              <a:ext uri="{FF2B5EF4-FFF2-40B4-BE49-F238E27FC236}">
                <a16:creationId xmlns:a16="http://schemas.microsoft.com/office/drawing/2014/main" id="{3511F846-E4A5-4776-81E6-07B54F39D350}"/>
              </a:ext>
            </a:extLst>
          </p:cNvPr>
          <p:cNvSpPr txBox="1"/>
          <p:nvPr/>
        </p:nvSpPr>
        <p:spPr>
          <a:xfrm>
            <a:off x="7628965" y="2060427"/>
            <a:ext cx="1645920" cy="1231106"/>
          </a:xfrm>
          <a:prstGeom prst="rect">
            <a:avLst/>
          </a:prstGeom>
          <a:noFill/>
        </p:spPr>
        <p:txBody>
          <a:bodyPr wrap="square" rtlCol="0">
            <a:spAutoFit/>
          </a:bodyPr>
          <a:lstStyle/>
          <a:p>
            <a:pPr algn="ctr"/>
            <a:r>
              <a:rPr lang="en-US" sz="2400" dirty="0">
                <a:solidFill>
                  <a:srgbClr val="8397B1"/>
                </a:solidFill>
                <a:latin typeface="Candara" panose="020E0502030303020204" pitchFamily="34" charset="0"/>
              </a:rPr>
              <a:t>Package #2</a:t>
            </a:r>
          </a:p>
          <a:p>
            <a:pPr algn="ctr"/>
            <a:r>
              <a:rPr lang="en-US" sz="3200" dirty="0">
                <a:solidFill>
                  <a:srgbClr val="8397B1"/>
                </a:solidFill>
                <a:latin typeface="Candara" panose="020E0502030303020204" pitchFamily="34" charset="0"/>
              </a:rPr>
              <a:t>$196</a:t>
            </a:r>
          </a:p>
          <a:p>
            <a:endParaRPr lang="en-US" dirty="0">
              <a:solidFill>
                <a:schemeClr val="bg1"/>
              </a:solidFill>
              <a:latin typeface="Candara" panose="020E0502030303020204" pitchFamily="34" charset="0"/>
            </a:endParaRPr>
          </a:p>
        </p:txBody>
      </p:sp>
      <p:sp>
        <p:nvSpPr>
          <p:cNvPr id="17" name="TextBox 16">
            <a:extLst>
              <a:ext uri="{FF2B5EF4-FFF2-40B4-BE49-F238E27FC236}">
                <a16:creationId xmlns:a16="http://schemas.microsoft.com/office/drawing/2014/main" id="{9ED2A0F0-034B-4699-A20D-B0B626865802}"/>
              </a:ext>
            </a:extLst>
          </p:cNvPr>
          <p:cNvSpPr txBox="1"/>
          <p:nvPr/>
        </p:nvSpPr>
        <p:spPr>
          <a:xfrm>
            <a:off x="1490821" y="5116195"/>
            <a:ext cx="4378362" cy="73152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18" name="TextBox 17">
            <a:extLst>
              <a:ext uri="{FF2B5EF4-FFF2-40B4-BE49-F238E27FC236}">
                <a16:creationId xmlns:a16="http://schemas.microsoft.com/office/drawing/2014/main" id="{CB35E149-5900-46C5-A8C3-B4FD05ADCDA1}"/>
              </a:ext>
            </a:extLst>
          </p:cNvPr>
          <p:cNvSpPr txBox="1"/>
          <p:nvPr/>
        </p:nvSpPr>
        <p:spPr>
          <a:xfrm>
            <a:off x="6145650" y="5116195"/>
            <a:ext cx="4378362" cy="73152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pic>
        <p:nvPicPr>
          <p:cNvPr id="20" name="Picture 19">
            <a:hlinkClick r:id="rId2"/>
            <a:extLst>
              <a:ext uri="{FF2B5EF4-FFF2-40B4-BE49-F238E27FC236}">
                <a16:creationId xmlns:a16="http://schemas.microsoft.com/office/drawing/2014/main" id="{7468EA92-83D2-4DF4-98EF-7F85DC6D38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14935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 presetClass="entr" presetSubtype="4"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1000"/>
                                        <p:tgtEl>
                                          <p:spTgt spid="16"/>
                                        </p:tgtEl>
                                      </p:cBhvr>
                                    </p:animEffect>
                                    <p:anim calcmode="lin" valueType="num">
                                      <p:cBhvr>
                                        <p:cTn id="33" dur="1000" fill="hold"/>
                                        <p:tgtEl>
                                          <p:spTgt spid="16"/>
                                        </p:tgtEl>
                                        <p:attrNameLst>
                                          <p:attrName>ppt_x</p:attrName>
                                        </p:attrNameLst>
                                      </p:cBhvr>
                                      <p:tavLst>
                                        <p:tav tm="0">
                                          <p:val>
                                            <p:strVal val="#ppt_x"/>
                                          </p:val>
                                        </p:tav>
                                        <p:tav tm="100000">
                                          <p:val>
                                            <p:strVal val="#ppt_x"/>
                                          </p:val>
                                        </p:tav>
                                      </p:tavLst>
                                    </p:anim>
                                    <p:anim calcmode="lin" valueType="num">
                                      <p:cBhvr>
                                        <p:cTn id="34" dur="1000" fill="hold"/>
                                        <p:tgtEl>
                                          <p:spTgt spid="16"/>
                                        </p:tgtEl>
                                        <p:attrNameLst>
                                          <p:attrName>ppt_y</p:attrName>
                                        </p:attrNameLst>
                                      </p:cBhvr>
                                      <p:tavLst>
                                        <p:tav tm="0">
                                          <p:val>
                                            <p:strVal val="#ppt_y+.1"/>
                                          </p:val>
                                        </p:tav>
                                        <p:tav tm="100000">
                                          <p:val>
                                            <p:strVal val="#ppt_y"/>
                                          </p:val>
                                        </p:tav>
                                      </p:tavLst>
                                    </p:anim>
                                  </p:childTnLst>
                                </p:cTn>
                              </p:par>
                            </p:childTnLst>
                          </p:cTn>
                        </p:par>
                        <p:par>
                          <p:cTn id="35" fill="hold">
                            <p:stCondLst>
                              <p:cond delay="3500"/>
                            </p:stCondLst>
                            <p:childTnLst>
                              <p:par>
                                <p:cTn id="36" presetID="22" presetClass="entr" presetSubtype="1" fill="hold" grpId="0" nodeType="after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wipe(up)">
                                      <p:cBhvr>
                                        <p:cTn id="38" dur="1000"/>
                                        <p:tgtEl>
                                          <p:spTgt spid="2"/>
                                        </p:tgtEl>
                                      </p:cBhvr>
                                    </p:animEffect>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wipe(up)">
                                      <p:cBhvr>
                                        <p:cTn id="42" dur="500"/>
                                        <p:tgtEl>
                                          <p:spTgt spid="17"/>
                                        </p:tgtEl>
                                      </p:cBhvr>
                                    </p:animEffect>
                                  </p:childTnLst>
                                </p:cTn>
                              </p:par>
                            </p:childTnLst>
                          </p:cTn>
                        </p:par>
                        <p:par>
                          <p:cTn id="43" fill="hold">
                            <p:stCondLst>
                              <p:cond delay="5000"/>
                            </p:stCondLst>
                            <p:childTnLst>
                              <p:par>
                                <p:cTn id="44" presetID="22" presetClass="entr" presetSubtype="1"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wipe(up)">
                                      <p:cBhvr>
                                        <p:cTn id="46" dur="1000"/>
                                        <p:tgtEl>
                                          <p:spTgt spid="9"/>
                                        </p:tgtEl>
                                      </p:cBhvr>
                                    </p:animEffect>
                                  </p:childTnLst>
                                </p:cTn>
                              </p:par>
                            </p:childTnLst>
                          </p:cTn>
                        </p:par>
                        <p:par>
                          <p:cTn id="47" fill="hold">
                            <p:stCondLst>
                              <p:cond delay="6000"/>
                            </p:stCondLst>
                            <p:childTnLst>
                              <p:par>
                                <p:cTn id="48" presetID="22" presetClass="entr" presetSubtype="1" fill="hold" grpId="0" nodeType="after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wipe(up)">
                                      <p:cBhvr>
                                        <p:cTn id="50" dur="500"/>
                                        <p:tgtEl>
                                          <p:spTgt spid="18"/>
                                        </p:tgtEl>
                                      </p:cBhvr>
                                    </p:animEffect>
                                  </p:childTnLst>
                                </p:cTn>
                              </p:par>
                            </p:childTnLst>
                          </p:cTn>
                        </p:par>
                        <p:par>
                          <p:cTn id="51" fill="hold">
                            <p:stCondLst>
                              <p:cond delay="6500"/>
                            </p:stCondLst>
                            <p:childTnLst>
                              <p:par>
                                <p:cTn id="52" presetID="47" presetClass="entr" presetSubtype="0" fill="hold" nodeType="after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fade">
                                      <p:cBhvr>
                                        <p:cTn id="54" dur="1000"/>
                                        <p:tgtEl>
                                          <p:spTgt spid="19"/>
                                        </p:tgtEl>
                                      </p:cBhvr>
                                    </p:animEffect>
                                    <p:anim calcmode="lin" valueType="num">
                                      <p:cBhvr>
                                        <p:cTn id="55" dur="1000" fill="hold"/>
                                        <p:tgtEl>
                                          <p:spTgt spid="19"/>
                                        </p:tgtEl>
                                        <p:attrNameLst>
                                          <p:attrName>ppt_x</p:attrName>
                                        </p:attrNameLst>
                                      </p:cBhvr>
                                      <p:tavLst>
                                        <p:tav tm="0">
                                          <p:val>
                                            <p:strVal val="#ppt_x"/>
                                          </p:val>
                                        </p:tav>
                                        <p:tav tm="100000">
                                          <p:val>
                                            <p:strVal val="#ppt_x"/>
                                          </p:val>
                                        </p:tav>
                                      </p:tavLst>
                                    </p:anim>
                                    <p:anim calcmode="lin" valueType="num">
                                      <p:cBhvr>
                                        <p:cTn id="56"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p:bldP spid="9" grpId="0"/>
      <p:bldP spid="8" grpId="0" animBg="1"/>
      <p:bldP spid="15" grpId="0"/>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1312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2018-01-03T18:06:43Z</dcterms:modified>
</cp:coreProperties>
</file>