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475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row: Down 14">
            <a:extLst>
              <a:ext uri="{FF2B5EF4-FFF2-40B4-BE49-F238E27FC236}">
                <a16:creationId xmlns:a16="http://schemas.microsoft.com/office/drawing/2014/main" id="{45A39214-7016-4728-9FF2-EF5ED6CACEEE}"/>
              </a:ext>
            </a:extLst>
          </p:cNvPr>
          <p:cNvSpPr/>
          <p:nvPr/>
        </p:nvSpPr>
        <p:spPr>
          <a:xfrm>
            <a:off x="6054247" y="3985951"/>
            <a:ext cx="182880" cy="666045"/>
          </a:xfrm>
          <a:prstGeom prst="downArrow">
            <a:avLst/>
          </a:prstGeom>
          <a:solidFill>
            <a:srgbClr val="EF342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502409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EF3425"/>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541088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EF342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712298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8405207" y="3985951"/>
            <a:ext cx="182880" cy="666045"/>
          </a:xfrm>
          <a:prstGeom prst="downArrow">
            <a:avLst/>
          </a:prstGeom>
          <a:solidFill>
            <a:srgbClr val="8397B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737505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397B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776184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8397B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947394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10673505" y="3985951"/>
            <a:ext cx="182880" cy="666045"/>
          </a:xfrm>
          <a:prstGeom prst="downArrow">
            <a:avLst/>
          </a:pr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964334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1003013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53" name="Freeform 22">
            <a:extLst>
              <a:ext uri="{FF2B5EF4-FFF2-40B4-BE49-F238E27FC236}">
                <a16:creationId xmlns:a16="http://schemas.microsoft.com/office/drawing/2014/main" id="{DE767844-A238-476E-B448-E29D5E78B2BE}"/>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Sev01">
            <a:extLst>
              <a:ext uri="{FF2B5EF4-FFF2-40B4-BE49-F238E27FC236}">
                <a16:creationId xmlns:a16="http://schemas.microsoft.com/office/drawing/2014/main" id="{CD3BDC95-DA4B-4029-8B97-B21E406B45BA}"/>
              </a:ext>
            </a:extLst>
          </p:cNvPr>
          <p:cNvSpPr>
            <a:spLocks noChangeAspect="1"/>
          </p:cNvSpPr>
          <p:nvPr/>
        </p:nvSpPr>
        <p:spPr>
          <a:xfrm>
            <a:off x="2328461" y="2272984"/>
            <a:ext cx="2692208" cy="2692203"/>
          </a:xfrm>
          <a:prstGeom prst="flowChartInputOutput">
            <a:avLst/>
          </a:prstGeom>
          <a:blipFill>
            <a:blip r:embed="rId2"/>
            <a:stretch>
              <a:fillRect/>
            </a:stretch>
          </a:blipFill>
          <a:ln w="2540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Sev01">
            <a:extLst>
              <a:ext uri="{FF2B5EF4-FFF2-40B4-BE49-F238E27FC236}">
                <a16:creationId xmlns:a16="http://schemas.microsoft.com/office/drawing/2014/main" id="{570634FA-8405-4BE2-BBC8-DDA48C61F787}"/>
              </a:ext>
            </a:extLst>
          </p:cNvPr>
          <p:cNvSpPr>
            <a:spLocks noChangeAspect="1"/>
          </p:cNvSpPr>
          <p:nvPr/>
        </p:nvSpPr>
        <p:spPr>
          <a:xfrm>
            <a:off x="3561292" y="356632"/>
            <a:ext cx="1689805" cy="1689801"/>
          </a:xfrm>
          <a:prstGeom prst="flowChartInputOutput">
            <a:avLst/>
          </a:prstGeom>
          <a:blipFill>
            <a:blip r:embed="rId3"/>
            <a:stretch>
              <a:fillRect/>
            </a:stretch>
          </a:blipFill>
          <a:ln w="2540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a:extLst>
              <a:ext uri="{FF2B5EF4-FFF2-40B4-BE49-F238E27FC236}">
                <a16:creationId xmlns:a16="http://schemas.microsoft.com/office/drawing/2014/main" id="{0EA59D29-16AE-4F95-954A-F2417C4EEBF0}"/>
              </a:ext>
            </a:extLst>
          </p:cNvPr>
          <p:cNvSpPr>
            <a:spLocks noChangeAspect="1"/>
          </p:cNvSpPr>
          <p:nvPr/>
        </p:nvSpPr>
        <p:spPr>
          <a:xfrm>
            <a:off x="2300196" y="5188008"/>
            <a:ext cx="1244163" cy="1244160"/>
          </a:xfrm>
          <a:prstGeom prst="flowChartInputOutput">
            <a:avLst/>
          </a:prstGeom>
          <a:blipFill>
            <a:blip r:embed="rId4"/>
            <a:stretch>
              <a:fillRect/>
            </a:stretch>
          </a:blip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58" name="Group 57">
            <a:extLst>
              <a:ext uri="{FF2B5EF4-FFF2-40B4-BE49-F238E27FC236}">
                <a16:creationId xmlns:a16="http://schemas.microsoft.com/office/drawing/2014/main" id="{28E79BF2-4E16-4144-AF38-4A9E20280675}"/>
              </a:ext>
            </a:extLst>
          </p:cNvPr>
          <p:cNvGrpSpPr/>
          <p:nvPr/>
        </p:nvGrpSpPr>
        <p:grpSpPr>
          <a:xfrm>
            <a:off x="6310489" y="258228"/>
            <a:ext cx="5508978" cy="954108"/>
            <a:chOff x="3341511" y="258228"/>
            <a:chExt cx="5508978" cy="954108"/>
          </a:xfrm>
        </p:grpSpPr>
        <p:sp>
          <p:nvSpPr>
            <p:cNvPr id="59" name="TextBox 58">
              <a:extLst>
                <a:ext uri="{FF2B5EF4-FFF2-40B4-BE49-F238E27FC236}">
                  <a16:creationId xmlns:a16="http://schemas.microsoft.com/office/drawing/2014/main" id="{FEE1C534-7AFB-410A-AA47-ACDD8198053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0" name="TextBox 59">
              <a:extLst>
                <a:ext uri="{FF2B5EF4-FFF2-40B4-BE49-F238E27FC236}">
                  <a16:creationId xmlns:a16="http://schemas.microsoft.com/office/drawing/2014/main" id="{0200D9D6-BA89-4B4B-A12B-A41A5A149D0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grpSp>
        <p:nvGrpSpPr>
          <p:cNvPr id="62" name="Group 61">
            <a:extLst>
              <a:ext uri="{FF2B5EF4-FFF2-40B4-BE49-F238E27FC236}">
                <a16:creationId xmlns:a16="http://schemas.microsoft.com/office/drawing/2014/main" id="{16A06BEA-FF9E-46C7-AC66-3D833E75C3EA}"/>
              </a:ext>
            </a:extLst>
          </p:cNvPr>
          <p:cNvGrpSpPr/>
          <p:nvPr/>
        </p:nvGrpSpPr>
        <p:grpSpPr>
          <a:xfrm>
            <a:off x="232344" y="1631104"/>
            <a:ext cx="2357416" cy="4376114"/>
            <a:chOff x="232344" y="1631104"/>
            <a:chExt cx="2357416" cy="4376114"/>
          </a:xfrm>
        </p:grpSpPr>
        <p:sp>
          <p:nvSpPr>
            <p:cNvPr id="57" name="TextBox 56">
              <a:extLst>
                <a:ext uri="{FF2B5EF4-FFF2-40B4-BE49-F238E27FC236}">
                  <a16:creationId xmlns:a16="http://schemas.microsoft.com/office/drawing/2014/main" id="{E3432243-BDAB-4C8A-B953-FD6554629F8C}"/>
                </a:ext>
              </a:extLst>
            </p:cNvPr>
            <p:cNvSpPr txBox="1"/>
            <p:nvPr/>
          </p:nvSpPr>
          <p:spPr>
            <a:xfrm>
              <a:off x="232344" y="1631104"/>
              <a:ext cx="2357416" cy="1954381"/>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dirty="0">
                <a:solidFill>
                  <a:schemeClr val="bg2">
                    <a:lumMod val="25000"/>
                  </a:schemeClr>
                </a:solidFill>
                <a:latin typeface="Candara" panose="020E0502030303020204" pitchFamily="34" charset="0"/>
              </a:endParaRPr>
            </a:p>
          </p:txBody>
        </p:sp>
        <p:sp>
          <p:nvSpPr>
            <p:cNvPr id="61" name="TextBox 60">
              <a:extLst>
                <a:ext uri="{FF2B5EF4-FFF2-40B4-BE49-F238E27FC236}">
                  <a16:creationId xmlns:a16="http://schemas.microsoft.com/office/drawing/2014/main" id="{2D5B3291-F6E4-4CAE-8129-630038BB0947}"/>
                </a:ext>
              </a:extLst>
            </p:cNvPr>
            <p:cNvSpPr txBox="1"/>
            <p:nvPr/>
          </p:nvSpPr>
          <p:spPr>
            <a:xfrm>
              <a:off x="237462" y="3637338"/>
              <a:ext cx="1771820" cy="236988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pic>
        <p:nvPicPr>
          <p:cNvPr id="36" name="Picture 35">
            <a:hlinkClick r:id="rId5"/>
            <a:extLst>
              <a:ext uri="{FF2B5EF4-FFF2-40B4-BE49-F238E27FC236}">
                <a16:creationId xmlns:a16="http://schemas.microsoft.com/office/drawing/2014/main" id="{F5107B55-8058-4059-BC96-68340D9F1F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059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750"/>
                                        <p:tgtEl>
                                          <p:spTgt spid="5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left)">
                                      <p:cBhvr>
                                        <p:cTn id="11" dur="500"/>
                                        <p:tgtEl>
                                          <p:spTgt spid="53"/>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wipe(up)">
                                      <p:cBhvr>
                                        <p:cTn id="15" dur="500"/>
                                        <p:tgtEl>
                                          <p:spTgt spid="62"/>
                                        </p:tgtEl>
                                      </p:cBhvr>
                                    </p:animEffect>
                                  </p:childTnLst>
                                </p:cTn>
                              </p:par>
                            </p:childTnLst>
                          </p:cTn>
                        </p:par>
                        <p:par>
                          <p:cTn id="16" fill="hold">
                            <p:stCondLst>
                              <p:cond delay="1750"/>
                            </p:stCondLst>
                            <p:childTnLst>
                              <p:par>
                                <p:cTn id="17" presetID="53" presetClass="entr" presetSubtype="0"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p:cTn id="19" dur="500" fill="hold"/>
                                        <p:tgtEl>
                                          <p:spTgt spid="54"/>
                                        </p:tgtEl>
                                        <p:attrNameLst>
                                          <p:attrName>ppt_w</p:attrName>
                                        </p:attrNameLst>
                                      </p:cBhvr>
                                      <p:tavLst>
                                        <p:tav tm="0">
                                          <p:val>
                                            <p:fltVal val="0"/>
                                          </p:val>
                                        </p:tav>
                                        <p:tav tm="100000">
                                          <p:val>
                                            <p:strVal val="#ppt_w"/>
                                          </p:val>
                                        </p:tav>
                                      </p:tavLst>
                                    </p:anim>
                                    <p:anim calcmode="lin" valueType="num">
                                      <p:cBhvr>
                                        <p:cTn id="20" dur="500" fill="hold"/>
                                        <p:tgtEl>
                                          <p:spTgt spid="54"/>
                                        </p:tgtEl>
                                        <p:attrNameLst>
                                          <p:attrName>ppt_h</p:attrName>
                                        </p:attrNameLst>
                                      </p:cBhvr>
                                      <p:tavLst>
                                        <p:tav tm="0">
                                          <p:val>
                                            <p:fltVal val="0"/>
                                          </p:val>
                                        </p:tav>
                                        <p:tav tm="100000">
                                          <p:val>
                                            <p:strVal val="#ppt_h"/>
                                          </p:val>
                                        </p:tav>
                                      </p:tavLst>
                                    </p:anim>
                                    <p:animEffect transition="in" filter="fade">
                                      <p:cBhvr>
                                        <p:cTn id="21" dur="500"/>
                                        <p:tgtEl>
                                          <p:spTgt spid="54"/>
                                        </p:tgtEl>
                                      </p:cBhvr>
                                    </p:animEffect>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7"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par>
                          <p:cTn id="38" fill="hold">
                            <p:stCondLst>
                              <p:cond delay="4750"/>
                            </p:stCondLst>
                            <p:childTnLst>
                              <p:par>
                                <p:cTn id="39" presetID="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53" presetClass="entr" presetSubtype="0"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750"/>
                            </p:stCondLst>
                            <p:childTnLst>
                              <p:par>
                                <p:cTn id="50" presetID="42"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7"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up)">
                                      <p:cBhvr>
                                        <p:cTn id="64" dur="500"/>
                                        <p:tgtEl>
                                          <p:spTgt spid="22"/>
                                        </p:tgtEl>
                                      </p:cBhvr>
                                    </p:animEffect>
                                  </p:childTnLst>
                                </p:cTn>
                              </p:par>
                            </p:childTnLst>
                          </p:cTn>
                        </p:par>
                        <p:par>
                          <p:cTn id="65" fill="hold">
                            <p:stCondLst>
                              <p:cond delay="8250"/>
                            </p:stCondLst>
                            <p:childTnLst>
                              <p:par>
                                <p:cTn id="66" presetID="2" presetClass="entr" presetSubtype="8"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0-#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par>
                          <p:cTn id="70" fill="hold">
                            <p:stCondLst>
                              <p:cond delay="8750"/>
                            </p:stCondLst>
                            <p:childTnLst>
                              <p:par>
                                <p:cTn id="71" presetID="53" presetClass="entr" presetSubtype="0"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9250"/>
                            </p:stCondLst>
                            <p:childTnLst>
                              <p:par>
                                <p:cTn id="77" presetID="42" presetClass="entr" presetSubtype="0" fill="hold"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10250"/>
                            </p:stCondLst>
                            <p:childTnLst>
                              <p:par>
                                <p:cTn id="83" presetID="47"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1000"/>
                                        <p:tgtEl>
                                          <p:spTgt spid="29"/>
                                        </p:tgtEl>
                                      </p:cBhvr>
                                    </p:animEffect>
                                    <p:anim calcmode="lin" valueType="num">
                                      <p:cBhvr>
                                        <p:cTn id="86" dur="1000" fill="hold"/>
                                        <p:tgtEl>
                                          <p:spTgt spid="29"/>
                                        </p:tgtEl>
                                        <p:attrNameLst>
                                          <p:attrName>ppt_x</p:attrName>
                                        </p:attrNameLst>
                                      </p:cBhvr>
                                      <p:tavLst>
                                        <p:tav tm="0">
                                          <p:val>
                                            <p:strVal val="#ppt_x"/>
                                          </p:val>
                                        </p:tav>
                                        <p:tav tm="100000">
                                          <p:val>
                                            <p:strVal val="#ppt_x"/>
                                          </p:val>
                                        </p:tav>
                                      </p:tavLst>
                                    </p:anim>
                                    <p:anim calcmode="lin" valueType="num">
                                      <p:cBhvr>
                                        <p:cTn id="87" dur="1000" fill="hold"/>
                                        <p:tgtEl>
                                          <p:spTgt spid="29"/>
                                        </p:tgtEl>
                                        <p:attrNameLst>
                                          <p:attrName>ppt_y</p:attrName>
                                        </p:attrNameLst>
                                      </p:cBhvr>
                                      <p:tavLst>
                                        <p:tav tm="0">
                                          <p:val>
                                            <p:strVal val="#ppt_y-.1"/>
                                          </p:val>
                                        </p:tav>
                                        <p:tav tm="100000">
                                          <p:val>
                                            <p:strVal val="#ppt_y"/>
                                          </p:val>
                                        </p:tav>
                                      </p:tavLst>
                                    </p:anim>
                                  </p:childTnLst>
                                </p:cTn>
                              </p:par>
                            </p:childTnLst>
                          </p:cTn>
                        </p:par>
                        <p:par>
                          <p:cTn id="88" fill="hold">
                            <p:stCondLst>
                              <p:cond delay="11250"/>
                            </p:stCondLst>
                            <p:childTnLst>
                              <p:par>
                                <p:cTn id="89" presetID="22" presetClass="entr" presetSubtype="1"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up)">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9" grpId="0" animBg="1"/>
      <p:bldP spid="21" grpId="0" animBg="1"/>
      <p:bldP spid="22" grpId="0"/>
      <p:bldP spid="28" grpId="0" animBg="1"/>
      <p:bldP spid="29" grpId="0" animBg="1"/>
      <p:bldP spid="30" grpId="0"/>
      <p:bldP spid="53" grpId="0" animBg="1"/>
      <p:bldP spid="54" grpId="0" animBg="1"/>
      <p:bldP spid="55"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1342</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2018-01-03T18:02:40Z</dcterms:modified>
</cp:coreProperties>
</file>