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6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33319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D7439EBA-5BB8-4B31-B39C-35271D94CC24}"/>
              </a:ext>
            </a:extLst>
          </p:cNvPr>
          <p:cNvSpPr>
            <a:spLocks noChangeAspect="1"/>
          </p:cNvSpPr>
          <p:nvPr/>
        </p:nvSpPr>
        <p:spPr>
          <a:xfrm>
            <a:off x="4198067" y="1738426"/>
            <a:ext cx="2647201" cy="1262619"/>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E02C00"/>
          </a:solidFill>
          <a:ln>
            <a:noFill/>
          </a:ln>
          <a:effectLst>
            <a:outerShdw blurRad="63500" sx="102000" sy="102000" algn="c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091590-6FB4-499F-A51C-B14157148599}"/>
              </a:ext>
            </a:extLst>
          </p:cNvPr>
          <p:cNvSpPr>
            <a:spLocks noChangeAspect="1"/>
          </p:cNvSpPr>
          <p:nvPr/>
        </p:nvSpPr>
        <p:spPr>
          <a:xfrm rot="16200000">
            <a:off x="3351006" y="3765955"/>
            <a:ext cx="2647201" cy="1262619"/>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5C5C5C"/>
          </a:solidFill>
          <a:ln>
            <a:noFill/>
          </a:ln>
          <a:effectLst>
            <a:outerShdw blurRad="63500" sx="102000" sy="102000" algn="c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116E1AC-3A9D-4FAA-A6B7-7AF2856B6FA4}"/>
              </a:ext>
            </a:extLst>
          </p:cNvPr>
          <p:cNvSpPr>
            <a:spLocks noChangeAspect="1"/>
          </p:cNvSpPr>
          <p:nvPr/>
        </p:nvSpPr>
        <p:spPr>
          <a:xfrm rot="10800000">
            <a:off x="5384597" y="4612760"/>
            <a:ext cx="2647201" cy="1262619"/>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26364D"/>
          </a:solidFill>
          <a:ln>
            <a:noFill/>
          </a:ln>
          <a:effectLst>
            <a:outerShdw blurRad="63500" sx="102000" sy="102000" algn="c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31CE0A9A-FCB9-45E5-8DF5-4E5D5FD34DED}"/>
              </a:ext>
            </a:extLst>
          </p:cNvPr>
          <p:cNvSpPr>
            <a:spLocks noChangeAspect="1"/>
          </p:cNvSpPr>
          <p:nvPr/>
        </p:nvSpPr>
        <p:spPr>
          <a:xfrm rot="5400000">
            <a:off x="6231658" y="2596870"/>
            <a:ext cx="2647201" cy="1262619"/>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3E7CB5"/>
          </a:solidFill>
          <a:ln>
            <a:noFill/>
          </a:ln>
          <a:effectLst>
            <a:outerShdw blurRad="63500" sx="102000" sy="102000" algn="ctr" rotWithShape="0">
              <a:prstClr val="black">
                <a:alpha val="7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46ED72F-FD00-4AD1-A195-F5BE52C507A8}"/>
              </a:ext>
            </a:extLst>
          </p:cNvPr>
          <p:cNvSpPr>
            <a:spLocks noChangeAspect="1"/>
          </p:cNvSpPr>
          <p:nvPr/>
        </p:nvSpPr>
        <p:spPr>
          <a:xfrm>
            <a:off x="4340821" y="1799701"/>
            <a:ext cx="2453743" cy="1170346"/>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FE4A1E"/>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28CB67F7-1E3B-4C16-9621-6B6566628749}"/>
              </a:ext>
            </a:extLst>
          </p:cNvPr>
          <p:cNvSpPr>
            <a:spLocks noChangeAspect="1"/>
          </p:cNvSpPr>
          <p:nvPr/>
        </p:nvSpPr>
        <p:spPr>
          <a:xfrm rot="16200000">
            <a:off x="3453140" y="3780992"/>
            <a:ext cx="2453742" cy="1170347"/>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7A7A7A"/>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07D14D5E-F56F-4B63-9E52-B86610FA17E0}"/>
              </a:ext>
            </a:extLst>
          </p:cNvPr>
          <p:cNvSpPr>
            <a:spLocks noChangeAspect="1"/>
          </p:cNvSpPr>
          <p:nvPr/>
        </p:nvSpPr>
        <p:spPr>
          <a:xfrm rot="10800000">
            <a:off x="5438793" y="4665852"/>
            <a:ext cx="2453743" cy="1170346"/>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44546B"/>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1C1E511-243A-4F25-965B-7E698D23B00C}"/>
              </a:ext>
            </a:extLst>
          </p:cNvPr>
          <p:cNvSpPr>
            <a:spLocks noChangeAspect="1"/>
          </p:cNvSpPr>
          <p:nvPr/>
        </p:nvSpPr>
        <p:spPr>
          <a:xfrm rot="5400000">
            <a:off x="6327559" y="2681951"/>
            <a:ext cx="2453742" cy="1170347"/>
          </a:xfrm>
          <a:custGeom>
            <a:avLst/>
            <a:gdLst>
              <a:gd name="connsiteX0" fmla="*/ 1897934 w 2647201"/>
              <a:gd name="connsiteY0" fmla="*/ 0 h 1262619"/>
              <a:gd name="connsiteX1" fmla="*/ 2509742 w 2647201"/>
              <a:gd name="connsiteY1" fmla="*/ 92497 h 1262619"/>
              <a:gd name="connsiteX2" fmla="*/ 2647201 w 2647201"/>
              <a:gd name="connsiteY2" fmla="*/ 142807 h 1262619"/>
              <a:gd name="connsiteX3" fmla="*/ 2647201 w 2647201"/>
              <a:gd name="connsiteY3" fmla="*/ 1262619 h 1262619"/>
              <a:gd name="connsiteX4" fmla="*/ 0 w 2647201"/>
              <a:gd name="connsiteY4" fmla="*/ 1262619 h 1262619"/>
              <a:gd name="connsiteX5" fmla="*/ 2215 w 2647201"/>
              <a:gd name="connsiteY5" fmla="*/ 1256567 h 1262619"/>
              <a:gd name="connsiteX6" fmla="*/ 1897934 w 2647201"/>
              <a:gd name="connsiteY6" fmla="*/ 0 h 126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47201" h="1262619">
                <a:moveTo>
                  <a:pt x="1897934" y="0"/>
                </a:moveTo>
                <a:cubicBezTo>
                  <a:pt x="2110985" y="0"/>
                  <a:pt x="2316472" y="32384"/>
                  <a:pt x="2509742" y="92497"/>
                </a:cubicBezTo>
                <a:lnTo>
                  <a:pt x="2647201" y="142807"/>
                </a:lnTo>
                <a:lnTo>
                  <a:pt x="2647201" y="1262619"/>
                </a:lnTo>
                <a:lnTo>
                  <a:pt x="0" y="1262619"/>
                </a:lnTo>
                <a:lnTo>
                  <a:pt x="2215" y="1256567"/>
                </a:lnTo>
                <a:cubicBezTo>
                  <a:pt x="314545" y="518135"/>
                  <a:pt x="1045731" y="0"/>
                  <a:pt x="1897934" y="0"/>
                </a:cubicBezTo>
                <a:close/>
              </a:path>
            </a:pathLst>
          </a:custGeom>
          <a:solidFill>
            <a:srgbClr val="5C9AD3"/>
          </a:solidFill>
          <a:ln>
            <a:noFill/>
          </a:ln>
          <a:effectLst>
            <a:outerShdw blurRad="63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4F10E471-566F-470F-9275-1187D3A2D580}"/>
              </a:ext>
            </a:extLst>
          </p:cNvPr>
          <p:cNvSpPr txBox="1"/>
          <p:nvPr/>
        </p:nvSpPr>
        <p:spPr>
          <a:xfrm>
            <a:off x="553314" y="1238406"/>
            <a:ext cx="3559017" cy="2169825"/>
          </a:xfrm>
          <a:prstGeom prst="rect">
            <a:avLst/>
          </a:prstGeom>
          <a:noFill/>
        </p:spPr>
        <p:txBody>
          <a:bodyPr wrap="square" rtlCol="0">
            <a:spAutoFit/>
          </a:bodyPr>
          <a:lstStyle/>
          <a:p>
            <a:r>
              <a:rPr lang="en-US" sz="3600" dirty="0">
                <a:solidFill>
                  <a:srgbClr val="FE4A1E"/>
                </a:solidFill>
              </a:rPr>
              <a:t>$258</a:t>
            </a:r>
          </a:p>
          <a:p>
            <a:endParaRPr lang="en-US" sz="8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sp>
        <p:nvSpPr>
          <p:cNvPr id="18" name="TextBox 17">
            <a:extLst>
              <a:ext uri="{FF2B5EF4-FFF2-40B4-BE49-F238E27FC236}">
                <a16:creationId xmlns:a16="http://schemas.microsoft.com/office/drawing/2014/main" id="{889526FC-F2B9-4314-A9A0-ADD229CD3CB7}"/>
              </a:ext>
            </a:extLst>
          </p:cNvPr>
          <p:cNvSpPr txBox="1"/>
          <p:nvPr/>
        </p:nvSpPr>
        <p:spPr>
          <a:xfrm>
            <a:off x="525527" y="3825662"/>
            <a:ext cx="3559017" cy="2169825"/>
          </a:xfrm>
          <a:prstGeom prst="rect">
            <a:avLst/>
          </a:prstGeom>
          <a:noFill/>
        </p:spPr>
        <p:txBody>
          <a:bodyPr wrap="square" rtlCol="0">
            <a:spAutoFit/>
          </a:bodyPr>
          <a:lstStyle/>
          <a:p>
            <a:r>
              <a:rPr lang="en-US" sz="3600" dirty="0">
                <a:solidFill>
                  <a:srgbClr val="7A7A7A"/>
                </a:solidFill>
              </a:rPr>
              <a:t>$416</a:t>
            </a:r>
          </a:p>
          <a:p>
            <a:endParaRPr lang="en-US" sz="8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sp>
        <p:nvSpPr>
          <p:cNvPr id="19" name="TextBox 18">
            <a:extLst>
              <a:ext uri="{FF2B5EF4-FFF2-40B4-BE49-F238E27FC236}">
                <a16:creationId xmlns:a16="http://schemas.microsoft.com/office/drawing/2014/main" id="{CAC66CD9-4AFC-4ABA-988F-8642C9FD9248}"/>
              </a:ext>
            </a:extLst>
          </p:cNvPr>
          <p:cNvSpPr txBox="1"/>
          <p:nvPr/>
        </p:nvSpPr>
        <p:spPr>
          <a:xfrm>
            <a:off x="8760854" y="1238405"/>
            <a:ext cx="3559017" cy="2169825"/>
          </a:xfrm>
          <a:prstGeom prst="rect">
            <a:avLst/>
          </a:prstGeom>
          <a:noFill/>
        </p:spPr>
        <p:txBody>
          <a:bodyPr wrap="square" rtlCol="0">
            <a:spAutoFit/>
          </a:bodyPr>
          <a:lstStyle/>
          <a:p>
            <a:r>
              <a:rPr lang="en-US" sz="3600" dirty="0">
                <a:solidFill>
                  <a:srgbClr val="5C9AD3"/>
                </a:solidFill>
              </a:rPr>
              <a:t>$324</a:t>
            </a:r>
          </a:p>
          <a:p>
            <a:endParaRPr lang="en-US" sz="8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sp>
        <p:nvSpPr>
          <p:cNvPr id="21" name="TextBox 20">
            <a:extLst>
              <a:ext uri="{FF2B5EF4-FFF2-40B4-BE49-F238E27FC236}">
                <a16:creationId xmlns:a16="http://schemas.microsoft.com/office/drawing/2014/main" id="{11B30A49-9C9A-4688-9C5B-A6790EB7DCB6}"/>
              </a:ext>
            </a:extLst>
          </p:cNvPr>
          <p:cNvSpPr txBox="1"/>
          <p:nvPr/>
        </p:nvSpPr>
        <p:spPr>
          <a:xfrm>
            <a:off x="8760853" y="3825661"/>
            <a:ext cx="3559017" cy="2169825"/>
          </a:xfrm>
          <a:prstGeom prst="rect">
            <a:avLst/>
          </a:prstGeom>
          <a:noFill/>
        </p:spPr>
        <p:txBody>
          <a:bodyPr wrap="square" rtlCol="0">
            <a:spAutoFit/>
          </a:bodyPr>
          <a:lstStyle/>
          <a:p>
            <a:r>
              <a:rPr lang="en-US" sz="3600" dirty="0">
                <a:solidFill>
                  <a:srgbClr val="44546B"/>
                </a:solidFill>
              </a:rPr>
              <a:t>$297</a:t>
            </a:r>
          </a:p>
          <a:p>
            <a:endParaRPr lang="en-US" sz="8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8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nvGrpSpPr>
          <p:cNvPr id="22" name="Group 21">
            <a:extLst>
              <a:ext uri="{FF2B5EF4-FFF2-40B4-BE49-F238E27FC236}">
                <a16:creationId xmlns:a16="http://schemas.microsoft.com/office/drawing/2014/main" id="{642A209E-E032-4F9D-911F-03424FACCD23}"/>
              </a:ext>
            </a:extLst>
          </p:cNvPr>
          <p:cNvGrpSpPr>
            <a:grpSpLocks noChangeAspect="1"/>
          </p:cNvGrpSpPr>
          <p:nvPr/>
        </p:nvGrpSpPr>
        <p:grpSpPr>
          <a:xfrm>
            <a:off x="7376479" y="3690627"/>
            <a:ext cx="326003" cy="548640"/>
            <a:chOff x="533400" y="2800350"/>
            <a:chExt cx="325437" cy="547687"/>
          </a:xfrm>
          <a:solidFill>
            <a:schemeClr val="bg1"/>
          </a:solidFill>
          <a:effectLst>
            <a:outerShdw blurRad="63500" sx="102000" sy="102000" algn="ctr" rotWithShape="0">
              <a:prstClr val="black">
                <a:alpha val="40000"/>
              </a:prstClr>
            </a:outerShdw>
          </a:effectLst>
        </p:grpSpPr>
        <p:sp>
          <p:nvSpPr>
            <p:cNvPr id="23" name="Freeform 30">
              <a:extLst>
                <a:ext uri="{FF2B5EF4-FFF2-40B4-BE49-F238E27FC236}">
                  <a16:creationId xmlns:a16="http://schemas.microsoft.com/office/drawing/2014/main" id="{577BF664-87FB-4240-B702-C67B5D1CA9E0}"/>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1">
              <a:extLst>
                <a:ext uri="{FF2B5EF4-FFF2-40B4-BE49-F238E27FC236}">
                  <a16:creationId xmlns:a16="http://schemas.microsoft.com/office/drawing/2014/main" id="{4CA52D72-F6D4-486C-AEA3-876D87DB1E6B}"/>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Rectangle 32">
              <a:extLst>
                <a:ext uri="{FF2B5EF4-FFF2-40B4-BE49-F238E27FC236}">
                  <a16:creationId xmlns:a16="http://schemas.microsoft.com/office/drawing/2014/main" id="{5634BB01-8951-488F-853A-4EA8CC2F0BB0}"/>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Rectangle 33">
              <a:extLst>
                <a:ext uri="{FF2B5EF4-FFF2-40B4-BE49-F238E27FC236}">
                  <a16:creationId xmlns:a16="http://schemas.microsoft.com/office/drawing/2014/main" id="{4A648096-3341-43E8-8370-A4A758613268}"/>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 name="Freeform 48">
            <a:extLst>
              <a:ext uri="{FF2B5EF4-FFF2-40B4-BE49-F238E27FC236}">
                <a16:creationId xmlns:a16="http://schemas.microsoft.com/office/drawing/2014/main" id="{3951EC22-C5AC-408F-8797-9173AB92943D}"/>
              </a:ext>
            </a:extLst>
          </p:cNvPr>
          <p:cNvSpPr>
            <a:spLocks noChangeAspect="1" noEditPoints="1"/>
          </p:cNvSpPr>
          <p:nvPr/>
        </p:nvSpPr>
        <p:spPr bwMode="auto">
          <a:xfrm>
            <a:off x="5778280" y="4969750"/>
            <a:ext cx="434457" cy="548640"/>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4" name="Freeform 211">
            <a:extLst>
              <a:ext uri="{FF2B5EF4-FFF2-40B4-BE49-F238E27FC236}">
                <a16:creationId xmlns:a16="http://schemas.microsoft.com/office/drawing/2014/main" id="{66B8DDA1-DBD7-4465-83AE-FA06FC24F861}"/>
              </a:ext>
            </a:extLst>
          </p:cNvPr>
          <p:cNvSpPr>
            <a:spLocks noChangeAspect="1" noEditPoints="1"/>
          </p:cNvSpPr>
          <p:nvPr/>
        </p:nvSpPr>
        <p:spPr bwMode="auto">
          <a:xfrm>
            <a:off x="5880388" y="2156274"/>
            <a:ext cx="627468" cy="45720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35" name="Group 356">
            <a:extLst>
              <a:ext uri="{FF2B5EF4-FFF2-40B4-BE49-F238E27FC236}">
                <a16:creationId xmlns:a16="http://schemas.microsoft.com/office/drawing/2014/main" id="{37C10FF1-BE63-46B7-8D72-3F9F68B32B4B}"/>
              </a:ext>
            </a:extLst>
          </p:cNvPr>
          <p:cNvGrpSpPr>
            <a:grpSpLocks noChangeAspect="1"/>
          </p:cNvGrpSpPr>
          <p:nvPr/>
        </p:nvGrpSpPr>
        <p:grpSpPr>
          <a:xfrm>
            <a:off x="4462591" y="3403392"/>
            <a:ext cx="548640" cy="489221"/>
            <a:chOff x="2166938" y="3051176"/>
            <a:chExt cx="439738" cy="392113"/>
          </a:xfrm>
          <a:solidFill>
            <a:schemeClr val="bg1"/>
          </a:solidFill>
          <a:effectLst>
            <a:outerShdw blurRad="63500" sx="102000" sy="102000" algn="ctr" rotWithShape="0">
              <a:prstClr val="black">
                <a:alpha val="40000"/>
              </a:prstClr>
            </a:outerShdw>
          </a:effectLst>
        </p:grpSpPr>
        <p:sp>
          <p:nvSpPr>
            <p:cNvPr id="36" name="Freeform 256">
              <a:extLst>
                <a:ext uri="{FF2B5EF4-FFF2-40B4-BE49-F238E27FC236}">
                  <a16:creationId xmlns:a16="http://schemas.microsoft.com/office/drawing/2014/main" id="{7BEA57EF-1415-4EE1-B751-7634221F08D5}"/>
                </a:ext>
              </a:extLst>
            </p:cNvPr>
            <p:cNvSpPr>
              <a:spLocks/>
            </p:cNvSpPr>
            <p:nvPr/>
          </p:nvSpPr>
          <p:spPr bwMode="auto">
            <a:xfrm>
              <a:off x="2543176" y="3276601"/>
              <a:ext cx="63500" cy="30163"/>
            </a:xfrm>
            <a:custGeom>
              <a:avLst/>
              <a:gdLst/>
              <a:ahLst/>
              <a:cxnLst>
                <a:cxn ang="0">
                  <a:pos x="3" y="6"/>
                </a:cxn>
                <a:cxn ang="0">
                  <a:pos x="14" y="8"/>
                </a:cxn>
                <a:cxn ang="0">
                  <a:pos x="17" y="6"/>
                </a:cxn>
                <a:cxn ang="0">
                  <a:pos x="15" y="2"/>
                </a:cxn>
                <a:cxn ang="0">
                  <a:pos x="3" y="1"/>
                </a:cxn>
                <a:cxn ang="0">
                  <a:pos x="0" y="3"/>
                </a:cxn>
                <a:cxn ang="0">
                  <a:pos x="3" y="6"/>
                </a:cxn>
              </a:cxnLst>
              <a:rect l="0" t="0" r="r" b="b"/>
              <a:pathLst>
                <a:path w="17" h="8">
                  <a:moveTo>
                    <a:pt x="3" y="6"/>
                  </a:moveTo>
                  <a:cubicBezTo>
                    <a:pt x="14" y="8"/>
                    <a:pt x="14" y="8"/>
                    <a:pt x="14" y="8"/>
                  </a:cubicBezTo>
                  <a:cubicBezTo>
                    <a:pt x="15" y="8"/>
                    <a:pt x="17" y="7"/>
                    <a:pt x="17" y="6"/>
                  </a:cubicBezTo>
                  <a:cubicBezTo>
                    <a:pt x="17" y="4"/>
                    <a:pt x="16" y="3"/>
                    <a:pt x="15" y="2"/>
                  </a:cubicBezTo>
                  <a:cubicBezTo>
                    <a:pt x="3" y="1"/>
                    <a:pt x="3" y="1"/>
                    <a:pt x="3" y="1"/>
                  </a:cubicBezTo>
                  <a:cubicBezTo>
                    <a:pt x="2" y="0"/>
                    <a:pt x="1" y="1"/>
                    <a:pt x="0" y="3"/>
                  </a:cubicBezTo>
                  <a:cubicBezTo>
                    <a:pt x="0" y="4"/>
                    <a:pt x="1" y="6"/>
                    <a:pt x="3"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57">
              <a:extLst>
                <a:ext uri="{FF2B5EF4-FFF2-40B4-BE49-F238E27FC236}">
                  <a16:creationId xmlns:a16="http://schemas.microsoft.com/office/drawing/2014/main" id="{9CE1A33B-7E7E-4FB9-8DA9-7852FF9CC8A4}"/>
                </a:ext>
              </a:extLst>
            </p:cNvPr>
            <p:cNvSpPr>
              <a:spLocks/>
            </p:cNvSpPr>
            <p:nvPr/>
          </p:nvSpPr>
          <p:spPr bwMode="auto">
            <a:xfrm>
              <a:off x="2543176" y="3141663"/>
              <a:ext cx="63500" cy="30163"/>
            </a:xfrm>
            <a:custGeom>
              <a:avLst/>
              <a:gdLst/>
              <a:ahLst/>
              <a:cxnLst>
                <a:cxn ang="0">
                  <a:pos x="4" y="8"/>
                </a:cxn>
                <a:cxn ang="0">
                  <a:pos x="15" y="5"/>
                </a:cxn>
                <a:cxn ang="0">
                  <a:pos x="17" y="2"/>
                </a:cxn>
                <a:cxn ang="0">
                  <a:pos x="13" y="0"/>
                </a:cxn>
                <a:cxn ang="0">
                  <a:pos x="2" y="3"/>
                </a:cxn>
                <a:cxn ang="0">
                  <a:pos x="0" y="6"/>
                </a:cxn>
                <a:cxn ang="0">
                  <a:pos x="4" y="8"/>
                </a:cxn>
              </a:cxnLst>
              <a:rect l="0" t="0" r="r" b="b"/>
              <a:pathLst>
                <a:path w="17" h="8">
                  <a:moveTo>
                    <a:pt x="4" y="8"/>
                  </a:moveTo>
                  <a:cubicBezTo>
                    <a:pt x="15" y="5"/>
                    <a:pt x="15" y="5"/>
                    <a:pt x="15" y="5"/>
                  </a:cubicBezTo>
                  <a:cubicBezTo>
                    <a:pt x="16" y="5"/>
                    <a:pt x="17" y="4"/>
                    <a:pt x="17" y="2"/>
                  </a:cubicBezTo>
                  <a:cubicBezTo>
                    <a:pt x="16" y="1"/>
                    <a:pt x="15" y="0"/>
                    <a:pt x="13" y="0"/>
                  </a:cubicBezTo>
                  <a:cubicBezTo>
                    <a:pt x="2" y="3"/>
                    <a:pt x="2" y="3"/>
                    <a:pt x="2" y="3"/>
                  </a:cubicBezTo>
                  <a:cubicBezTo>
                    <a:pt x="1" y="3"/>
                    <a:pt x="0" y="4"/>
                    <a:pt x="0" y="6"/>
                  </a:cubicBezTo>
                  <a:cubicBezTo>
                    <a:pt x="1" y="7"/>
                    <a:pt x="2" y="8"/>
                    <a:pt x="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58">
              <a:extLst>
                <a:ext uri="{FF2B5EF4-FFF2-40B4-BE49-F238E27FC236}">
                  <a16:creationId xmlns:a16="http://schemas.microsoft.com/office/drawing/2014/main" id="{EF61ECDB-F911-41A4-A2EC-7C005638D20B}"/>
                </a:ext>
              </a:extLst>
            </p:cNvPr>
            <p:cNvSpPr>
              <a:spLocks/>
            </p:cNvSpPr>
            <p:nvPr/>
          </p:nvSpPr>
          <p:spPr bwMode="auto">
            <a:xfrm>
              <a:off x="2543176" y="3213101"/>
              <a:ext cx="63500" cy="22225"/>
            </a:xfrm>
            <a:custGeom>
              <a:avLst/>
              <a:gdLst/>
              <a:ahLst/>
              <a:cxnLst>
                <a:cxn ang="0">
                  <a:pos x="3" y="6"/>
                </a:cxn>
                <a:cxn ang="0">
                  <a:pos x="14" y="6"/>
                </a:cxn>
                <a:cxn ang="0">
                  <a:pos x="17" y="3"/>
                </a:cxn>
                <a:cxn ang="0">
                  <a:pos x="14" y="0"/>
                </a:cxn>
                <a:cxn ang="0">
                  <a:pos x="3" y="1"/>
                </a:cxn>
                <a:cxn ang="0">
                  <a:pos x="0" y="3"/>
                </a:cxn>
                <a:cxn ang="0">
                  <a:pos x="3" y="6"/>
                </a:cxn>
              </a:cxnLst>
              <a:rect l="0" t="0" r="r" b="b"/>
              <a:pathLst>
                <a:path w="17" h="6">
                  <a:moveTo>
                    <a:pt x="3" y="6"/>
                  </a:moveTo>
                  <a:cubicBezTo>
                    <a:pt x="14" y="6"/>
                    <a:pt x="14" y="6"/>
                    <a:pt x="14" y="6"/>
                  </a:cubicBezTo>
                  <a:cubicBezTo>
                    <a:pt x="16" y="6"/>
                    <a:pt x="17" y="4"/>
                    <a:pt x="17" y="3"/>
                  </a:cubicBezTo>
                  <a:cubicBezTo>
                    <a:pt x="17" y="2"/>
                    <a:pt x="15" y="0"/>
                    <a:pt x="14" y="0"/>
                  </a:cubicBezTo>
                  <a:cubicBezTo>
                    <a:pt x="3" y="1"/>
                    <a:pt x="3" y="1"/>
                    <a:pt x="3" y="1"/>
                  </a:cubicBezTo>
                  <a:cubicBezTo>
                    <a:pt x="1" y="1"/>
                    <a:pt x="0" y="2"/>
                    <a:pt x="0" y="3"/>
                  </a:cubicBezTo>
                  <a:cubicBezTo>
                    <a:pt x="0" y="5"/>
                    <a:pt x="2" y="6"/>
                    <a:pt x="3"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259">
              <a:extLst>
                <a:ext uri="{FF2B5EF4-FFF2-40B4-BE49-F238E27FC236}">
                  <a16:creationId xmlns:a16="http://schemas.microsoft.com/office/drawing/2014/main" id="{EFE31270-7C93-4536-A2C0-F6BFAEB1FECA}"/>
                </a:ext>
              </a:extLst>
            </p:cNvPr>
            <p:cNvSpPr>
              <a:spLocks/>
            </p:cNvSpPr>
            <p:nvPr/>
          </p:nvSpPr>
          <p:spPr bwMode="auto">
            <a:xfrm>
              <a:off x="2543176" y="3055938"/>
              <a:ext cx="63500" cy="44450"/>
            </a:xfrm>
            <a:custGeom>
              <a:avLst/>
              <a:gdLst/>
              <a:ahLst/>
              <a:cxnLst>
                <a:cxn ang="0">
                  <a:pos x="4" y="11"/>
                </a:cxn>
                <a:cxn ang="0">
                  <a:pos x="15" y="6"/>
                </a:cxn>
                <a:cxn ang="0">
                  <a:pos x="17" y="2"/>
                </a:cxn>
                <a:cxn ang="0">
                  <a:pos x="13" y="1"/>
                </a:cxn>
                <a:cxn ang="0">
                  <a:pos x="2" y="7"/>
                </a:cxn>
                <a:cxn ang="0">
                  <a:pos x="1" y="10"/>
                </a:cxn>
                <a:cxn ang="0">
                  <a:pos x="4" y="11"/>
                </a:cxn>
              </a:cxnLst>
              <a:rect l="0" t="0" r="r" b="b"/>
              <a:pathLst>
                <a:path w="17" h="12">
                  <a:moveTo>
                    <a:pt x="4" y="11"/>
                  </a:moveTo>
                  <a:cubicBezTo>
                    <a:pt x="15" y="6"/>
                    <a:pt x="15" y="6"/>
                    <a:pt x="15" y="6"/>
                  </a:cubicBezTo>
                  <a:cubicBezTo>
                    <a:pt x="17" y="5"/>
                    <a:pt x="17" y="3"/>
                    <a:pt x="17" y="2"/>
                  </a:cubicBezTo>
                  <a:cubicBezTo>
                    <a:pt x="16" y="1"/>
                    <a:pt x="14" y="0"/>
                    <a:pt x="13" y="1"/>
                  </a:cubicBezTo>
                  <a:cubicBezTo>
                    <a:pt x="2" y="7"/>
                    <a:pt x="2" y="7"/>
                    <a:pt x="2" y="7"/>
                  </a:cubicBezTo>
                  <a:cubicBezTo>
                    <a:pt x="0" y="7"/>
                    <a:pt x="0" y="9"/>
                    <a:pt x="1" y="10"/>
                  </a:cubicBezTo>
                  <a:cubicBezTo>
                    <a:pt x="1" y="11"/>
                    <a:pt x="3" y="12"/>
                    <a:pt x="4"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60">
              <a:extLst>
                <a:ext uri="{FF2B5EF4-FFF2-40B4-BE49-F238E27FC236}">
                  <a16:creationId xmlns:a16="http://schemas.microsoft.com/office/drawing/2014/main" id="{914BB0BE-12E9-476F-8315-CC8D88A76320}"/>
                </a:ext>
              </a:extLst>
            </p:cNvPr>
            <p:cNvSpPr>
              <a:spLocks/>
            </p:cNvSpPr>
            <p:nvPr/>
          </p:nvSpPr>
          <p:spPr bwMode="auto">
            <a:xfrm>
              <a:off x="2543176" y="3349626"/>
              <a:ext cx="63500" cy="41275"/>
            </a:xfrm>
            <a:custGeom>
              <a:avLst/>
              <a:gdLst/>
              <a:ahLst/>
              <a:cxnLst>
                <a:cxn ang="0">
                  <a:pos x="15" y="6"/>
                </a:cxn>
                <a:cxn ang="0">
                  <a:pos x="4" y="0"/>
                </a:cxn>
                <a:cxn ang="0">
                  <a:pos x="0" y="2"/>
                </a:cxn>
                <a:cxn ang="0">
                  <a:pos x="2" y="5"/>
                </a:cxn>
                <a:cxn ang="0">
                  <a:pos x="13" y="10"/>
                </a:cxn>
                <a:cxn ang="0">
                  <a:pos x="17" y="9"/>
                </a:cxn>
                <a:cxn ang="0">
                  <a:pos x="15" y="6"/>
                </a:cxn>
              </a:cxnLst>
              <a:rect l="0" t="0" r="r" b="b"/>
              <a:pathLst>
                <a:path w="17" h="11">
                  <a:moveTo>
                    <a:pt x="15" y="6"/>
                  </a:moveTo>
                  <a:cubicBezTo>
                    <a:pt x="4" y="0"/>
                    <a:pt x="4" y="0"/>
                    <a:pt x="4" y="0"/>
                  </a:cubicBezTo>
                  <a:cubicBezTo>
                    <a:pt x="3" y="0"/>
                    <a:pt x="1" y="1"/>
                    <a:pt x="0" y="2"/>
                  </a:cubicBezTo>
                  <a:cubicBezTo>
                    <a:pt x="0" y="3"/>
                    <a:pt x="0" y="5"/>
                    <a:pt x="2" y="5"/>
                  </a:cubicBezTo>
                  <a:cubicBezTo>
                    <a:pt x="13" y="10"/>
                    <a:pt x="13" y="10"/>
                    <a:pt x="13" y="10"/>
                  </a:cubicBezTo>
                  <a:cubicBezTo>
                    <a:pt x="15" y="11"/>
                    <a:pt x="16" y="10"/>
                    <a:pt x="17" y="9"/>
                  </a:cubicBezTo>
                  <a:cubicBezTo>
                    <a:pt x="17" y="8"/>
                    <a:pt x="17" y="6"/>
                    <a:pt x="15"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261">
              <a:extLst>
                <a:ext uri="{FF2B5EF4-FFF2-40B4-BE49-F238E27FC236}">
                  <a16:creationId xmlns:a16="http://schemas.microsoft.com/office/drawing/2014/main" id="{DB1CBDB7-C2D1-4FC8-BE3D-59810FBEC64E}"/>
                </a:ext>
              </a:extLst>
            </p:cNvPr>
            <p:cNvSpPr>
              <a:spLocks noEditPoints="1"/>
            </p:cNvSpPr>
            <p:nvPr/>
          </p:nvSpPr>
          <p:spPr bwMode="auto">
            <a:xfrm>
              <a:off x="2166938" y="3051176"/>
              <a:ext cx="361950" cy="392113"/>
            </a:xfrm>
            <a:custGeom>
              <a:avLst/>
              <a:gdLst/>
              <a:ahLst/>
              <a:cxnLst>
                <a:cxn ang="0">
                  <a:pos x="95" y="11"/>
                </a:cxn>
                <a:cxn ang="0">
                  <a:pos x="91" y="3"/>
                </a:cxn>
                <a:cxn ang="0">
                  <a:pos x="75" y="7"/>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5" y="26"/>
                </a:cxn>
                <a:cxn ang="0">
                  <a:pos x="34" y="26"/>
                </a:cxn>
                <a:cxn ang="0">
                  <a:pos x="34" y="26"/>
                </a:cxn>
                <a:cxn ang="0">
                  <a:pos x="34" y="26"/>
                </a:cxn>
                <a:cxn ang="0">
                  <a:pos x="34" y="26"/>
                </a:cxn>
                <a:cxn ang="0">
                  <a:pos x="34" y="26"/>
                </a:cxn>
                <a:cxn ang="0">
                  <a:pos x="34" y="26"/>
                </a:cxn>
                <a:cxn ang="0">
                  <a:pos x="34" y="26"/>
                </a:cxn>
                <a:cxn ang="0">
                  <a:pos x="34" y="26"/>
                </a:cxn>
                <a:cxn ang="0">
                  <a:pos x="34" y="26"/>
                </a:cxn>
                <a:cxn ang="0">
                  <a:pos x="34" y="26"/>
                </a:cxn>
                <a:cxn ang="0">
                  <a:pos x="6" y="26"/>
                </a:cxn>
                <a:cxn ang="0">
                  <a:pos x="4" y="65"/>
                </a:cxn>
                <a:cxn ang="0">
                  <a:pos x="30" y="104"/>
                </a:cxn>
                <a:cxn ang="0">
                  <a:pos x="44" y="96"/>
                </a:cxn>
                <a:cxn ang="0">
                  <a:pos x="57" y="66"/>
                </a:cxn>
                <a:cxn ang="0">
                  <a:pos x="75" y="82"/>
                </a:cxn>
                <a:cxn ang="0">
                  <a:pos x="92" y="85"/>
                </a:cxn>
                <a:cxn ang="0">
                  <a:pos x="95" y="77"/>
                </a:cxn>
                <a:cxn ang="0">
                  <a:pos x="95" y="12"/>
                </a:cxn>
                <a:cxn ang="0">
                  <a:pos x="27" y="31"/>
                </a:cxn>
                <a:cxn ang="0">
                  <a:pos x="39" y="96"/>
                </a:cxn>
                <a:cxn ang="0">
                  <a:pos x="37" y="98"/>
                </a:cxn>
                <a:cxn ang="0">
                  <a:pos x="33" y="64"/>
                </a:cxn>
                <a:cxn ang="0">
                  <a:pos x="89" y="77"/>
                </a:cxn>
                <a:cxn ang="0">
                  <a:pos x="88" y="82"/>
                </a:cxn>
                <a:cxn ang="0">
                  <a:pos x="83" y="82"/>
                </a:cxn>
                <a:cxn ang="0">
                  <a:pos x="59" y="62"/>
                </a:cxn>
                <a:cxn ang="0">
                  <a:pos x="59" y="27"/>
                </a:cxn>
                <a:cxn ang="0">
                  <a:pos x="83" y="6"/>
                </a:cxn>
                <a:cxn ang="0">
                  <a:pos x="89" y="12"/>
                </a:cxn>
              </a:cxnLst>
              <a:rect l="0" t="0" r="r" b="b"/>
              <a:pathLst>
                <a:path w="96" h="104">
                  <a:moveTo>
                    <a:pt x="95" y="12"/>
                  </a:moveTo>
                  <a:cubicBezTo>
                    <a:pt x="92" y="12"/>
                    <a:pt x="92" y="12"/>
                    <a:pt x="92" y="12"/>
                  </a:cubicBezTo>
                  <a:cubicBezTo>
                    <a:pt x="95" y="12"/>
                    <a:pt x="95" y="12"/>
                    <a:pt x="95" y="12"/>
                  </a:cubicBezTo>
                  <a:cubicBezTo>
                    <a:pt x="95" y="12"/>
                    <a:pt x="95" y="11"/>
                    <a:pt x="95" y="11"/>
                  </a:cubicBezTo>
                  <a:cubicBezTo>
                    <a:pt x="94" y="8"/>
                    <a:pt x="93" y="5"/>
                    <a:pt x="92" y="4"/>
                  </a:cubicBezTo>
                  <a:cubicBezTo>
                    <a:pt x="90" y="5"/>
                    <a:pt x="90" y="5"/>
                    <a:pt x="90" y="5"/>
                  </a:cubicBezTo>
                  <a:cubicBezTo>
                    <a:pt x="92" y="4"/>
                    <a:pt x="92" y="4"/>
                    <a:pt x="92" y="4"/>
                  </a:cubicBezTo>
                  <a:cubicBezTo>
                    <a:pt x="92" y="4"/>
                    <a:pt x="91" y="4"/>
                    <a:pt x="91" y="3"/>
                  </a:cubicBezTo>
                  <a:cubicBezTo>
                    <a:pt x="90" y="2"/>
                    <a:pt x="88" y="1"/>
                    <a:pt x="87" y="1"/>
                  </a:cubicBezTo>
                  <a:cubicBezTo>
                    <a:pt x="85" y="0"/>
                    <a:pt x="83" y="1"/>
                    <a:pt x="81" y="1"/>
                  </a:cubicBezTo>
                  <a:cubicBezTo>
                    <a:pt x="79" y="2"/>
                    <a:pt x="77" y="4"/>
                    <a:pt x="75" y="7"/>
                  </a:cubicBezTo>
                  <a:cubicBezTo>
                    <a:pt x="75" y="7"/>
                    <a:pt x="75" y="7"/>
                    <a:pt x="75" y="7"/>
                  </a:cubicBezTo>
                  <a:cubicBezTo>
                    <a:pt x="75" y="7"/>
                    <a:pt x="75" y="7"/>
                    <a:pt x="75" y="7"/>
                  </a:cubicBezTo>
                  <a:cubicBezTo>
                    <a:pt x="75" y="7"/>
                    <a:pt x="75" y="7"/>
                    <a:pt x="75" y="7"/>
                  </a:cubicBezTo>
                  <a:cubicBezTo>
                    <a:pt x="71" y="13"/>
                    <a:pt x="64" y="19"/>
                    <a:pt x="57" y="22"/>
                  </a:cubicBezTo>
                  <a:cubicBezTo>
                    <a:pt x="50" y="25"/>
                    <a:pt x="43" y="27"/>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5" y="26"/>
                    <a:pt x="35" y="26"/>
                    <a:pt x="35"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2" y="26"/>
                    <a:pt x="30" y="26"/>
                    <a:pt x="27" y="26"/>
                  </a:cubicBezTo>
                  <a:cubicBezTo>
                    <a:pt x="20" y="26"/>
                    <a:pt x="13" y="25"/>
                    <a:pt x="6" y="26"/>
                  </a:cubicBezTo>
                  <a:cubicBezTo>
                    <a:pt x="6" y="29"/>
                    <a:pt x="6" y="29"/>
                    <a:pt x="6" y="29"/>
                  </a:cubicBezTo>
                  <a:cubicBezTo>
                    <a:pt x="6" y="26"/>
                    <a:pt x="6" y="26"/>
                    <a:pt x="6" y="26"/>
                  </a:cubicBezTo>
                  <a:cubicBezTo>
                    <a:pt x="5" y="26"/>
                    <a:pt x="5" y="26"/>
                    <a:pt x="4" y="27"/>
                  </a:cubicBezTo>
                  <a:cubicBezTo>
                    <a:pt x="1" y="30"/>
                    <a:pt x="0" y="37"/>
                    <a:pt x="0" y="44"/>
                  </a:cubicBezTo>
                  <a:cubicBezTo>
                    <a:pt x="0" y="52"/>
                    <a:pt x="1" y="60"/>
                    <a:pt x="4" y="65"/>
                  </a:cubicBezTo>
                  <a:cubicBezTo>
                    <a:pt x="4" y="65"/>
                    <a:pt x="4" y="65"/>
                    <a:pt x="4" y="65"/>
                  </a:cubicBezTo>
                  <a:cubicBezTo>
                    <a:pt x="4" y="65"/>
                    <a:pt x="4" y="65"/>
                    <a:pt x="4" y="65"/>
                  </a:cubicBezTo>
                  <a:cubicBezTo>
                    <a:pt x="5" y="66"/>
                    <a:pt x="6" y="66"/>
                    <a:pt x="7" y="66"/>
                  </a:cubicBezTo>
                  <a:cubicBezTo>
                    <a:pt x="14" y="66"/>
                    <a:pt x="17" y="77"/>
                    <a:pt x="19" y="86"/>
                  </a:cubicBezTo>
                  <a:cubicBezTo>
                    <a:pt x="21" y="96"/>
                    <a:pt x="23" y="104"/>
                    <a:pt x="30" y="104"/>
                  </a:cubicBezTo>
                  <a:cubicBezTo>
                    <a:pt x="30" y="104"/>
                    <a:pt x="30" y="104"/>
                    <a:pt x="30" y="104"/>
                  </a:cubicBezTo>
                  <a:cubicBezTo>
                    <a:pt x="30" y="104"/>
                    <a:pt x="31" y="104"/>
                    <a:pt x="31" y="104"/>
                  </a:cubicBezTo>
                  <a:cubicBezTo>
                    <a:pt x="34" y="104"/>
                    <a:pt x="36" y="104"/>
                    <a:pt x="39" y="103"/>
                  </a:cubicBezTo>
                  <a:cubicBezTo>
                    <a:pt x="42" y="102"/>
                    <a:pt x="44" y="100"/>
                    <a:pt x="44" y="96"/>
                  </a:cubicBezTo>
                  <a:cubicBezTo>
                    <a:pt x="44" y="96"/>
                    <a:pt x="44" y="96"/>
                    <a:pt x="44" y="96"/>
                  </a:cubicBezTo>
                  <a:cubicBezTo>
                    <a:pt x="44" y="91"/>
                    <a:pt x="43" y="84"/>
                    <a:pt x="42" y="77"/>
                  </a:cubicBezTo>
                  <a:cubicBezTo>
                    <a:pt x="41" y="72"/>
                    <a:pt x="40" y="67"/>
                    <a:pt x="38" y="62"/>
                  </a:cubicBezTo>
                  <a:cubicBezTo>
                    <a:pt x="44" y="62"/>
                    <a:pt x="51" y="64"/>
                    <a:pt x="57" y="66"/>
                  </a:cubicBezTo>
                  <a:cubicBezTo>
                    <a:pt x="64" y="70"/>
                    <a:pt x="71" y="76"/>
                    <a:pt x="75" y="82"/>
                  </a:cubicBezTo>
                  <a:cubicBezTo>
                    <a:pt x="75" y="82"/>
                    <a:pt x="75" y="82"/>
                    <a:pt x="75" y="82"/>
                  </a:cubicBezTo>
                  <a:cubicBezTo>
                    <a:pt x="75" y="82"/>
                    <a:pt x="75" y="82"/>
                    <a:pt x="75" y="82"/>
                  </a:cubicBezTo>
                  <a:cubicBezTo>
                    <a:pt x="75" y="82"/>
                    <a:pt x="75" y="82"/>
                    <a:pt x="75" y="82"/>
                  </a:cubicBezTo>
                  <a:cubicBezTo>
                    <a:pt x="77" y="84"/>
                    <a:pt x="79" y="86"/>
                    <a:pt x="81" y="87"/>
                  </a:cubicBezTo>
                  <a:cubicBezTo>
                    <a:pt x="83" y="88"/>
                    <a:pt x="85" y="88"/>
                    <a:pt x="87" y="88"/>
                  </a:cubicBezTo>
                  <a:cubicBezTo>
                    <a:pt x="88" y="88"/>
                    <a:pt x="90" y="87"/>
                    <a:pt x="92" y="85"/>
                  </a:cubicBezTo>
                  <a:cubicBezTo>
                    <a:pt x="92" y="85"/>
                    <a:pt x="92" y="85"/>
                    <a:pt x="92" y="85"/>
                  </a:cubicBezTo>
                  <a:cubicBezTo>
                    <a:pt x="92" y="85"/>
                    <a:pt x="92" y="85"/>
                    <a:pt x="92" y="85"/>
                  </a:cubicBezTo>
                  <a:cubicBezTo>
                    <a:pt x="93" y="83"/>
                    <a:pt x="94" y="81"/>
                    <a:pt x="95" y="77"/>
                  </a:cubicBezTo>
                  <a:cubicBezTo>
                    <a:pt x="95" y="77"/>
                    <a:pt x="95" y="77"/>
                    <a:pt x="95" y="77"/>
                  </a:cubicBezTo>
                  <a:cubicBezTo>
                    <a:pt x="95" y="77"/>
                    <a:pt x="95" y="77"/>
                    <a:pt x="95" y="77"/>
                  </a:cubicBezTo>
                  <a:cubicBezTo>
                    <a:pt x="95" y="71"/>
                    <a:pt x="95" y="66"/>
                    <a:pt x="96" y="60"/>
                  </a:cubicBezTo>
                  <a:cubicBezTo>
                    <a:pt x="96" y="55"/>
                    <a:pt x="96" y="50"/>
                    <a:pt x="96" y="44"/>
                  </a:cubicBezTo>
                  <a:cubicBezTo>
                    <a:pt x="96" y="39"/>
                    <a:pt x="96" y="34"/>
                    <a:pt x="96" y="28"/>
                  </a:cubicBezTo>
                  <a:cubicBezTo>
                    <a:pt x="95" y="23"/>
                    <a:pt x="95" y="17"/>
                    <a:pt x="95" y="12"/>
                  </a:cubicBezTo>
                  <a:close/>
                  <a:moveTo>
                    <a:pt x="8" y="61"/>
                  </a:moveTo>
                  <a:cubicBezTo>
                    <a:pt x="6" y="56"/>
                    <a:pt x="5" y="50"/>
                    <a:pt x="5" y="44"/>
                  </a:cubicBezTo>
                  <a:cubicBezTo>
                    <a:pt x="5" y="39"/>
                    <a:pt x="6" y="34"/>
                    <a:pt x="8" y="31"/>
                  </a:cubicBezTo>
                  <a:cubicBezTo>
                    <a:pt x="14" y="31"/>
                    <a:pt x="20" y="31"/>
                    <a:pt x="27" y="31"/>
                  </a:cubicBezTo>
                  <a:cubicBezTo>
                    <a:pt x="29" y="31"/>
                    <a:pt x="30" y="31"/>
                    <a:pt x="32" y="31"/>
                  </a:cubicBezTo>
                  <a:cubicBezTo>
                    <a:pt x="32" y="59"/>
                    <a:pt x="32" y="59"/>
                    <a:pt x="32" y="59"/>
                  </a:cubicBezTo>
                  <a:lnTo>
                    <a:pt x="8" y="61"/>
                  </a:lnTo>
                  <a:close/>
                  <a:moveTo>
                    <a:pt x="39" y="96"/>
                  </a:moveTo>
                  <a:cubicBezTo>
                    <a:pt x="39" y="96"/>
                    <a:pt x="39" y="96"/>
                    <a:pt x="39" y="96"/>
                  </a:cubicBezTo>
                  <a:cubicBezTo>
                    <a:pt x="41" y="96"/>
                    <a:pt x="41" y="96"/>
                    <a:pt x="41" y="96"/>
                  </a:cubicBezTo>
                  <a:cubicBezTo>
                    <a:pt x="39" y="96"/>
                    <a:pt x="39" y="96"/>
                    <a:pt x="39" y="96"/>
                  </a:cubicBezTo>
                  <a:cubicBezTo>
                    <a:pt x="39" y="97"/>
                    <a:pt x="38" y="97"/>
                    <a:pt x="37" y="98"/>
                  </a:cubicBezTo>
                  <a:cubicBezTo>
                    <a:pt x="35" y="98"/>
                    <a:pt x="33" y="99"/>
                    <a:pt x="30" y="99"/>
                  </a:cubicBezTo>
                  <a:cubicBezTo>
                    <a:pt x="28" y="99"/>
                    <a:pt x="26" y="92"/>
                    <a:pt x="24" y="85"/>
                  </a:cubicBezTo>
                  <a:cubicBezTo>
                    <a:pt x="22" y="78"/>
                    <a:pt x="21" y="70"/>
                    <a:pt x="17" y="66"/>
                  </a:cubicBezTo>
                  <a:cubicBezTo>
                    <a:pt x="33" y="64"/>
                    <a:pt x="33" y="64"/>
                    <a:pt x="33" y="64"/>
                  </a:cubicBezTo>
                  <a:cubicBezTo>
                    <a:pt x="35" y="69"/>
                    <a:pt x="36" y="73"/>
                    <a:pt x="37" y="78"/>
                  </a:cubicBezTo>
                  <a:cubicBezTo>
                    <a:pt x="38" y="85"/>
                    <a:pt x="39" y="91"/>
                    <a:pt x="39" y="96"/>
                  </a:cubicBezTo>
                  <a:close/>
                  <a:moveTo>
                    <a:pt x="90" y="60"/>
                  </a:moveTo>
                  <a:cubicBezTo>
                    <a:pt x="90" y="65"/>
                    <a:pt x="90" y="71"/>
                    <a:pt x="89" y="77"/>
                  </a:cubicBezTo>
                  <a:cubicBezTo>
                    <a:pt x="89" y="77"/>
                    <a:pt x="89" y="77"/>
                    <a:pt x="89" y="77"/>
                  </a:cubicBezTo>
                  <a:cubicBezTo>
                    <a:pt x="89" y="77"/>
                    <a:pt x="89" y="77"/>
                    <a:pt x="89" y="77"/>
                  </a:cubicBezTo>
                  <a:cubicBezTo>
                    <a:pt x="89" y="79"/>
                    <a:pt x="89" y="80"/>
                    <a:pt x="88" y="81"/>
                  </a:cubicBezTo>
                  <a:cubicBezTo>
                    <a:pt x="88" y="82"/>
                    <a:pt x="88" y="82"/>
                    <a:pt x="88" y="82"/>
                  </a:cubicBezTo>
                  <a:cubicBezTo>
                    <a:pt x="88" y="82"/>
                    <a:pt x="88" y="82"/>
                    <a:pt x="88" y="82"/>
                  </a:cubicBezTo>
                  <a:cubicBezTo>
                    <a:pt x="88" y="82"/>
                    <a:pt x="88" y="82"/>
                    <a:pt x="88" y="82"/>
                  </a:cubicBezTo>
                  <a:cubicBezTo>
                    <a:pt x="87" y="82"/>
                    <a:pt x="86" y="83"/>
                    <a:pt x="86" y="83"/>
                  </a:cubicBezTo>
                  <a:cubicBezTo>
                    <a:pt x="85" y="83"/>
                    <a:pt x="84" y="83"/>
                    <a:pt x="83" y="82"/>
                  </a:cubicBezTo>
                  <a:cubicBezTo>
                    <a:pt x="82" y="82"/>
                    <a:pt x="80" y="81"/>
                    <a:pt x="79" y="79"/>
                  </a:cubicBezTo>
                  <a:cubicBezTo>
                    <a:pt x="79" y="79"/>
                    <a:pt x="79" y="79"/>
                    <a:pt x="79" y="79"/>
                  </a:cubicBezTo>
                  <a:cubicBezTo>
                    <a:pt x="79" y="79"/>
                    <a:pt x="79" y="79"/>
                    <a:pt x="79" y="79"/>
                  </a:cubicBezTo>
                  <a:cubicBezTo>
                    <a:pt x="74" y="72"/>
                    <a:pt x="67" y="66"/>
                    <a:pt x="59" y="62"/>
                  </a:cubicBezTo>
                  <a:cubicBezTo>
                    <a:pt x="52" y="58"/>
                    <a:pt x="45" y="57"/>
                    <a:pt x="37" y="57"/>
                  </a:cubicBezTo>
                  <a:cubicBezTo>
                    <a:pt x="37" y="44"/>
                    <a:pt x="37" y="44"/>
                    <a:pt x="37" y="44"/>
                  </a:cubicBezTo>
                  <a:cubicBezTo>
                    <a:pt x="37" y="32"/>
                    <a:pt x="37" y="32"/>
                    <a:pt x="37" y="32"/>
                  </a:cubicBezTo>
                  <a:cubicBezTo>
                    <a:pt x="45" y="32"/>
                    <a:pt x="52" y="30"/>
                    <a:pt x="59" y="27"/>
                  </a:cubicBezTo>
                  <a:cubicBezTo>
                    <a:pt x="67" y="23"/>
                    <a:pt x="74" y="17"/>
                    <a:pt x="79" y="10"/>
                  </a:cubicBezTo>
                  <a:cubicBezTo>
                    <a:pt x="79" y="10"/>
                    <a:pt x="79" y="10"/>
                    <a:pt x="79" y="10"/>
                  </a:cubicBezTo>
                  <a:cubicBezTo>
                    <a:pt x="79" y="10"/>
                    <a:pt x="79" y="10"/>
                    <a:pt x="79" y="10"/>
                  </a:cubicBezTo>
                  <a:cubicBezTo>
                    <a:pt x="80" y="8"/>
                    <a:pt x="82" y="7"/>
                    <a:pt x="83" y="6"/>
                  </a:cubicBezTo>
                  <a:cubicBezTo>
                    <a:pt x="84" y="6"/>
                    <a:pt x="85" y="6"/>
                    <a:pt x="86" y="6"/>
                  </a:cubicBezTo>
                  <a:cubicBezTo>
                    <a:pt x="86" y="6"/>
                    <a:pt x="87" y="6"/>
                    <a:pt x="87" y="7"/>
                  </a:cubicBezTo>
                  <a:cubicBezTo>
                    <a:pt x="87" y="7"/>
                    <a:pt x="88" y="7"/>
                    <a:pt x="88" y="7"/>
                  </a:cubicBezTo>
                  <a:cubicBezTo>
                    <a:pt x="88" y="8"/>
                    <a:pt x="89" y="10"/>
                    <a:pt x="89" y="12"/>
                  </a:cubicBezTo>
                  <a:cubicBezTo>
                    <a:pt x="90" y="18"/>
                    <a:pt x="90" y="23"/>
                    <a:pt x="90" y="29"/>
                  </a:cubicBezTo>
                  <a:cubicBezTo>
                    <a:pt x="91" y="34"/>
                    <a:pt x="91" y="39"/>
                    <a:pt x="91" y="44"/>
                  </a:cubicBezTo>
                  <a:cubicBezTo>
                    <a:pt x="91" y="49"/>
                    <a:pt x="91" y="55"/>
                    <a:pt x="90" y="6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262">
              <a:extLst>
                <a:ext uri="{FF2B5EF4-FFF2-40B4-BE49-F238E27FC236}">
                  <a16:creationId xmlns:a16="http://schemas.microsoft.com/office/drawing/2014/main" id="{75963DE6-D0A1-43B7-B630-59012A7CBF02}"/>
                </a:ext>
              </a:extLst>
            </p:cNvPr>
            <p:cNvSpPr>
              <a:spLocks/>
            </p:cNvSpPr>
            <p:nvPr/>
          </p:nvSpPr>
          <p:spPr bwMode="auto">
            <a:xfrm>
              <a:off x="2201863" y="3235326"/>
              <a:ext cx="71438" cy="19050"/>
            </a:xfrm>
            <a:custGeom>
              <a:avLst/>
              <a:gdLst/>
              <a:ahLst/>
              <a:cxnLst>
                <a:cxn ang="0">
                  <a:pos x="17" y="0"/>
                </a:cxn>
                <a:cxn ang="0">
                  <a:pos x="2" y="0"/>
                </a:cxn>
                <a:cxn ang="0">
                  <a:pos x="0" y="3"/>
                </a:cxn>
                <a:cxn ang="0">
                  <a:pos x="2" y="5"/>
                </a:cxn>
                <a:cxn ang="0">
                  <a:pos x="17" y="5"/>
                </a:cxn>
                <a:cxn ang="0">
                  <a:pos x="19" y="3"/>
                </a:cxn>
                <a:cxn ang="0">
                  <a:pos x="17" y="0"/>
                </a:cxn>
              </a:cxnLst>
              <a:rect l="0" t="0" r="r" b="b"/>
              <a:pathLst>
                <a:path w="19" h="5">
                  <a:moveTo>
                    <a:pt x="17" y="0"/>
                  </a:moveTo>
                  <a:cubicBezTo>
                    <a:pt x="2" y="0"/>
                    <a:pt x="2" y="0"/>
                    <a:pt x="2" y="0"/>
                  </a:cubicBezTo>
                  <a:cubicBezTo>
                    <a:pt x="1" y="0"/>
                    <a:pt x="0" y="1"/>
                    <a:pt x="0" y="3"/>
                  </a:cubicBezTo>
                  <a:cubicBezTo>
                    <a:pt x="0" y="4"/>
                    <a:pt x="1" y="5"/>
                    <a:pt x="2" y="5"/>
                  </a:cubicBezTo>
                  <a:cubicBezTo>
                    <a:pt x="17" y="5"/>
                    <a:pt x="17" y="5"/>
                    <a:pt x="17" y="5"/>
                  </a:cubicBezTo>
                  <a:cubicBezTo>
                    <a:pt x="18" y="5"/>
                    <a:pt x="19" y="4"/>
                    <a:pt x="19" y="3"/>
                  </a:cubicBezTo>
                  <a:cubicBezTo>
                    <a:pt x="19" y="1"/>
                    <a:pt x="18" y="0"/>
                    <a:pt x="17"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63">
              <a:extLst>
                <a:ext uri="{FF2B5EF4-FFF2-40B4-BE49-F238E27FC236}">
                  <a16:creationId xmlns:a16="http://schemas.microsoft.com/office/drawing/2014/main" id="{4B6DB00C-BD75-4219-A9F0-29D1D161F18E}"/>
                </a:ext>
              </a:extLst>
            </p:cNvPr>
            <p:cNvSpPr>
              <a:spLocks/>
            </p:cNvSpPr>
            <p:nvPr/>
          </p:nvSpPr>
          <p:spPr bwMode="auto">
            <a:xfrm>
              <a:off x="2197101" y="3194051"/>
              <a:ext cx="79375" cy="19050"/>
            </a:xfrm>
            <a:custGeom>
              <a:avLst/>
              <a:gdLst/>
              <a:ahLst/>
              <a:cxnLst>
                <a:cxn ang="0">
                  <a:pos x="18" y="0"/>
                </a:cxn>
                <a:cxn ang="0">
                  <a:pos x="3" y="0"/>
                </a:cxn>
                <a:cxn ang="0">
                  <a:pos x="0" y="3"/>
                </a:cxn>
                <a:cxn ang="0">
                  <a:pos x="3" y="5"/>
                </a:cxn>
                <a:cxn ang="0">
                  <a:pos x="18" y="5"/>
                </a:cxn>
                <a:cxn ang="0">
                  <a:pos x="21" y="3"/>
                </a:cxn>
                <a:cxn ang="0">
                  <a:pos x="18" y="0"/>
                </a:cxn>
              </a:cxnLst>
              <a:rect l="0" t="0" r="r" b="b"/>
              <a:pathLst>
                <a:path w="21" h="5">
                  <a:moveTo>
                    <a:pt x="18" y="0"/>
                  </a:moveTo>
                  <a:cubicBezTo>
                    <a:pt x="3" y="0"/>
                    <a:pt x="3" y="0"/>
                    <a:pt x="3" y="0"/>
                  </a:cubicBezTo>
                  <a:cubicBezTo>
                    <a:pt x="1" y="0"/>
                    <a:pt x="0" y="1"/>
                    <a:pt x="0" y="3"/>
                  </a:cubicBezTo>
                  <a:cubicBezTo>
                    <a:pt x="0" y="4"/>
                    <a:pt x="1" y="5"/>
                    <a:pt x="3" y="5"/>
                  </a:cubicBezTo>
                  <a:cubicBezTo>
                    <a:pt x="18" y="5"/>
                    <a:pt x="18" y="5"/>
                    <a:pt x="18" y="5"/>
                  </a:cubicBezTo>
                  <a:cubicBezTo>
                    <a:pt x="20" y="5"/>
                    <a:pt x="21" y="4"/>
                    <a:pt x="21" y="3"/>
                  </a:cubicBezTo>
                  <a:cubicBezTo>
                    <a:pt x="21" y="1"/>
                    <a:pt x="20" y="0"/>
                    <a:pt x="18"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1" name="Picture 30">
            <a:hlinkClick r:id="rId2"/>
            <a:extLst>
              <a:ext uri="{FF2B5EF4-FFF2-40B4-BE49-F238E27FC236}">
                <a16:creationId xmlns:a16="http://schemas.microsoft.com/office/drawing/2014/main" id="{84184A3C-F8C7-4B64-9566-C01C25FC306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91083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1+#ppt_w/2"/>
                                          </p:val>
                                        </p:tav>
                                        <p:tav tm="100000">
                                          <p:val>
                                            <p:strVal val="#ppt_x"/>
                                          </p:val>
                                        </p:tav>
                                      </p:tavLst>
                                    </p:anim>
                                    <p:anim calcmode="lin" valueType="num">
                                      <p:cBhvr additive="base">
                                        <p:cTn id="16" dur="500" fill="hold"/>
                                        <p:tgtEl>
                                          <p:spTgt spid="12"/>
                                        </p:tgtEl>
                                        <p:attrNameLst>
                                          <p:attrName>ppt_y</p:attrName>
                                        </p:attrNameLst>
                                      </p:cBhvr>
                                      <p:tavLst>
                                        <p:tav tm="0">
                                          <p:val>
                                            <p:strVal val="#ppt_y"/>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0-#ppt_w/2"/>
                                          </p:val>
                                        </p:tav>
                                        <p:tav tm="100000">
                                          <p:val>
                                            <p:strVal val="#ppt_x"/>
                                          </p:val>
                                        </p:tav>
                                      </p:tavLst>
                                    </p:anim>
                                    <p:anim calcmode="lin" valueType="num">
                                      <p:cBhvr additive="base">
                                        <p:cTn id="24" dur="500" fill="hold"/>
                                        <p:tgtEl>
                                          <p:spTgt spid="10"/>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9" presetClass="entr" presetSubtype="0" fill="hold" grpId="0" nodeType="after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dissolve">
                                      <p:cBhvr>
                                        <p:cTn id="28" dur="750"/>
                                        <p:tgtEl>
                                          <p:spTgt spid="13"/>
                                        </p:tgtEl>
                                      </p:cBhvr>
                                    </p:animEffect>
                                  </p:childTnLst>
                                </p:cTn>
                              </p:par>
                            </p:childTnLst>
                          </p:cTn>
                        </p:par>
                        <p:par>
                          <p:cTn id="29" fill="hold">
                            <p:stCondLst>
                              <p:cond delay="1750"/>
                            </p:stCondLst>
                            <p:childTnLst>
                              <p:par>
                                <p:cTn id="30" presetID="53" presetClass="entr" presetSubtype="16" fill="hold" grpId="0" nodeType="afterEffect">
                                  <p:stCondLst>
                                    <p:cond delay="0"/>
                                  </p:stCondLst>
                                  <p:childTnLst>
                                    <p:set>
                                      <p:cBhvr>
                                        <p:cTn id="31" dur="1" fill="hold">
                                          <p:stCondLst>
                                            <p:cond delay="0"/>
                                          </p:stCondLst>
                                        </p:cTn>
                                        <p:tgtEl>
                                          <p:spTgt spid="34"/>
                                        </p:tgtEl>
                                        <p:attrNameLst>
                                          <p:attrName>style.visibility</p:attrName>
                                        </p:attrNameLst>
                                      </p:cBhvr>
                                      <p:to>
                                        <p:strVal val="visible"/>
                                      </p:to>
                                    </p:set>
                                    <p:anim calcmode="lin" valueType="num">
                                      <p:cBhvr>
                                        <p:cTn id="32" dur="500" fill="hold"/>
                                        <p:tgtEl>
                                          <p:spTgt spid="34"/>
                                        </p:tgtEl>
                                        <p:attrNameLst>
                                          <p:attrName>ppt_w</p:attrName>
                                        </p:attrNameLst>
                                      </p:cBhvr>
                                      <p:tavLst>
                                        <p:tav tm="0">
                                          <p:val>
                                            <p:fltVal val="0"/>
                                          </p:val>
                                        </p:tav>
                                        <p:tav tm="100000">
                                          <p:val>
                                            <p:strVal val="#ppt_w"/>
                                          </p:val>
                                        </p:tav>
                                      </p:tavLst>
                                    </p:anim>
                                    <p:anim calcmode="lin" valueType="num">
                                      <p:cBhvr>
                                        <p:cTn id="33" dur="500" fill="hold"/>
                                        <p:tgtEl>
                                          <p:spTgt spid="34"/>
                                        </p:tgtEl>
                                        <p:attrNameLst>
                                          <p:attrName>ppt_h</p:attrName>
                                        </p:attrNameLst>
                                      </p:cBhvr>
                                      <p:tavLst>
                                        <p:tav tm="0">
                                          <p:val>
                                            <p:fltVal val="0"/>
                                          </p:val>
                                        </p:tav>
                                        <p:tav tm="100000">
                                          <p:val>
                                            <p:strVal val="#ppt_h"/>
                                          </p:val>
                                        </p:tav>
                                      </p:tavLst>
                                    </p:anim>
                                    <p:animEffect transition="in" filter="fade">
                                      <p:cBhvr>
                                        <p:cTn id="34" dur="500"/>
                                        <p:tgtEl>
                                          <p:spTgt spid="34"/>
                                        </p:tgtEl>
                                      </p:cBhvr>
                                    </p:animEffect>
                                  </p:childTnLst>
                                </p:cTn>
                              </p:par>
                            </p:childTnLst>
                          </p:cTn>
                        </p:par>
                        <p:par>
                          <p:cTn id="35" fill="hold">
                            <p:stCondLst>
                              <p:cond delay="2250"/>
                            </p:stCondLst>
                            <p:childTnLst>
                              <p:par>
                                <p:cTn id="36" presetID="42" presetClass="entr" presetSubtype="0" fill="hold" grpId="0" nodeType="after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par>
                          <p:cTn id="41" fill="hold">
                            <p:stCondLst>
                              <p:cond delay="3250"/>
                            </p:stCondLst>
                            <p:childTnLst>
                              <p:par>
                                <p:cTn id="42" presetID="9" presetClass="entr" presetSubtype="0" fill="hold" grpId="0" nodeType="afterEffect">
                                  <p:stCondLst>
                                    <p:cond delay="0"/>
                                  </p:stCondLst>
                                  <p:childTnLst>
                                    <p:set>
                                      <p:cBhvr>
                                        <p:cTn id="43" dur="1" fill="hold">
                                          <p:stCondLst>
                                            <p:cond delay="0"/>
                                          </p:stCondLst>
                                        </p:cTn>
                                        <p:tgtEl>
                                          <p:spTgt spid="16"/>
                                        </p:tgtEl>
                                        <p:attrNameLst>
                                          <p:attrName>style.visibility</p:attrName>
                                        </p:attrNameLst>
                                      </p:cBhvr>
                                      <p:to>
                                        <p:strVal val="visible"/>
                                      </p:to>
                                    </p:set>
                                    <p:animEffect transition="in" filter="dissolve">
                                      <p:cBhvr>
                                        <p:cTn id="44" dur="750"/>
                                        <p:tgtEl>
                                          <p:spTgt spid="16"/>
                                        </p:tgtEl>
                                      </p:cBhvr>
                                    </p:animEffect>
                                  </p:childTnLst>
                                </p:cTn>
                              </p:par>
                            </p:childTnLst>
                          </p:cTn>
                        </p:par>
                        <p:par>
                          <p:cTn id="45" fill="hold">
                            <p:stCondLst>
                              <p:cond delay="4000"/>
                            </p:stCondLst>
                            <p:childTnLst>
                              <p:par>
                                <p:cTn id="46" presetID="53" presetClass="entr" presetSubtype="16" fill="hold" nodeType="afterEffect">
                                  <p:stCondLst>
                                    <p:cond delay="0"/>
                                  </p:stCondLst>
                                  <p:childTnLst>
                                    <p:set>
                                      <p:cBhvr>
                                        <p:cTn id="47" dur="1" fill="hold">
                                          <p:stCondLst>
                                            <p:cond delay="0"/>
                                          </p:stCondLst>
                                        </p:cTn>
                                        <p:tgtEl>
                                          <p:spTgt spid="22"/>
                                        </p:tgtEl>
                                        <p:attrNameLst>
                                          <p:attrName>style.visibility</p:attrName>
                                        </p:attrNameLst>
                                      </p:cBhvr>
                                      <p:to>
                                        <p:strVal val="visible"/>
                                      </p:to>
                                    </p:set>
                                    <p:anim calcmode="lin" valueType="num">
                                      <p:cBhvr>
                                        <p:cTn id="48" dur="500" fill="hold"/>
                                        <p:tgtEl>
                                          <p:spTgt spid="22"/>
                                        </p:tgtEl>
                                        <p:attrNameLst>
                                          <p:attrName>ppt_w</p:attrName>
                                        </p:attrNameLst>
                                      </p:cBhvr>
                                      <p:tavLst>
                                        <p:tav tm="0">
                                          <p:val>
                                            <p:fltVal val="0"/>
                                          </p:val>
                                        </p:tav>
                                        <p:tav tm="100000">
                                          <p:val>
                                            <p:strVal val="#ppt_w"/>
                                          </p:val>
                                        </p:tav>
                                      </p:tavLst>
                                    </p:anim>
                                    <p:anim calcmode="lin" valueType="num">
                                      <p:cBhvr>
                                        <p:cTn id="49" dur="500" fill="hold"/>
                                        <p:tgtEl>
                                          <p:spTgt spid="22"/>
                                        </p:tgtEl>
                                        <p:attrNameLst>
                                          <p:attrName>ppt_h</p:attrName>
                                        </p:attrNameLst>
                                      </p:cBhvr>
                                      <p:tavLst>
                                        <p:tav tm="0">
                                          <p:val>
                                            <p:fltVal val="0"/>
                                          </p:val>
                                        </p:tav>
                                        <p:tav tm="100000">
                                          <p:val>
                                            <p:strVal val="#ppt_h"/>
                                          </p:val>
                                        </p:tav>
                                      </p:tavLst>
                                    </p:anim>
                                    <p:animEffect transition="in" filter="fade">
                                      <p:cBhvr>
                                        <p:cTn id="50" dur="500"/>
                                        <p:tgtEl>
                                          <p:spTgt spid="22"/>
                                        </p:tgtEl>
                                      </p:cBhvr>
                                    </p:animEffect>
                                  </p:childTnLst>
                                </p:cTn>
                              </p:par>
                            </p:childTnLst>
                          </p:cTn>
                        </p:par>
                        <p:par>
                          <p:cTn id="51" fill="hold">
                            <p:stCondLst>
                              <p:cond delay="4500"/>
                            </p:stCondLst>
                            <p:childTnLst>
                              <p:par>
                                <p:cTn id="52" presetID="42" presetClass="entr" presetSubtype="0"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1000"/>
                                        <p:tgtEl>
                                          <p:spTgt spid="19"/>
                                        </p:tgtEl>
                                      </p:cBhvr>
                                    </p:animEffect>
                                    <p:anim calcmode="lin" valueType="num">
                                      <p:cBhvr>
                                        <p:cTn id="55" dur="1000" fill="hold"/>
                                        <p:tgtEl>
                                          <p:spTgt spid="19"/>
                                        </p:tgtEl>
                                        <p:attrNameLst>
                                          <p:attrName>ppt_x</p:attrName>
                                        </p:attrNameLst>
                                      </p:cBhvr>
                                      <p:tavLst>
                                        <p:tav tm="0">
                                          <p:val>
                                            <p:strVal val="#ppt_x"/>
                                          </p:val>
                                        </p:tav>
                                        <p:tav tm="100000">
                                          <p:val>
                                            <p:strVal val="#ppt_x"/>
                                          </p:val>
                                        </p:tav>
                                      </p:tavLst>
                                    </p:anim>
                                    <p:anim calcmode="lin" valueType="num">
                                      <p:cBhvr>
                                        <p:cTn id="56" dur="1000" fill="hold"/>
                                        <p:tgtEl>
                                          <p:spTgt spid="19"/>
                                        </p:tgtEl>
                                        <p:attrNameLst>
                                          <p:attrName>ppt_y</p:attrName>
                                        </p:attrNameLst>
                                      </p:cBhvr>
                                      <p:tavLst>
                                        <p:tav tm="0">
                                          <p:val>
                                            <p:strVal val="#ppt_y+.1"/>
                                          </p:val>
                                        </p:tav>
                                        <p:tav tm="100000">
                                          <p:val>
                                            <p:strVal val="#ppt_y"/>
                                          </p:val>
                                        </p:tav>
                                      </p:tavLst>
                                    </p:anim>
                                  </p:childTnLst>
                                </p:cTn>
                              </p:par>
                            </p:childTnLst>
                          </p:cTn>
                        </p:par>
                        <p:par>
                          <p:cTn id="57" fill="hold">
                            <p:stCondLst>
                              <p:cond delay="5500"/>
                            </p:stCondLst>
                            <p:childTnLst>
                              <p:par>
                                <p:cTn id="58" presetID="9" presetClass="entr" presetSubtype="0" fill="hold" grpId="0" nodeType="after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dissolve">
                                      <p:cBhvr>
                                        <p:cTn id="60" dur="750"/>
                                        <p:tgtEl>
                                          <p:spTgt spid="15"/>
                                        </p:tgtEl>
                                      </p:cBhvr>
                                    </p:animEffect>
                                  </p:childTnLst>
                                </p:cTn>
                              </p:par>
                            </p:childTnLst>
                          </p:cTn>
                        </p:par>
                        <p:par>
                          <p:cTn id="61" fill="hold">
                            <p:stCondLst>
                              <p:cond delay="6250"/>
                            </p:stCondLst>
                            <p:childTnLst>
                              <p:par>
                                <p:cTn id="62" presetID="53" presetClass="entr" presetSubtype="16" fill="hold" grpId="0" nodeType="afterEffect">
                                  <p:stCondLst>
                                    <p:cond delay="0"/>
                                  </p:stCondLst>
                                  <p:childTnLst>
                                    <p:set>
                                      <p:cBhvr>
                                        <p:cTn id="63" dur="1" fill="hold">
                                          <p:stCondLst>
                                            <p:cond delay="0"/>
                                          </p:stCondLst>
                                        </p:cTn>
                                        <p:tgtEl>
                                          <p:spTgt spid="33"/>
                                        </p:tgtEl>
                                        <p:attrNameLst>
                                          <p:attrName>style.visibility</p:attrName>
                                        </p:attrNameLst>
                                      </p:cBhvr>
                                      <p:to>
                                        <p:strVal val="visible"/>
                                      </p:to>
                                    </p:set>
                                    <p:anim calcmode="lin" valueType="num">
                                      <p:cBhvr>
                                        <p:cTn id="64" dur="500" fill="hold"/>
                                        <p:tgtEl>
                                          <p:spTgt spid="33"/>
                                        </p:tgtEl>
                                        <p:attrNameLst>
                                          <p:attrName>ppt_w</p:attrName>
                                        </p:attrNameLst>
                                      </p:cBhvr>
                                      <p:tavLst>
                                        <p:tav tm="0">
                                          <p:val>
                                            <p:fltVal val="0"/>
                                          </p:val>
                                        </p:tav>
                                        <p:tav tm="100000">
                                          <p:val>
                                            <p:strVal val="#ppt_w"/>
                                          </p:val>
                                        </p:tav>
                                      </p:tavLst>
                                    </p:anim>
                                    <p:anim calcmode="lin" valueType="num">
                                      <p:cBhvr>
                                        <p:cTn id="65" dur="500" fill="hold"/>
                                        <p:tgtEl>
                                          <p:spTgt spid="33"/>
                                        </p:tgtEl>
                                        <p:attrNameLst>
                                          <p:attrName>ppt_h</p:attrName>
                                        </p:attrNameLst>
                                      </p:cBhvr>
                                      <p:tavLst>
                                        <p:tav tm="0">
                                          <p:val>
                                            <p:fltVal val="0"/>
                                          </p:val>
                                        </p:tav>
                                        <p:tav tm="100000">
                                          <p:val>
                                            <p:strVal val="#ppt_h"/>
                                          </p:val>
                                        </p:tav>
                                      </p:tavLst>
                                    </p:anim>
                                    <p:animEffect transition="in" filter="fade">
                                      <p:cBhvr>
                                        <p:cTn id="66" dur="500"/>
                                        <p:tgtEl>
                                          <p:spTgt spid="33"/>
                                        </p:tgtEl>
                                      </p:cBhvr>
                                    </p:animEffect>
                                  </p:childTnLst>
                                </p:cTn>
                              </p:par>
                            </p:childTnLst>
                          </p:cTn>
                        </p:par>
                        <p:par>
                          <p:cTn id="67" fill="hold">
                            <p:stCondLst>
                              <p:cond delay="6750"/>
                            </p:stCondLst>
                            <p:childTnLst>
                              <p:par>
                                <p:cTn id="68" presetID="42" presetClass="entr" presetSubtype="0"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1000"/>
                                        <p:tgtEl>
                                          <p:spTgt spid="21"/>
                                        </p:tgtEl>
                                      </p:cBhvr>
                                    </p:animEffect>
                                    <p:anim calcmode="lin" valueType="num">
                                      <p:cBhvr>
                                        <p:cTn id="71" dur="1000" fill="hold"/>
                                        <p:tgtEl>
                                          <p:spTgt spid="21"/>
                                        </p:tgtEl>
                                        <p:attrNameLst>
                                          <p:attrName>ppt_x</p:attrName>
                                        </p:attrNameLst>
                                      </p:cBhvr>
                                      <p:tavLst>
                                        <p:tav tm="0">
                                          <p:val>
                                            <p:strVal val="#ppt_x"/>
                                          </p:val>
                                        </p:tav>
                                        <p:tav tm="100000">
                                          <p:val>
                                            <p:strVal val="#ppt_x"/>
                                          </p:val>
                                        </p:tav>
                                      </p:tavLst>
                                    </p:anim>
                                    <p:anim calcmode="lin" valueType="num">
                                      <p:cBhvr>
                                        <p:cTn id="72" dur="1000" fill="hold"/>
                                        <p:tgtEl>
                                          <p:spTgt spid="21"/>
                                        </p:tgtEl>
                                        <p:attrNameLst>
                                          <p:attrName>ppt_y</p:attrName>
                                        </p:attrNameLst>
                                      </p:cBhvr>
                                      <p:tavLst>
                                        <p:tav tm="0">
                                          <p:val>
                                            <p:strVal val="#ppt_y+.1"/>
                                          </p:val>
                                        </p:tav>
                                        <p:tav tm="100000">
                                          <p:val>
                                            <p:strVal val="#ppt_y"/>
                                          </p:val>
                                        </p:tav>
                                      </p:tavLst>
                                    </p:anim>
                                  </p:childTnLst>
                                </p:cTn>
                              </p:par>
                            </p:childTnLst>
                          </p:cTn>
                        </p:par>
                        <p:par>
                          <p:cTn id="73" fill="hold">
                            <p:stCondLst>
                              <p:cond delay="7750"/>
                            </p:stCondLst>
                            <p:childTnLst>
                              <p:par>
                                <p:cTn id="74" presetID="9" presetClass="entr" presetSubtype="0" fill="hold" grpId="0" nodeType="afterEffect">
                                  <p:stCondLst>
                                    <p:cond delay="0"/>
                                  </p:stCondLst>
                                  <p:childTnLst>
                                    <p:set>
                                      <p:cBhvr>
                                        <p:cTn id="75" dur="1" fill="hold">
                                          <p:stCondLst>
                                            <p:cond delay="0"/>
                                          </p:stCondLst>
                                        </p:cTn>
                                        <p:tgtEl>
                                          <p:spTgt spid="14"/>
                                        </p:tgtEl>
                                        <p:attrNameLst>
                                          <p:attrName>style.visibility</p:attrName>
                                        </p:attrNameLst>
                                      </p:cBhvr>
                                      <p:to>
                                        <p:strVal val="visible"/>
                                      </p:to>
                                    </p:set>
                                    <p:animEffect transition="in" filter="dissolve">
                                      <p:cBhvr>
                                        <p:cTn id="76" dur="750"/>
                                        <p:tgtEl>
                                          <p:spTgt spid="14"/>
                                        </p:tgtEl>
                                      </p:cBhvr>
                                    </p:animEffect>
                                  </p:childTnLst>
                                </p:cTn>
                              </p:par>
                            </p:childTnLst>
                          </p:cTn>
                        </p:par>
                        <p:par>
                          <p:cTn id="77" fill="hold">
                            <p:stCondLst>
                              <p:cond delay="8500"/>
                            </p:stCondLst>
                            <p:childTnLst>
                              <p:par>
                                <p:cTn id="78" presetID="53" presetClass="entr" presetSubtype="16" fill="hold" nodeType="afterEffect">
                                  <p:stCondLst>
                                    <p:cond delay="0"/>
                                  </p:stCondLst>
                                  <p:childTnLst>
                                    <p:set>
                                      <p:cBhvr>
                                        <p:cTn id="79" dur="1" fill="hold">
                                          <p:stCondLst>
                                            <p:cond delay="0"/>
                                          </p:stCondLst>
                                        </p:cTn>
                                        <p:tgtEl>
                                          <p:spTgt spid="35"/>
                                        </p:tgtEl>
                                        <p:attrNameLst>
                                          <p:attrName>style.visibility</p:attrName>
                                        </p:attrNameLst>
                                      </p:cBhvr>
                                      <p:to>
                                        <p:strVal val="visible"/>
                                      </p:to>
                                    </p:set>
                                    <p:anim calcmode="lin" valueType="num">
                                      <p:cBhvr>
                                        <p:cTn id="80" dur="500" fill="hold"/>
                                        <p:tgtEl>
                                          <p:spTgt spid="35"/>
                                        </p:tgtEl>
                                        <p:attrNameLst>
                                          <p:attrName>ppt_w</p:attrName>
                                        </p:attrNameLst>
                                      </p:cBhvr>
                                      <p:tavLst>
                                        <p:tav tm="0">
                                          <p:val>
                                            <p:fltVal val="0"/>
                                          </p:val>
                                        </p:tav>
                                        <p:tav tm="100000">
                                          <p:val>
                                            <p:strVal val="#ppt_w"/>
                                          </p:val>
                                        </p:tav>
                                      </p:tavLst>
                                    </p:anim>
                                    <p:anim calcmode="lin" valueType="num">
                                      <p:cBhvr>
                                        <p:cTn id="81" dur="500" fill="hold"/>
                                        <p:tgtEl>
                                          <p:spTgt spid="35"/>
                                        </p:tgtEl>
                                        <p:attrNameLst>
                                          <p:attrName>ppt_h</p:attrName>
                                        </p:attrNameLst>
                                      </p:cBhvr>
                                      <p:tavLst>
                                        <p:tav tm="0">
                                          <p:val>
                                            <p:fltVal val="0"/>
                                          </p:val>
                                        </p:tav>
                                        <p:tav tm="100000">
                                          <p:val>
                                            <p:strVal val="#ppt_h"/>
                                          </p:val>
                                        </p:tav>
                                      </p:tavLst>
                                    </p:anim>
                                    <p:animEffect transition="in" filter="fade">
                                      <p:cBhvr>
                                        <p:cTn id="82" dur="500"/>
                                        <p:tgtEl>
                                          <p:spTgt spid="35"/>
                                        </p:tgtEl>
                                      </p:cBhvr>
                                    </p:animEffect>
                                  </p:childTnLst>
                                </p:cTn>
                              </p:par>
                            </p:childTnLst>
                          </p:cTn>
                        </p:par>
                        <p:par>
                          <p:cTn id="83" fill="hold">
                            <p:stCondLst>
                              <p:cond delay="9000"/>
                            </p:stCondLst>
                            <p:childTnLst>
                              <p:par>
                                <p:cTn id="84" presetID="42" presetClass="entr" presetSubtype="0" fill="hold" grpId="0"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fade">
                                      <p:cBhvr>
                                        <p:cTn id="86" dur="1000"/>
                                        <p:tgtEl>
                                          <p:spTgt spid="18"/>
                                        </p:tgtEl>
                                      </p:cBhvr>
                                    </p:animEffect>
                                    <p:anim calcmode="lin" valueType="num">
                                      <p:cBhvr>
                                        <p:cTn id="87" dur="1000" fill="hold"/>
                                        <p:tgtEl>
                                          <p:spTgt spid="18"/>
                                        </p:tgtEl>
                                        <p:attrNameLst>
                                          <p:attrName>ppt_x</p:attrName>
                                        </p:attrNameLst>
                                      </p:cBhvr>
                                      <p:tavLst>
                                        <p:tav tm="0">
                                          <p:val>
                                            <p:strVal val="#ppt_x"/>
                                          </p:val>
                                        </p:tav>
                                        <p:tav tm="100000">
                                          <p:val>
                                            <p:strVal val="#ppt_x"/>
                                          </p:val>
                                        </p:tav>
                                      </p:tavLst>
                                    </p:anim>
                                    <p:anim calcmode="lin" valueType="num">
                                      <p:cBhvr>
                                        <p:cTn id="8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0" grpId="0" animBg="1"/>
      <p:bldP spid="11" grpId="0" animBg="1"/>
      <p:bldP spid="12" grpId="0" animBg="1"/>
      <p:bldP spid="13" grpId="0" animBg="1"/>
      <p:bldP spid="14" grpId="0" animBg="1"/>
      <p:bldP spid="15" grpId="0" animBg="1"/>
      <p:bldP spid="16" grpId="0" animBg="1"/>
      <p:bldP spid="17" grpId="0"/>
      <p:bldP spid="18" grpId="0"/>
      <p:bldP spid="19" grpId="0"/>
      <p:bldP spid="21" grpId="0"/>
      <p:bldP spid="33"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1973</TotalTime>
  <Words>1330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381</cp:revision>
  <dcterms:created xsi:type="dcterms:W3CDTF">2016-09-28T22:08:47Z</dcterms:created>
  <dcterms:modified xsi:type="dcterms:W3CDTF">2018-11-09T23:23:15Z</dcterms:modified>
</cp:coreProperties>
</file>