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35887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cxnSp>
        <p:nvCxnSpPr>
          <p:cNvPr id="4" name="Connector: Curved 3">
            <a:extLst>
              <a:ext uri="{FF2B5EF4-FFF2-40B4-BE49-F238E27FC236}">
                <a16:creationId xmlns:a16="http://schemas.microsoft.com/office/drawing/2014/main" id="{C667827B-F822-4484-9564-2200918F3EEB}"/>
              </a:ext>
            </a:extLst>
          </p:cNvPr>
          <p:cNvCxnSpPr>
            <a:cxnSpLocks/>
          </p:cNvCxnSpPr>
          <p:nvPr/>
        </p:nvCxnSpPr>
        <p:spPr>
          <a:xfrm rot="10800000">
            <a:off x="2190683" y="1685918"/>
            <a:ext cx="2972937" cy="880409"/>
          </a:xfrm>
          <a:prstGeom prst="curvedConnector3">
            <a:avLst>
              <a:gd name="adj1" fmla="val 50000"/>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Connector: Curved 20">
            <a:extLst>
              <a:ext uri="{FF2B5EF4-FFF2-40B4-BE49-F238E27FC236}">
                <a16:creationId xmlns:a16="http://schemas.microsoft.com/office/drawing/2014/main" id="{328C23BD-AB1C-4CAF-BC9A-F8FA50020A5E}"/>
              </a:ext>
            </a:extLst>
          </p:cNvPr>
          <p:cNvCxnSpPr>
            <a:cxnSpLocks/>
          </p:cNvCxnSpPr>
          <p:nvPr/>
        </p:nvCxnSpPr>
        <p:spPr>
          <a:xfrm flipV="1">
            <a:off x="6964326" y="4841659"/>
            <a:ext cx="1923552" cy="688289"/>
          </a:xfrm>
          <a:prstGeom prst="curvedConnector3">
            <a:avLst>
              <a:gd name="adj1" fmla="val 50000"/>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6" name="Connector: Curved 25">
            <a:extLst>
              <a:ext uri="{FF2B5EF4-FFF2-40B4-BE49-F238E27FC236}">
                <a16:creationId xmlns:a16="http://schemas.microsoft.com/office/drawing/2014/main" id="{0E737E08-210D-4E20-91B2-7B90F5D5506B}"/>
              </a:ext>
            </a:extLst>
          </p:cNvPr>
          <p:cNvCxnSpPr>
            <a:cxnSpLocks/>
            <a:stCxn id="16" idx="6"/>
          </p:cNvCxnSpPr>
          <p:nvPr/>
        </p:nvCxnSpPr>
        <p:spPr>
          <a:xfrm rot="5400000" flipH="1" flipV="1">
            <a:off x="7755032" y="1908392"/>
            <a:ext cx="877724" cy="1313188"/>
          </a:xfrm>
          <a:prstGeom prst="curvedConnector4">
            <a:avLst>
              <a:gd name="adj1" fmla="val -26045"/>
              <a:gd name="adj2" fmla="val 87610"/>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7" name="Connector: Curved 36">
            <a:extLst>
              <a:ext uri="{FF2B5EF4-FFF2-40B4-BE49-F238E27FC236}">
                <a16:creationId xmlns:a16="http://schemas.microsoft.com/office/drawing/2014/main" id="{94E3B585-33E1-4776-83C8-5ED6859A92A5}"/>
              </a:ext>
            </a:extLst>
          </p:cNvPr>
          <p:cNvCxnSpPr>
            <a:cxnSpLocks/>
          </p:cNvCxnSpPr>
          <p:nvPr/>
        </p:nvCxnSpPr>
        <p:spPr>
          <a:xfrm rot="10800000">
            <a:off x="2080549" y="4535899"/>
            <a:ext cx="2830820" cy="611520"/>
          </a:xfrm>
          <a:prstGeom prst="curvedConnector3">
            <a:avLst>
              <a:gd name="adj1" fmla="val 4737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32FAD322-1CC6-4259-83D1-C12FB558F2EB}"/>
              </a:ext>
            </a:extLst>
          </p:cNvPr>
          <p:cNvSpPr txBox="1"/>
          <p:nvPr/>
        </p:nvSpPr>
        <p:spPr>
          <a:xfrm>
            <a:off x="8850489" y="1757835"/>
            <a:ext cx="3121771" cy="2169825"/>
          </a:xfrm>
          <a:prstGeom prst="rect">
            <a:avLst/>
          </a:prstGeom>
          <a:noFill/>
        </p:spPr>
        <p:txBody>
          <a:bodyPr wrap="square" rtlCol="0">
            <a:spAutoFit/>
          </a:bodyPr>
          <a:lstStyle/>
          <a:p>
            <a:r>
              <a:rPr lang="en-US" sz="3600" dirty="0">
                <a:solidFill>
                  <a:srgbClr val="5C9AD3"/>
                </a:solidFill>
              </a:rPr>
              <a:t>$314</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39" name="TextBox 38">
            <a:extLst>
              <a:ext uri="{FF2B5EF4-FFF2-40B4-BE49-F238E27FC236}">
                <a16:creationId xmlns:a16="http://schemas.microsoft.com/office/drawing/2014/main" id="{1FD2144B-C0F7-4CB4-9200-817BE89F256E}"/>
              </a:ext>
            </a:extLst>
          </p:cNvPr>
          <p:cNvSpPr txBox="1"/>
          <p:nvPr/>
        </p:nvSpPr>
        <p:spPr>
          <a:xfrm>
            <a:off x="8896675" y="4536590"/>
            <a:ext cx="3121771" cy="2169825"/>
          </a:xfrm>
          <a:prstGeom prst="rect">
            <a:avLst/>
          </a:prstGeom>
          <a:noFill/>
        </p:spPr>
        <p:txBody>
          <a:bodyPr wrap="square" rtlCol="0">
            <a:spAutoFit/>
          </a:bodyPr>
          <a:lstStyle/>
          <a:p>
            <a:r>
              <a:rPr lang="en-US" sz="3600" dirty="0">
                <a:solidFill>
                  <a:srgbClr val="44546B"/>
                </a:solidFill>
              </a:rPr>
              <a:t>$521</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42" name="TextBox 41">
            <a:extLst>
              <a:ext uri="{FF2B5EF4-FFF2-40B4-BE49-F238E27FC236}">
                <a16:creationId xmlns:a16="http://schemas.microsoft.com/office/drawing/2014/main" id="{5620B522-F705-483A-A97A-4AA5E84271A9}"/>
              </a:ext>
            </a:extLst>
          </p:cNvPr>
          <p:cNvSpPr txBox="1"/>
          <p:nvPr/>
        </p:nvSpPr>
        <p:spPr>
          <a:xfrm>
            <a:off x="544933" y="1413571"/>
            <a:ext cx="3121771" cy="2169825"/>
          </a:xfrm>
          <a:prstGeom prst="rect">
            <a:avLst/>
          </a:prstGeom>
          <a:noFill/>
        </p:spPr>
        <p:txBody>
          <a:bodyPr wrap="square" rtlCol="0">
            <a:spAutoFit/>
          </a:bodyPr>
          <a:lstStyle/>
          <a:p>
            <a:r>
              <a:rPr lang="en-US" sz="3600" dirty="0">
                <a:solidFill>
                  <a:srgbClr val="FE4A1E"/>
                </a:solidFill>
              </a:rPr>
              <a:t>$258</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46" name="TextBox 45">
            <a:extLst>
              <a:ext uri="{FF2B5EF4-FFF2-40B4-BE49-F238E27FC236}">
                <a16:creationId xmlns:a16="http://schemas.microsoft.com/office/drawing/2014/main" id="{7A79225E-9F24-43DA-9072-1004A8301E40}"/>
              </a:ext>
            </a:extLst>
          </p:cNvPr>
          <p:cNvSpPr txBox="1"/>
          <p:nvPr/>
        </p:nvSpPr>
        <p:spPr>
          <a:xfrm>
            <a:off x="544933" y="4253931"/>
            <a:ext cx="3121771" cy="2169825"/>
          </a:xfrm>
          <a:prstGeom prst="rect">
            <a:avLst/>
          </a:prstGeom>
          <a:noFill/>
        </p:spPr>
        <p:txBody>
          <a:bodyPr wrap="square" rtlCol="0">
            <a:spAutoFit/>
          </a:bodyPr>
          <a:lstStyle/>
          <a:p>
            <a:r>
              <a:rPr lang="en-US" sz="3600" dirty="0">
                <a:solidFill>
                  <a:srgbClr val="7A7A7A"/>
                </a:solidFill>
              </a:rPr>
              <a:t>$405</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15" name="Freeform: Shape 14">
            <a:extLst>
              <a:ext uri="{FF2B5EF4-FFF2-40B4-BE49-F238E27FC236}">
                <a16:creationId xmlns:a16="http://schemas.microsoft.com/office/drawing/2014/main" id="{CB44F6A8-FB3F-4809-9AF4-3DCF92AE97EC}"/>
              </a:ext>
            </a:extLst>
          </p:cNvPr>
          <p:cNvSpPr>
            <a:spLocks noChangeAspect="1"/>
          </p:cNvSpPr>
          <p:nvPr/>
        </p:nvSpPr>
        <p:spPr>
          <a:xfrm rot="10800000">
            <a:off x="5159297" y="4083453"/>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3B9FF3FB-D18F-4289-AFC2-85F4D5A36192}"/>
              </a:ext>
            </a:extLst>
          </p:cNvPr>
          <p:cNvSpPr>
            <a:spLocks noChangeAspect="1"/>
          </p:cNvSpPr>
          <p:nvPr/>
        </p:nvSpPr>
        <p:spPr>
          <a:xfrm rot="5400000">
            <a:off x="6056206" y="2651318"/>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5C9AD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EC971D46-64D1-4504-A872-87CE3BA4C6D1}"/>
              </a:ext>
            </a:extLst>
          </p:cNvPr>
          <p:cNvSpPr>
            <a:spLocks noChangeAspect="1"/>
          </p:cNvSpPr>
          <p:nvPr/>
        </p:nvSpPr>
        <p:spPr>
          <a:xfrm>
            <a:off x="4630429" y="1747202"/>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FE4A1E"/>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E8C3AAD0-5E5B-493F-AF72-155207C5B84F}"/>
              </a:ext>
            </a:extLst>
          </p:cNvPr>
          <p:cNvSpPr>
            <a:spLocks noChangeAspect="1"/>
          </p:cNvSpPr>
          <p:nvPr/>
        </p:nvSpPr>
        <p:spPr>
          <a:xfrm rot="16200000">
            <a:off x="3733520" y="3179337"/>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7A7A7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59" name="Group 58">
            <a:extLst>
              <a:ext uri="{FF2B5EF4-FFF2-40B4-BE49-F238E27FC236}">
                <a16:creationId xmlns:a16="http://schemas.microsoft.com/office/drawing/2014/main" id="{55E0F7E8-4D51-4CDA-8E5C-82E2E387E2F8}"/>
              </a:ext>
            </a:extLst>
          </p:cNvPr>
          <p:cNvGrpSpPr>
            <a:grpSpLocks noChangeAspect="1"/>
          </p:cNvGrpSpPr>
          <p:nvPr/>
        </p:nvGrpSpPr>
        <p:grpSpPr>
          <a:xfrm>
            <a:off x="7407554" y="3593534"/>
            <a:ext cx="326003" cy="548640"/>
            <a:chOff x="533400" y="2800350"/>
            <a:chExt cx="325437" cy="547687"/>
          </a:xfrm>
          <a:solidFill>
            <a:schemeClr val="bg1"/>
          </a:solidFill>
          <a:effectLst>
            <a:outerShdw blurRad="63500" sx="102000" sy="102000" algn="ctr" rotWithShape="0">
              <a:prstClr val="black">
                <a:alpha val="40000"/>
              </a:prstClr>
            </a:outerShdw>
          </a:effectLst>
        </p:grpSpPr>
        <p:sp>
          <p:nvSpPr>
            <p:cNvPr id="60" name="Freeform 30">
              <a:extLst>
                <a:ext uri="{FF2B5EF4-FFF2-40B4-BE49-F238E27FC236}">
                  <a16:creationId xmlns:a16="http://schemas.microsoft.com/office/drawing/2014/main" id="{9A708820-CE8F-450C-9D63-7CA025524839}"/>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31">
              <a:extLst>
                <a:ext uri="{FF2B5EF4-FFF2-40B4-BE49-F238E27FC236}">
                  <a16:creationId xmlns:a16="http://schemas.microsoft.com/office/drawing/2014/main" id="{3E1D5193-D647-4AD3-8F95-B4EFEB8AF16D}"/>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Rectangle 32">
              <a:extLst>
                <a:ext uri="{FF2B5EF4-FFF2-40B4-BE49-F238E27FC236}">
                  <a16:creationId xmlns:a16="http://schemas.microsoft.com/office/drawing/2014/main" id="{40CEED6C-13A6-4A01-BF84-B9858652F352}"/>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Rectangle 33">
              <a:extLst>
                <a:ext uri="{FF2B5EF4-FFF2-40B4-BE49-F238E27FC236}">
                  <a16:creationId xmlns:a16="http://schemas.microsoft.com/office/drawing/2014/main" id="{FA599F18-AC22-43F4-B042-5D09DB5EB76F}"/>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4" name="Freeform 48">
            <a:extLst>
              <a:ext uri="{FF2B5EF4-FFF2-40B4-BE49-F238E27FC236}">
                <a16:creationId xmlns:a16="http://schemas.microsoft.com/office/drawing/2014/main" id="{1FA5ED60-1CDA-42A8-BD29-40A525151B7F}"/>
              </a:ext>
            </a:extLst>
          </p:cNvPr>
          <p:cNvSpPr>
            <a:spLocks noChangeAspect="1" noEditPoints="1"/>
          </p:cNvSpPr>
          <p:nvPr/>
        </p:nvSpPr>
        <p:spPr bwMode="auto">
          <a:xfrm>
            <a:off x="6020096" y="5147415"/>
            <a:ext cx="434457" cy="54864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5" name="Freeform 211">
            <a:extLst>
              <a:ext uri="{FF2B5EF4-FFF2-40B4-BE49-F238E27FC236}">
                <a16:creationId xmlns:a16="http://schemas.microsoft.com/office/drawing/2014/main" id="{6F3FDBA1-ACE9-4327-ABF9-58713D006D70}"/>
              </a:ext>
            </a:extLst>
          </p:cNvPr>
          <p:cNvSpPr>
            <a:spLocks noChangeAspect="1" noEditPoints="1"/>
          </p:cNvSpPr>
          <p:nvPr/>
        </p:nvSpPr>
        <p:spPr bwMode="auto">
          <a:xfrm>
            <a:off x="5609857" y="2295870"/>
            <a:ext cx="627468" cy="45720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6" name="Group 356">
            <a:extLst>
              <a:ext uri="{FF2B5EF4-FFF2-40B4-BE49-F238E27FC236}">
                <a16:creationId xmlns:a16="http://schemas.microsoft.com/office/drawing/2014/main" id="{20B2A8A9-8457-4CE7-8B9C-3413FD919E5D}"/>
              </a:ext>
            </a:extLst>
          </p:cNvPr>
          <p:cNvGrpSpPr>
            <a:grpSpLocks noChangeAspect="1"/>
          </p:cNvGrpSpPr>
          <p:nvPr/>
        </p:nvGrpSpPr>
        <p:grpSpPr>
          <a:xfrm>
            <a:off x="4398401" y="3815037"/>
            <a:ext cx="548640" cy="489221"/>
            <a:chOff x="2166938" y="3051176"/>
            <a:chExt cx="439738" cy="392113"/>
          </a:xfrm>
          <a:solidFill>
            <a:schemeClr val="bg1"/>
          </a:solidFill>
          <a:effectLst>
            <a:outerShdw blurRad="63500" sx="102000" sy="102000" algn="ctr" rotWithShape="0">
              <a:prstClr val="black">
                <a:alpha val="40000"/>
              </a:prstClr>
            </a:outerShdw>
          </a:effectLst>
        </p:grpSpPr>
        <p:sp>
          <p:nvSpPr>
            <p:cNvPr id="67" name="Freeform 256">
              <a:extLst>
                <a:ext uri="{FF2B5EF4-FFF2-40B4-BE49-F238E27FC236}">
                  <a16:creationId xmlns:a16="http://schemas.microsoft.com/office/drawing/2014/main" id="{12F0415B-49A3-4581-936A-445521CEEB7A}"/>
                </a:ext>
              </a:extLst>
            </p:cNvPr>
            <p:cNvSpPr>
              <a:spLocks/>
            </p:cNvSpPr>
            <p:nvPr/>
          </p:nvSpPr>
          <p:spPr bwMode="auto">
            <a:xfrm>
              <a:off x="2543176" y="3276601"/>
              <a:ext cx="63500" cy="30163"/>
            </a:xfrm>
            <a:custGeom>
              <a:avLst/>
              <a:gdLst/>
              <a:ahLst/>
              <a:cxnLst>
                <a:cxn ang="0">
                  <a:pos x="3" y="6"/>
                </a:cxn>
                <a:cxn ang="0">
                  <a:pos x="14" y="8"/>
                </a:cxn>
                <a:cxn ang="0">
                  <a:pos x="17" y="6"/>
                </a:cxn>
                <a:cxn ang="0">
                  <a:pos x="15" y="2"/>
                </a:cxn>
                <a:cxn ang="0">
                  <a:pos x="3" y="1"/>
                </a:cxn>
                <a:cxn ang="0">
                  <a:pos x="0" y="3"/>
                </a:cxn>
                <a:cxn ang="0">
                  <a:pos x="3" y="6"/>
                </a:cxn>
              </a:cxnLst>
              <a:rect l="0" t="0" r="r" b="b"/>
              <a:pathLst>
                <a:path w="17" h="8">
                  <a:moveTo>
                    <a:pt x="3" y="6"/>
                  </a:moveTo>
                  <a:cubicBezTo>
                    <a:pt x="14" y="8"/>
                    <a:pt x="14" y="8"/>
                    <a:pt x="14" y="8"/>
                  </a:cubicBezTo>
                  <a:cubicBezTo>
                    <a:pt x="15" y="8"/>
                    <a:pt x="17" y="7"/>
                    <a:pt x="17" y="6"/>
                  </a:cubicBezTo>
                  <a:cubicBezTo>
                    <a:pt x="17" y="4"/>
                    <a:pt x="16" y="3"/>
                    <a:pt x="15" y="2"/>
                  </a:cubicBezTo>
                  <a:cubicBezTo>
                    <a:pt x="3" y="1"/>
                    <a:pt x="3" y="1"/>
                    <a:pt x="3" y="1"/>
                  </a:cubicBezTo>
                  <a:cubicBezTo>
                    <a:pt x="2" y="0"/>
                    <a:pt x="1" y="1"/>
                    <a:pt x="0" y="3"/>
                  </a:cubicBezTo>
                  <a:cubicBezTo>
                    <a:pt x="0" y="4"/>
                    <a:pt x="1"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7">
              <a:extLst>
                <a:ext uri="{FF2B5EF4-FFF2-40B4-BE49-F238E27FC236}">
                  <a16:creationId xmlns:a16="http://schemas.microsoft.com/office/drawing/2014/main" id="{4E8AC9C3-3B27-4C8A-B578-129E5963EBCE}"/>
                </a:ext>
              </a:extLst>
            </p:cNvPr>
            <p:cNvSpPr>
              <a:spLocks/>
            </p:cNvSpPr>
            <p:nvPr/>
          </p:nvSpPr>
          <p:spPr bwMode="auto">
            <a:xfrm>
              <a:off x="2543176" y="3141663"/>
              <a:ext cx="63500" cy="30163"/>
            </a:xfrm>
            <a:custGeom>
              <a:avLst/>
              <a:gdLst/>
              <a:ahLst/>
              <a:cxnLst>
                <a:cxn ang="0">
                  <a:pos x="4" y="8"/>
                </a:cxn>
                <a:cxn ang="0">
                  <a:pos x="15" y="5"/>
                </a:cxn>
                <a:cxn ang="0">
                  <a:pos x="17" y="2"/>
                </a:cxn>
                <a:cxn ang="0">
                  <a:pos x="13" y="0"/>
                </a:cxn>
                <a:cxn ang="0">
                  <a:pos x="2" y="3"/>
                </a:cxn>
                <a:cxn ang="0">
                  <a:pos x="0" y="6"/>
                </a:cxn>
                <a:cxn ang="0">
                  <a:pos x="4" y="8"/>
                </a:cxn>
              </a:cxnLst>
              <a:rect l="0" t="0" r="r" b="b"/>
              <a:pathLst>
                <a:path w="17" h="8">
                  <a:moveTo>
                    <a:pt x="4" y="8"/>
                  </a:moveTo>
                  <a:cubicBezTo>
                    <a:pt x="15" y="5"/>
                    <a:pt x="15" y="5"/>
                    <a:pt x="15" y="5"/>
                  </a:cubicBezTo>
                  <a:cubicBezTo>
                    <a:pt x="16" y="5"/>
                    <a:pt x="17" y="4"/>
                    <a:pt x="17" y="2"/>
                  </a:cubicBezTo>
                  <a:cubicBezTo>
                    <a:pt x="16" y="1"/>
                    <a:pt x="15" y="0"/>
                    <a:pt x="13" y="0"/>
                  </a:cubicBezTo>
                  <a:cubicBezTo>
                    <a:pt x="2" y="3"/>
                    <a:pt x="2" y="3"/>
                    <a:pt x="2" y="3"/>
                  </a:cubicBezTo>
                  <a:cubicBezTo>
                    <a:pt x="1" y="3"/>
                    <a:pt x="0" y="4"/>
                    <a:pt x="0" y="6"/>
                  </a:cubicBezTo>
                  <a:cubicBezTo>
                    <a:pt x="1" y="7"/>
                    <a:pt x="2" y="8"/>
                    <a:pt x="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58">
              <a:extLst>
                <a:ext uri="{FF2B5EF4-FFF2-40B4-BE49-F238E27FC236}">
                  <a16:creationId xmlns:a16="http://schemas.microsoft.com/office/drawing/2014/main" id="{4080E5A2-1788-4BB4-AE22-CAE36E70BF70}"/>
                </a:ext>
              </a:extLst>
            </p:cNvPr>
            <p:cNvSpPr>
              <a:spLocks/>
            </p:cNvSpPr>
            <p:nvPr/>
          </p:nvSpPr>
          <p:spPr bwMode="auto">
            <a:xfrm>
              <a:off x="2543176" y="3213101"/>
              <a:ext cx="63500" cy="22225"/>
            </a:xfrm>
            <a:custGeom>
              <a:avLst/>
              <a:gdLst/>
              <a:ahLst/>
              <a:cxnLst>
                <a:cxn ang="0">
                  <a:pos x="3" y="6"/>
                </a:cxn>
                <a:cxn ang="0">
                  <a:pos x="14" y="6"/>
                </a:cxn>
                <a:cxn ang="0">
                  <a:pos x="17" y="3"/>
                </a:cxn>
                <a:cxn ang="0">
                  <a:pos x="14" y="0"/>
                </a:cxn>
                <a:cxn ang="0">
                  <a:pos x="3" y="1"/>
                </a:cxn>
                <a:cxn ang="0">
                  <a:pos x="0" y="3"/>
                </a:cxn>
                <a:cxn ang="0">
                  <a:pos x="3" y="6"/>
                </a:cxn>
              </a:cxnLst>
              <a:rect l="0" t="0" r="r" b="b"/>
              <a:pathLst>
                <a:path w="17" h="6">
                  <a:moveTo>
                    <a:pt x="3" y="6"/>
                  </a:moveTo>
                  <a:cubicBezTo>
                    <a:pt x="14" y="6"/>
                    <a:pt x="14" y="6"/>
                    <a:pt x="14" y="6"/>
                  </a:cubicBezTo>
                  <a:cubicBezTo>
                    <a:pt x="16" y="6"/>
                    <a:pt x="17" y="4"/>
                    <a:pt x="17" y="3"/>
                  </a:cubicBezTo>
                  <a:cubicBezTo>
                    <a:pt x="17" y="2"/>
                    <a:pt x="15" y="0"/>
                    <a:pt x="14" y="0"/>
                  </a:cubicBezTo>
                  <a:cubicBezTo>
                    <a:pt x="3" y="1"/>
                    <a:pt x="3" y="1"/>
                    <a:pt x="3" y="1"/>
                  </a:cubicBezTo>
                  <a:cubicBezTo>
                    <a:pt x="1" y="1"/>
                    <a:pt x="0" y="2"/>
                    <a:pt x="0" y="3"/>
                  </a:cubicBezTo>
                  <a:cubicBezTo>
                    <a:pt x="0" y="5"/>
                    <a:pt x="2"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59">
              <a:extLst>
                <a:ext uri="{FF2B5EF4-FFF2-40B4-BE49-F238E27FC236}">
                  <a16:creationId xmlns:a16="http://schemas.microsoft.com/office/drawing/2014/main" id="{EDE94E32-B0EB-4BB9-8E46-0AF539D73A24}"/>
                </a:ext>
              </a:extLst>
            </p:cNvPr>
            <p:cNvSpPr>
              <a:spLocks/>
            </p:cNvSpPr>
            <p:nvPr/>
          </p:nvSpPr>
          <p:spPr bwMode="auto">
            <a:xfrm>
              <a:off x="2543176" y="3055938"/>
              <a:ext cx="63500" cy="44450"/>
            </a:xfrm>
            <a:custGeom>
              <a:avLst/>
              <a:gdLst/>
              <a:ahLst/>
              <a:cxnLst>
                <a:cxn ang="0">
                  <a:pos x="4" y="11"/>
                </a:cxn>
                <a:cxn ang="0">
                  <a:pos x="15" y="6"/>
                </a:cxn>
                <a:cxn ang="0">
                  <a:pos x="17" y="2"/>
                </a:cxn>
                <a:cxn ang="0">
                  <a:pos x="13" y="1"/>
                </a:cxn>
                <a:cxn ang="0">
                  <a:pos x="2" y="7"/>
                </a:cxn>
                <a:cxn ang="0">
                  <a:pos x="1" y="10"/>
                </a:cxn>
                <a:cxn ang="0">
                  <a:pos x="4" y="11"/>
                </a:cxn>
              </a:cxnLst>
              <a:rect l="0" t="0" r="r" b="b"/>
              <a:pathLst>
                <a:path w="17" h="12">
                  <a:moveTo>
                    <a:pt x="4" y="11"/>
                  </a:moveTo>
                  <a:cubicBezTo>
                    <a:pt x="15" y="6"/>
                    <a:pt x="15" y="6"/>
                    <a:pt x="15" y="6"/>
                  </a:cubicBezTo>
                  <a:cubicBezTo>
                    <a:pt x="17" y="5"/>
                    <a:pt x="17" y="3"/>
                    <a:pt x="17" y="2"/>
                  </a:cubicBezTo>
                  <a:cubicBezTo>
                    <a:pt x="16" y="1"/>
                    <a:pt x="14" y="0"/>
                    <a:pt x="13" y="1"/>
                  </a:cubicBezTo>
                  <a:cubicBezTo>
                    <a:pt x="2" y="7"/>
                    <a:pt x="2" y="7"/>
                    <a:pt x="2" y="7"/>
                  </a:cubicBezTo>
                  <a:cubicBezTo>
                    <a:pt x="0" y="7"/>
                    <a:pt x="0" y="9"/>
                    <a:pt x="1" y="10"/>
                  </a:cubicBezTo>
                  <a:cubicBezTo>
                    <a:pt x="1" y="11"/>
                    <a:pt x="3" y="12"/>
                    <a:pt x="4"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60">
              <a:extLst>
                <a:ext uri="{FF2B5EF4-FFF2-40B4-BE49-F238E27FC236}">
                  <a16:creationId xmlns:a16="http://schemas.microsoft.com/office/drawing/2014/main" id="{36EE54CF-C7B5-4143-8B20-2620E50690A7}"/>
                </a:ext>
              </a:extLst>
            </p:cNvPr>
            <p:cNvSpPr>
              <a:spLocks/>
            </p:cNvSpPr>
            <p:nvPr/>
          </p:nvSpPr>
          <p:spPr bwMode="auto">
            <a:xfrm>
              <a:off x="2543176" y="3349626"/>
              <a:ext cx="63500" cy="41275"/>
            </a:xfrm>
            <a:custGeom>
              <a:avLst/>
              <a:gdLst/>
              <a:ahLst/>
              <a:cxnLst>
                <a:cxn ang="0">
                  <a:pos x="15" y="6"/>
                </a:cxn>
                <a:cxn ang="0">
                  <a:pos x="4" y="0"/>
                </a:cxn>
                <a:cxn ang="0">
                  <a:pos x="0" y="2"/>
                </a:cxn>
                <a:cxn ang="0">
                  <a:pos x="2" y="5"/>
                </a:cxn>
                <a:cxn ang="0">
                  <a:pos x="13" y="10"/>
                </a:cxn>
                <a:cxn ang="0">
                  <a:pos x="17" y="9"/>
                </a:cxn>
                <a:cxn ang="0">
                  <a:pos x="15" y="6"/>
                </a:cxn>
              </a:cxnLst>
              <a:rect l="0" t="0" r="r" b="b"/>
              <a:pathLst>
                <a:path w="17" h="11">
                  <a:moveTo>
                    <a:pt x="15" y="6"/>
                  </a:moveTo>
                  <a:cubicBezTo>
                    <a:pt x="4" y="0"/>
                    <a:pt x="4" y="0"/>
                    <a:pt x="4" y="0"/>
                  </a:cubicBezTo>
                  <a:cubicBezTo>
                    <a:pt x="3" y="0"/>
                    <a:pt x="1" y="1"/>
                    <a:pt x="0" y="2"/>
                  </a:cubicBezTo>
                  <a:cubicBezTo>
                    <a:pt x="0" y="3"/>
                    <a:pt x="0" y="5"/>
                    <a:pt x="2" y="5"/>
                  </a:cubicBezTo>
                  <a:cubicBezTo>
                    <a:pt x="13" y="10"/>
                    <a:pt x="13" y="10"/>
                    <a:pt x="13" y="10"/>
                  </a:cubicBezTo>
                  <a:cubicBezTo>
                    <a:pt x="15" y="11"/>
                    <a:pt x="16" y="10"/>
                    <a:pt x="17" y="9"/>
                  </a:cubicBezTo>
                  <a:cubicBezTo>
                    <a:pt x="17" y="8"/>
                    <a:pt x="17" y="6"/>
                    <a:pt x="15"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61">
              <a:extLst>
                <a:ext uri="{FF2B5EF4-FFF2-40B4-BE49-F238E27FC236}">
                  <a16:creationId xmlns:a16="http://schemas.microsoft.com/office/drawing/2014/main" id="{061B3616-E47C-4E6A-BC02-98EC056EA51D}"/>
                </a:ext>
              </a:extLst>
            </p:cNvPr>
            <p:cNvSpPr>
              <a:spLocks noEditPoints="1"/>
            </p:cNvSpPr>
            <p:nvPr/>
          </p:nvSpPr>
          <p:spPr bwMode="auto">
            <a:xfrm>
              <a:off x="2166938" y="3051176"/>
              <a:ext cx="361950" cy="392113"/>
            </a:xfrm>
            <a:custGeom>
              <a:avLst/>
              <a:gdLst/>
              <a:ahLst/>
              <a:cxnLst>
                <a:cxn ang="0">
                  <a:pos x="95" y="11"/>
                </a:cxn>
                <a:cxn ang="0">
                  <a:pos x="91" y="3"/>
                </a:cxn>
                <a:cxn ang="0">
                  <a:pos x="75" y="7"/>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4" y="26"/>
                </a:cxn>
                <a:cxn ang="0">
                  <a:pos x="34" y="26"/>
                </a:cxn>
                <a:cxn ang="0">
                  <a:pos x="34" y="26"/>
                </a:cxn>
                <a:cxn ang="0">
                  <a:pos x="34" y="26"/>
                </a:cxn>
                <a:cxn ang="0">
                  <a:pos x="34" y="26"/>
                </a:cxn>
                <a:cxn ang="0">
                  <a:pos x="34" y="26"/>
                </a:cxn>
                <a:cxn ang="0">
                  <a:pos x="34" y="26"/>
                </a:cxn>
                <a:cxn ang="0">
                  <a:pos x="34" y="26"/>
                </a:cxn>
                <a:cxn ang="0">
                  <a:pos x="34" y="26"/>
                </a:cxn>
                <a:cxn ang="0">
                  <a:pos x="34" y="26"/>
                </a:cxn>
                <a:cxn ang="0">
                  <a:pos x="6" y="26"/>
                </a:cxn>
                <a:cxn ang="0">
                  <a:pos x="4" y="65"/>
                </a:cxn>
                <a:cxn ang="0">
                  <a:pos x="30" y="104"/>
                </a:cxn>
                <a:cxn ang="0">
                  <a:pos x="44" y="96"/>
                </a:cxn>
                <a:cxn ang="0">
                  <a:pos x="57" y="66"/>
                </a:cxn>
                <a:cxn ang="0">
                  <a:pos x="75" y="82"/>
                </a:cxn>
                <a:cxn ang="0">
                  <a:pos x="92" y="85"/>
                </a:cxn>
                <a:cxn ang="0">
                  <a:pos x="95" y="77"/>
                </a:cxn>
                <a:cxn ang="0">
                  <a:pos x="95" y="12"/>
                </a:cxn>
                <a:cxn ang="0">
                  <a:pos x="27" y="31"/>
                </a:cxn>
                <a:cxn ang="0">
                  <a:pos x="39" y="96"/>
                </a:cxn>
                <a:cxn ang="0">
                  <a:pos x="37" y="98"/>
                </a:cxn>
                <a:cxn ang="0">
                  <a:pos x="33" y="64"/>
                </a:cxn>
                <a:cxn ang="0">
                  <a:pos x="89" y="77"/>
                </a:cxn>
                <a:cxn ang="0">
                  <a:pos x="88" y="82"/>
                </a:cxn>
                <a:cxn ang="0">
                  <a:pos x="83" y="82"/>
                </a:cxn>
                <a:cxn ang="0">
                  <a:pos x="59" y="62"/>
                </a:cxn>
                <a:cxn ang="0">
                  <a:pos x="59" y="27"/>
                </a:cxn>
                <a:cxn ang="0">
                  <a:pos x="83" y="6"/>
                </a:cxn>
                <a:cxn ang="0">
                  <a:pos x="89" y="12"/>
                </a:cxn>
              </a:cxnLst>
              <a:rect l="0" t="0" r="r" b="b"/>
              <a:pathLst>
                <a:path w="96" h="104">
                  <a:moveTo>
                    <a:pt x="95" y="12"/>
                  </a:moveTo>
                  <a:cubicBezTo>
                    <a:pt x="92" y="12"/>
                    <a:pt x="92" y="12"/>
                    <a:pt x="92" y="12"/>
                  </a:cubicBezTo>
                  <a:cubicBezTo>
                    <a:pt x="95" y="12"/>
                    <a:pt x="95" y="12"/>
                    <a:pt x="95" y="12"/>
                  </a:cubicBezTo>
                  <a:cubicBezTo>
                    <a:pt x="95" y="12"/>
                    <a:pt x="95" y="11"/>
                    <a:pt x="95" y="11"/>
                  </a:cubicBezTo>
                  <a:cubicBezTo>
                    <a:pt x="94" y="8"/>
                    <a:pt x="93" y="5"/>
                    <a:pt x="92" y="4"/>
                  </a:cubicBezTo>
                  <a:cubicBezTo>
                    <a:pt x="90" y="5"/>
                    <a:pt x="90" y="5"/>
                    <a:pt x="90" y="5"/>
                  </a:cubicBezTo>
                  <a:cubicBezTo>
                    <a:pt x="92" y="4"/>
                    <a:pt x="92" y="4"/>
                    <a:pt x="92" y="4"/>
                  </a:cubicBezTo>
                  <a:cubicBezTo>
                    <a:pt x="92" y="4"/>
                    <a:pt x="91" y="4"/>
                    <a:pt x="91" y="3"/>
                  </a:cubicBezTo>
                  <a:cubicBezTo>
                    <a:pt x="90" y="2"/>
                    <a:pt x="88" y="1"/>
                    <a:pt x="87" y="1"/>
                  </a:cubicBezTo>
                  <a:cubicBezTo>
                    <a:pt x="85" y="0"/>
                    <a:pt x="83" y="1"/>
                    <a:pt x="81" y="1"/>
                  </a:cubicBezTo>
                  <a:cubicBezTo>
                    <a:pt x="79" y="2"/>
                    <a:pt x="77" y="4"/>
                    <a:pt x="75" y="7"/>
                  </a:cubicBezTo>
                  <a:cubicBezTo>
                    <a:pt x="75" y="7"/>
                    <a:pt x="75" y="7"/>
                    <a:pt x="75" y="7"/>
                  </a:cubicBezTo>
                  <a:cubicBezTo>
                    <a:pt x="75" y="7"/>
                    <a:pt x="75" y="7"/>
                    <a:pt x="75" y="7"/>
                  </a:cubicBezTo>
                  <a:cubicBezTo>
                    <a:pt x="75" y="7"/>
                    <a:pt x="75" y="7"/>
                    <a:pt x="75" y="7"/>
                  </a:cubicBezTo>
                  <a:cubicBezTo>
                    <a:pt x="71" y="13"/>
                    <a:pt x="64" y="19"/>
                    <a:pt x="57" y="22"/>
                  </a:cubicBezTo>
                  <a:cubicBezTo>
                    <a:pt x="50" y="25"/>
                    <a:pt x="43" y="27"/>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2" y="26"/>
                    <a:pt x="30" y="26"/>
                    <a:pt x="27" y="26"/>
                  </a:cubicBezTo>
                  <a:cubicBezTo>
                    <a:pt x="20" y="26"/>
                    <a:pt x="13" y="25"/>
                    <a:pt x="6" y="26"/>
                  </a:cubicBezTo>
                  <a:cubicBezTo>
                    <a:pt x="6" y="29"/>
                    <a:pt x="6" y="29"/>
                    <a:pt x="6" y="29"/>
                  </a:cubicBezTo>
                  <a:cubicBezTo>
                    <a:pt x="6" y="26"/>
                    <a:pt x="6" y="26"/>
                    <a:pt x="6" y="26"/>
                  </a:cubicBezTo>
                  <a:cubicBezTo>
                    <a:pt x="5" y="26"/>
                    <a:pt x="5" y="26"/>
                    <a:pt x="4" y="27"/>
                  </a:cubicBezTo>
                  <a:cubicBezTo>
                    <a:pt x="1" y="30"/>
                    <a:pt x="0" y="37"/>
                    <a:pt x="0" y="44"/>
                  </a:cubicBezTo>
                  <a:cubicBezTo>
                    <a:pt x="0" y="52"/>
                    <a:pt x="1" y="60"/>
                    <a:pt x="4" y="65"/>
                  </a:cubicBezTo>
                  <a:cubicBezTo>
                    <a:pt x="4" y="65"/>
                    <a:pt x="4" y="65"/>
                    <a:pt x="4" y="65"/>
                  </a:cubicBezTo>
                  <a:cubicBezTo>
                    <a:pt x="4" y="65"/>
                    <a:pt x="4" y="65"/>
                    <a:pt x="4" y="65"/>
                  </a:cubicBezTo>
                  <a:cubicBezTo>
                    <a:pt x="5" y="66"/>
                    <a:pt x="6" y="66"/>
                    <a:pt x="7" y="66"/>
                  </a:cubicBezTo>
                  <a:cubicBezTo>
                    <a:pt x="14" y="66"/>
                    <a:pt x="17" y="77"/>
                    <a:pt x="19" y="86"/>
                  </a:cubicBezTo>
                  <a:cubicBezTo>
                    <a:pt x="21" y="96"/>
                    <a:pt x="23" y="104"/>
                    <a:pt x="30" y="104"/>
                  </a:cubicBezTo>
                  <a:cubicBezTo>
                    <a:pt x="30" y="104"/>
                    <a:pt x="30" y="104"/>
                    <a:pt x="30" y="104"/>
                  </a:cubicBezTo>
                  <a:cubicBezTo>
                    <a:pt x="30" y="104"/>
                    <a:pt x="31" y="104"/>
                    <a:pt x="31" y="104"/>
                  </a:cubicBezTo>
                  <a:cubicBezTo>
                    <a:pt x="34" y="104"/>
                    <a:pt x="36" y="104"/>
                    <a:pt x="39" y="103"/>
                  </a:cubicBezTo>
                  <a:cubicBezTo>
                    <a:pt x="42" y="102"/>
                    <a:pt x="44" y="100"/>
                    <a:pt x="44" y="96"/>
                  </a:cubicBezTo>
                  <a:cubicBezTo>
                    <a:pt x="44" y="96"/>
                    <a:pt x="44" y="96"/>
                    <a:pt x="44" y="96"/>
                  </a:cubicBezTo>
                  <a:cubicBezTo>
                    <a:pt x="44" y="91"/>
                    <a:pt x="43" y="84"/>
                    <a:pt x="42" y="77"/>
                  </a:cubicBezTo>
                  <a:cubicBezTo>
                    <a:pt x="41" y="72"/>
                    <a:pt x="40" y="67"/>
                    <a:pt x="38" y="62"/>
                  </a:cubicBezTo>
                  <a:cubicBezTo>
                    <a:pt x="44" y="62"/>
                    <a:pt x="51" y="64"/>
                    <a:pt x="57" y="66"/>
                  </a:cubicBezTo>
                  <a:cubicBezTo>
                    <a:pt x="64" y="70"/>
                    <a:pt x="71" y="76"/>
                    <a:pt x="75" y="82"/>
                  </a:cubicBezTo>
                  <a:cubicBezTo>
                    <a:pt x="75" y="82"/>
                    <a:pt x="75" y="82"/>
                    <a:pt x="75" y="82"/>
                  </a:cubicBezTo>
                  <a:cubicBezTo>
                    <a:pt x="75" y="82"/>
                    <a:pt x="75" y="82"/>
                    <a:pt x="75" y="82"/>
                  </a:cubicBezTo>
                  <a:cubicBezTo>
                    <a:pt x="75" y="82"/>
                    <a:pt x="75" y="82"/>
                    <a:pt x="75" y="82"/>
                  </a:cubicBezTo>
                  <a:cubicBezTo>
                    <a:pt x="77" y="84"/>
                    <a:pt x="79" y="86"/>
                    <a:pt x="81" y="87"/>
                  </a:cubicBezTo>
                  <a:cubicBezTo>
                    <a:pt x="83" y="88"/>
                    <a:pt x="85" y="88"/>
                    <a:pt x="87" y="88"/>
                  </a:cubicBezTo>
                  <a:cubicBezTo>
                    <a:pt x="88" y="88"/>
                    <a:pt x="90" y="87"/>
                    <a:pt x="92" y="85"/>
                  </a:cubicBezTo>
                  <a:cubicBezTo>
                    <a:pt x="92" y="85"/>
                    <a:pt x="92" y="85"/>
                    <a:pt x="92" y="85"/>
                  </a:cubicBezTo>
                  <a:cubicBezTo>
                    <a:pt x="92" y="85"/>
                    <a:pt x="92" y="85"/>
                    <a:pt x="92" y="85"/>
                  </a:cubicBezTo>
                  <a:cubicBezTo>
                    <a:pt x="93" y="83"/>
                    <a:pt x="94" y="81"/>
                    <a:pt x="95" y="77"/>
                  </a:cubicBezTo>
                  <a:cubicBezTo>
                    <a:pt x="95" y="77"/>
                    <a:pt x="95" y="77"/>
                    <a:pt x="95" y="77"/>
                  </a:cubicBezTo>
                  <a:cubicBezTo>
                    <a:pt x="95" y="77"/>
                    <a:pt x="95" y="77"/>
                    <a:pt x="95" y="77"/>
                  </a:cubicBezTo>
                  <a:cubicBezTo>
                    <a:pt x="95" y="71"/>
                    <a:pt x="95" y="66"/>
                    <a:pt x="96" y="60"/>
                  </a:cubicBezTo>
                  <a:cubicBezTo>
                    <a:pt x="96" y="55"/>
                    <a:pt x="96" y="50"/>
                    <a:pt x="96" y="44"/>
                  </a:cubicBezTo>
                  <a:cubicBezTo>
                    <a:pt x="96" y="39"/>
                    <a:pt x="96" y="34"/>
                    <a:pt x="96" y="28"/>
                  </a:cubicBezTo>
                  <a:cubicBezTo>
                    <a:pt x="95" y="23"/>
                    <a:pt x="95" y="17"/>
                    <a:pt x="95" y="12"/>
                  </a:cubicBezTo>
                  <a:close/>
                  <a:moveTo>
                    <a:pt x="8" y="61"/>
                  </a:moveTo>
                  <a:cubicBezTo>
                    <a:pt x="6" y="56"/>
                    <a:pt x="5" y="50"/>
                    <a:pt x="5" y="44"/>
                  </a:cubicBezTo>
                  <a:cubicBezTo>
                    <a:pt x="5" y="39"/>
                    <a:pt x="6" y="34"/>
                    <a:pt x="8" y="31"/>
                  </a:cubicBezTo>
                  <a:cubicBezTo>
                    <a:pt x="14" y="31"/>
                    <a:pt x="20" y="31"/>
                    <a:pt x="27" y="31"/>
                  </a:cubicBezTo>
                  <a:cubicBezTo>
                    <a:pt x="29" y="31"/>
                    <a:pt x="30" y="31"/>
                    <a:pt x="32" y="31"/>
                  </a:cubicBezTo>
                  <a:cubicBezTo>
                    <a:pt x="32" y="59"/>
                    <a:pt x="32" y="59"/>
                    <a:pt x="32" y="59"/>
                  </a:cubicBezTo>
                  <a:lnTo>
                    <a:pt x="8" y="61"/>
                  </a:lnTo>
                  <a:close/>
                  <a:moveTo>
                    <a:pt x="39" y="96"/>
                  </a:moveTo>
                  <a:cubicBezTo>
                    <a:pt x="39" y="96"/>
                    <a:pt x="39" y="96"/>
                    <a:pt x="39" y="96"/>
                  </a:cubicBezTo>
                  <a:cubicBezTo>
                    <a:pt x="41" y="96"/>
                    <a:pt x="41" y="96"/>
                    <a:pt x="41" y="96"/>
                  </a:cubicBezTo>
                  <a:cubicBezTo>
                    <a:pt x="39" y="96"/>
                    <a:pt x="39" y="96"/>
                    <a:pt x="39" y="96"/>
                  </a:cubicBezTo>
                  <a:cubicBezTo>
                    <a:pt x="39" y="97"/>
                    <a:pt x="38" y="97"/>
                    <a:pt x="37" y="98"/>
                  </a:cubicBezTo>
                  <a:cubicBezTo>
                    <a:pt x="35" y="98"/>
                    <a:pt x="33" y="99"/>
                    <a:pt x="30" y="99"/>
                  </a:cubicBezTo>
                  <a:cubicBezTo>
                    <a:pt x="28" y="99"/>
                    <a:pt x="26" y="92"/>
                    <a:pt x="24" y="85"/>
                  </a:cubicBezTo>
                  <a:cubicBezTo>
                    <a:pt x="22" y="78"/>
                    <a:pt x="21" y="70"/>
                    <a:pt x="17" y="66"/>
                  </a:cubicBezTo>
                  <a:cubicBezTo>
                    <a:pt x="33" y="64"/>
                    <a:pt x="33" y="64"/>
                    <a:pt x="33" y="64"/>
                  </a:cubicBezTo>
                  <a:cubicBezTo>
                    <a:pt x="35" y="69"/>
                    <a:pt x="36" y="73"/>
                    <a:pt x="37" y="78"/>
                  </a:cubicBezTo>
                  <a:cubicBezTo>
                    <a:pt x="38" y="85"/>
                    <a:pt x="39" y="91"/>
                    <a:pt x="39" y="96"/>
                  </a:cubicBezTo>
                  <a:close/>
                  <a:moveTo>
                    <a:pt x="90" y="60"/>
                  </a:moveTo>
                  <a:cubicBezTo>
                    <a:pt x="90" y="65"/>
                    <a:pt x="90" y="71"/>
                    <a:pt x="89" y="77"/>
                  </a:cubicBezTo>
                  <a:cubicBezTo>
                    <a:pt x="89" y="77"/>
                    <a:pt x="89" y="77"/>
                    <a:pt x="89" y="77"/>
                  </a:cubicBezTo>
                  <a:cubicBezTo>
                    <a:pt x="89" y="77"/>
                    <a:pt x="89" y="77"/>
                    <a:pt x="89" y="77"/>
                  </a:cubicBezTo>
                  <a:cubicBezTo>
                    <a:pt x="89" y="79"/>
                    <a:pt x="89" y="80"/>
                    <a:pt x="88" y="81"/>
                  </a:cubicBezTo>
                  <a:cubicBezTo>
                    <a:pt x="88" y="82"/>
                    <a:pt x="88" y="82"/>
                    <a:pt x="88" y="82"/>
                  </a:cubicBezTo>
                  <a:cubicBezTo>
                    <a:pt x="88" y="82"/>
                    <a:pt x="88" y="82"/>
                    <a:pt x="88" y="82"/>
                  </a:cubicBezTo>
                  <a:cubicBezTo>
                    <a:pt x="88" y="82"/>
                    <a:pt x="88" y="82"/>
                    <a:pt x="88" y="82"/>
                  </a:cubicBezTo>
                  <a:cubicBezTo>
                    <a:pt x="87" y="82"/>
                    <a:pt x="86" y="83"/>
                    <a:pt x="86" y="83"/>
                  </a:cubicBezTo>
                  <a:cubicBezTo>
                    <a:pt x="85" y="83"/>
                    <a:pt x="84" y="83"/>
                    <a:pt x="83" y="82"/>
                  </a:cubicBezTo>
                  <a:cubicBezTo>
                    <a:pt x="82" y="82"/>
                    <a:pt x="80" y="81"/>
                    <a:pt x="79" y="79"/>
                  </a:cubicBezTo>
                  <a:cubicBezTo>
                    <a:pt x="79" y="79"/>
                    <a:pt x="79" y="79"/>
                    <a:pt x="79" y="79"/>
                  </a:cubicBezTo>
                  <a:cubicBezTo>
                    <a:pt x="79" y="79"/>
                    <a:pt x="79" y="79"/>
                    <a:pt x="79" y="79"/>
                  </a:cubicBezTo>
                  <a:cubicBezTo>
                    <a:pt x="74" y="72"/>
                    <a:pt x="67" y="66"/>
                    <a:pt x="59" y="62"/>
                  </a:cubicBezTo>
                  <a:cubicBezTo>
                    <a:pt x="52" y="58"/>
                    <a:pt x="45" y="57"/>
                    <a:pt x="37" y="57"/>
                  </a:cubicBezTo>
                  <a:cubicBezTo>
                    <a:pt x="37" y="44"/>
                    <a:pt x="37" y="44"/>
                    <a:pt x="37" y="44"/>
                  </a:cubicBezTo>
                  <a:cubicBezTo>
                    <a:pt x="37" y="32"/>
                    <a:pt x="37" y="32"/>
                    <a:pt x="37" y="32"/>
                  </a:cubicBezTo>
                  <a:cubicBezTo>
                    <a:pt x="45" y="32"/>
                    <a:pt x="52" y="30"/>
                    <a:pt x="59" y="27"/>
                  </a:cubicBezTo>
                  <a:cubicBezTo>
                    <a:pt x="67" y="23"/>
                    <a:pt x="74" y="17"/>
                    <a:pt x="79" y="10"/>
                  </a:cubicBezTo>
                  <a:cubicBezTo>
                    <a:pt x="79" y="10"/>
                    <a:pt x="79" y="10"/>
                    <a:pt x="79" y="10"/>
                  </a:cubicBezTo>
                  <a:cubicBezTo>
                    <a:pt x="79" y="10"/>
                    <a:pt x="79" y="10"/>
                    <a:pt x="79" y="10"/>
                  </a:cubicBezTo>
                  <a:cubicBezTo>
                    <a:pt x="80" y="8"/>
                    <a:pt x="82" y="7"/>
                    <a:pt x="83" y="6"/>
                  </a:cubicBezTo>
                  <a:cubicBezTo>
                    <a:pt x="84" y="6"/>
                    <a:pt x="85" y="6"/>
                    <a:pt x="86" y="6"/>
                  </a:cubicBezTo>
                  <a:cubicBezTo>
                    <a:pt x="86" y="6"/>
                    <a:pt x="87" y="6"/>
                    <a:pt x="87" y="7"/>
                  </a:cubicBezTo>
                  <a:cubicBezTo>
                    <a:pt x="87" y="7"/>
                    <a:pt x="88" y="7"/>
                    <a:pt x="88" y="7"/>
                  </a:cubicBezTo>
                  <a:cubicBezTo>
                    <a:pt x="88" y="8"/>
                    <a:pt x="89" y="10"/>
                    <a:pt x="89" y="12"/>
                  </a:cubicBezTo>
                  <a:cubicBezTo>
                    <a:pt x="90" y="18"/>
                    <a:pt x="90" y="23"/>
                    <a:pt x="90" y="29"/>
                  </a:cubicBezTo>
                  <a:cubicBezTo>
                    <a:pt x="91" y="34"/>
                    <a:pt x="91" y="39"/>
                    <a:pt x="91" y="44"/>
                  </a:cubicBezTo>
                  <a:cubicBezTo>
                    <a:pt x="91" y="49"/>
                    <a:pt x="91" y="55"/>
                    <a:pt x="90" y="6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62">
              <a:extLst>
                <a:ext uri="{FF2B5EF4-FFF2-40B4-BE49-F238E27FC236}">
                  <a16:creationId xmlns:a16="http://schemas.microsoft.com/office/drawing/2014/main" id="{D3CA814C-3561-4923-8BE1-41B9B0168040}"/>
                </a:ext>
              </a:extLst>
            </p:cNvPr>
            <p:cNvSpPr>
              <a:spLocks/>
            </p:cNvSpPr>
            <p:nvPr/>
          </p:nvSpPr>
          <p:spPr bwMode="auto">
            <a:xfrm>
              <a:off x="2201863" y="3235326"/>
              <a:ext cx="71438" cy="19050"/>
            </a:xfrm>
            <a:custGeom>
              <a:avLst/>
              <a:gdLst/>
              <a:ahLst/>
              <a:cxnLst>
                <a:cxn ang="0">
                  <a:pos x="17" y="0"/>
                </a:cxn>
                <a:cxn ang="0">
                  <a:pos x="2" y="0"/>
                </a:cxn>
                <a:cxn ang="0">
                  <a:pos x="0" y="3"/>
                </a:cxn>
                <a:cxn ang="0">
                  <a:pos x="2" y="5"/>
                </a:cxn>
                <a:cxn ang="0">
                  <a:pos x="17" y="5"/>
                </a:cxn>
                <a:cxn ang="0">
                  <a:pos x="19" y="3"/>
                </a:cxn>
                <a:cxn ang="0">
                  <a:pos x="17" y="0"/>
                </a:cxn>
              </a:cxnLst>
              <a:rect l="0" t="0" r="r" b="b"/>
              <a:pathLst>
                <a:path w="19" h="5">
                  <a:moveTo>
                    <a:pt x="17" y="0"/>
                  </a:moveTo>
                  <a:cubicBezTo>
                    <a:pt x="2" y="0"/>
                    <a:pt x="2" y="0"/>
                    <a:pt x="2" y="0"/>
                  </a:cubicBezTo>
                  <a:cubicBezTo>
                    <a:pt x="1" y="0"/>
                    <a:pt x="0" y="1"/>
                    <a:pt x="0" y="3"/>
                  </a:cubicBezTo>
                  <a:cubicBezTo>
                    <a:pt x="0" y="4"/>
                    <a:pt x="1" y="5"/>
                    <a:pt x="2" y="5"/>
                  </a:cubicBezTo>
                  <a:cubicBezTo>
                    <a:pt x="17" y="5"/>
                    <a:pt x="17" y="5"/>
                    <a:pt x="17" y="5"/>
                  </a:cubicBezTo>
                  <a:cubicBezTo>
                    <a:pt x="18" y="5"/>
                    <a:pt x="19" y="4"/>
                    <a:pt x="19" y="3"/>
                  </a:cubicBezTo>
                  <a:cubicBezTo>
                    <a:pt x="19" y="1"/>
                    <a:pt x="18" y="0"/>
                    <a:pt x="1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63">
              <a:extLst>
                <a:ext uri="{FF2B5EF4-FFF2-40B4-BE49-F238E27FC236}">
                  <a16:creationId xmlns:a16="http://schemas.microsoft.com/office/drawing/2014/main" id="{3AD2840A-F201-44D4-AC22-AF2B3A9DC6D6}"/>
                </a:ext>
              </a:extLst>
            </p:cNvPr>
            <p:cNvSpPr>
              <a:spLocks/>
            </p:cNvSpPr>
            <p:nvPr/>
          </p:nvSpPr>
          <p:spPr bwMode="auto">
            <a:xfrm>
              <a:off x="2197101" y="3194051"/>
              <a:ext cx="79375" cy="19050"/>
            </a:xfrm>
            <a:custGeom>
              <a:avLst/>
              <a:gdLst/>
              <a:ahLst/>
              <a:cxnLst>
                <a:cxn ang="0">
                  <a:pos x="18" y="0"/>
                </a:cxn>
                <a:cxn ang="0">
                  <a:pos x="3" y="0"/>
                </a:cxn>
                <a:cxn ang="0">
                  <a:pos x="0" y="3"/>
                </a:cxn>
                <a:cxn ang="0">
                  <a:pos x="3" y="5"/>
                </a:cxn>
                <a:cxn ang="0">
                  <a:pos x="18" y="5"/>
                </a:cxn>
                <a:cxn ang="0">
                  <a:pos x="21" y="3"/>
                </a:cxn>
                <a:cxn ang="0">
                  <a:pos x="18" y="0"/>
                </a:cxn>
              </a:cxnLst>
              <a:rect l="0" t="0" r="r" b="b"/>
              <a:pathLst>
                <a:path w="21" h="5">
                  <a:moveTo>
                    <a:pt x="18" y="0"/>
                  </a:moveTo>
                  <a:cubicBezTo>
                    <a:pt x="3" y="0"/>
                    <a:pt x="3" y="0"/>
                    <a:pt x="3" y="0"/>
                  </a:cubicBezTo>
                  <a:cubicBezTo>
                    <a:pt x="1" y="0"/>
                    <a:pt x="0" y="1"/>
                    <a:pt x="0" y="3"/>
                  </a:cubicBezTo>
                  <a:cubicBezTo>
                    <a:pt x="0" y="4"/>
                    <a:pt x="1" y="5"/>
                    <a:pt x="3" y="5"/>
                  </a:cubicBezTo>
                  <a:cubicBezTo>
                    <a:pt x="18" y="5"/>
                    <a:pt x="18" y="5"/>
                    <a:pt x="18" y="5"/>
                  </a:cubicBezTo>
                  <a:cubicBezTo>
                    <a:pt x="20" y="5"/>
                    <a:pt x="21" y="4"/>
                    <a:pt x="21" y="3"/>
                  </a:cubicBezTo>
                  <a:cubicBezTo>
                    <a:pt x="21" y="1"/>
                    <a:pt x="20" y="0"/>
                    <a:pt x="18"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1" name="Picture 30">
            <a:hlinkClick r:id="rId2"/>
            <a:extLst>
              <a:ext uri="{FF2B5EF4-FFF2-40B4-BE49-F238E27FC236}">
                <a16:creationId xmlns:a16="http://schemas.microsoft.com/office/drawing/2014/main" id="{252C4D19-F862-4AC0-99D4-775F68B36A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2109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dissolve">
                                      <p:cBhvr>
                                        <p:cTn id="11" dur="750"/>
                                        <p:tgtEl>
                                          <p:spTgt spid="17"/>
                                        </p:tgtEl>
                                      </p:cBhvr>
                                    </p:animEffect>
                                  </p:childTnLst>
                                </p:cTn>
                              </p:par>
                            </p:childTnLst>
                          </p:cTn>
                        </p:par>
                        <p:par>
                          <p:cTn id="12" fill="hold">
                            <p:stCondLst>
                              <p:cond delay="1250"/>
                            </p:stCondLst>
                            <p:childTnLst>
                              <p:par>
                                <p:cTn id="13" presetID="53" presetClass="entr" presetSubtype="16" fill="hold" grpId="0"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p:cTn id="15" dur="500" fill="hold"/>
                                        <p:tgtEl>
                                          <p:spTgt spid="65"/>
                                        </p:tgtEl>
                                        <p:attrNameLst>
                                          <p:attrName>ppt_w</p:attrName>
                                        </p:attrNameLst>
                                      </p:cBhvr>
                                      <p:tavLst>
                                        <p:tav tm="0">
                                          <p:val>
                                            <p:fltVal val="0"/>
                                          </p:val>
                                        </p:tav>
                                        <p:tav tm="100000">
                                          <p:val>
                                            <p:strVal val="#ppt_w"/>
                                          </p:val>
                                        </p:tav>
                                      </p:tavLst>
                                    </p:anim>
                                    <p:anim calcmode="lin" valueType="num">
                                      <p:cBhvr>
                                        <p:cTn id="16" dur="500" fill="hold"/>
                                        <p:tgtEl>
                                          <p:spTgt spid="65"/>
                                        </p:tgtEl>
                                        <p:attrNameLst>
                                          <p:attrName>ppt_h</p:attrName>
                                        </p:attrNameLst>
                                      </p:cBhvr>
                                      <p:tavLst>
                                        <p:tav tm="0">
                                          <p:val>
                                            <p:fltVal val="0"/>
                                          </p:val>
                                        </p:tav>
                                        <p:tav tm="100000">
                                          <p:val>
                                            <p:strVal val="#ppt_h"/>
                                          </p:val>
                                        </p:tav>
                                      </p:tavLst>
                                    </p:anim>
                                    <p:animEffect transition="in" filter="fade">
                                      <p:cBhvr>
                                        <p:cTn id="17" dur="500"/>
                                        <p:tgtEl>
                                          <p:spTgt spid="65"/>
                                        </p:tgtEl>
                                      </p:cBhvr>
                                    </p:animEffect>
                                  </p:childTnLst>
                                </p:cTn>
                              </p:par>
                            </p:childTnLst>
                          </p:cTn>
                        </p:par>
                        <p:par>
                          <p:cTn id="18" fill="hold">
                            <p:stCondLst>
                              <p:cond delay="1750"/>
                            </p:stCondLst>
                            <p:childTnLst>
                              <p:par>
                                <p:cTn id="19" presetID="22" presetClass="entr" presetSubtype="2"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right)">
                                      <p:cBhvr>
                                        <p:cTn id="21" dur="500"/>
                                        <p:tgtEl>
                                          <p:spTgt spid="4"/>
                                        </p:tgtEl>
                                      </p:cBhvr>
                                    </p:animEffect>
                                  </p:childTnLst>
                                </p:cTn>
                              </p:par>
                            </p:childTnLst>
                          </p:cTn>
                        </p:par>
                        <p:par>
                          <p:cTn id="22" fill="hold">
                            <p:stCondLst>
                              <p:cond delay="2250"/>
                            </p:stCondLst>
                            <p:childTnLst>
                              <p:par>
                                <p:cTn id="23" presetID="42" presetClass="entr" presetSubtype="0" fill="hold" grpId="0" nodeType="after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fade">
                                      <p:cBhvr>
                                        <p:cTn id="25" dur="1000"/>
                                        <p:tgtEl>
                                          <p:spTgt spid="42"/>
                                        </p:tgtEl>
                                      </p:cBhvr>
                                    </p:animEffect>
                                    <p:anim calcmode="lin" valueType="num">
                                      <p:cBhvr>
                                        <p:cTn id="26" dur="1000" fill="hold"/>
                                        <p:tgtEl>
                                          <p:spTgt spid="42"/>
                                        </p:tgtEl>
                                        <p:attrNameLst>
                                          <p:attrName>ppt_x</p:attrName>
                                        </p:attrNameLst>
                                      </p:cBhvr>
                                      <p:tavLst>
                                        <p:tav tm="0">
                                          <p:val>
                                            <p:strVal val="#ppt_x"/>
                                          </p:val>
                                        </p:tav>
                                        <p:tav tm="100000">
                                          <p:val>
                                            <p:strVal val="#ppt_x"/>
                                          </p:val>
                                        </p:tav>
                                      </p:tavLst>
                                    </p:anim>
                                    <p:anim calcmode="lin" valueType="num">
                                      <p:cBhvr>
                                        <p:cTn id="27" dur="1000" fill="hold"/>
                                        <p:tgtEl>
                                          <p:spTgt spid="42"/>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9" presetClass="entr" presetSubtype="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dissolve">
                                      <p:cBhvr>
                                        <p:cTn id="31" dur="750"/>
                                        <p:tgtEl>
                                          <p:spTgt spid="16"/>
                                        </p:tgtEl>
                                      </p:cBhvr>
                                    </p:animEffect>
                                  </p:childTnLst>
                                </p:cTn>
                              </p:par>
                            </p:childTnLst>
                          </p:cTn>
                        </p:par>
                        <p:par>
                          <p:cTn id="32" fill="hold">
                            <p:stCondLst>
                              <p:cond delay="4000"/>
                            </p:stCondLst>
                            <p:childTnLst>
                              <p:par>
                                <p:cTn id="33" presetID="53" presetClass="entr" presetSubtype="16" fill="hold" nodeType="afterEffect">
                                  <p:stCondLst>
                                    <p:cond delay="0"/>
                                  </p:stCondLst>
                                  <p:childTnLst>
                                    <p:set>
                                      <p:cBhvr>
                                        <p:cTn id="34" dur="1" fill="hold">
                                          <p:stCondLst>
                                            <p:cond delay="0"/>
                                          </p:stCondLst>
                                        </p:cTn>
                                        <p:tgtEl>
                                          <p:spTgt spid="59"/>
                                        </p:tgtEl>
                                        <p:attrNameLst>
                                          <p:attrName>style.visibility</p:attrName>
                                        </p:attrNameLst>
                                      </p:cBhvr>
                                      <p:to>
                                        <p:strVal val="visible"/>
                                      </p:to>
                                    </p:set>
                                    <p:anim calcmode="lin" valueType="num">
                                      <p:cBhvr>
                                        <p:cTn id="35" dur="500" fill="hold"/>
                                        <p:tgtEl>
                                          <p:spTgt spid="59"/>
                                        </p:tgtEl>
                                        <p:attrNameLst>
                                          <p:attrName>ppt_w</p:attrName>
                                        </p:attrNameLst>
                                      </p:cBhvr>
                                      <p:tavLst>
                                        <p:tav tm="0">
                                          <p:val>
                                            <p:fltVal val="0"/>
                                          </p:val>
                                        </p:tav>
                                        <p:tav tm="100000">
                                          <p:val>
                                            <p:strVal val="#ppt_w"/>
                                          </p:val>
                                        </p:tav>
                                      </p:tavLst>
                                    </p:anim>
                                    <p:anim calcmode="lin" valueType="num">
                                      <p:cBhvr>
                                        <p:cTn id="36" dur="500" fill="hold"/>
                                        <p:tgtEl>
                                          <p:spTgt spid="59"/>
                                        </p:tgtEl>
                                        <p:attrNameLst>
                                          <p:attrName>ppt_h</p:attrName>
                                        </p:attrNameLst>
                                      </p:cBhvr>
                                      <p:tavLst>
                                        <p:tav tm="0">
                                          <p:val>
                                            <p:fltVal val="0"/>
                                          </p:val>
                                        </p:tav>
                                        <p:tav tm="100000">
                                          <p:val>
                                            <p:strVal val="#ppt_h"/>
                                          </p:val>
                                        </p:tav>
                                      </p:tavLst>
                                    </p:anim>
                                    <p:animEffect transition="in" filter="fade">
                                      <p:cBhvr>
                                        <p:cTn id="37" dur="500"/>
                                        <p:tgtEl>
                                          <p:spTgt spid="59"/>
                                        </p:tgtEl>
                                      </p:cBhvr>
                                    </p:animEffect>
                                  </p:childTnLst>
                                </p:cTn>
                              </p:par>
                            </p:childTnLst>
                          </p:cTn>
                        </p:par>
                        <p:par>
                          <p:cTn id="38" fill="hold">
                            <p:stCondLst>
                              <p:cond delay="4500"/>
                            </p:stCondLst>
                            <p:childTnLst>
                              <p:par>
                                <p:cTn id="39" presetID="22" presetClass="entr" presetSubtype="4" fill="hold"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down)">
                                      <p:cBhvr>
                                        <p:cTn id="41" dur="500"/>
                                        <p:tgtEl>
                                          <p:spTgt spid="26"/>
                                        </p:tgtEl>
                                      </p:cBhvr>
                                    </p:animEffect>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fade">
                                      <p:cBhvr>
                                        <p:cTn id="45" dur="1000"/>
                                        <p:tgtEl>
                                          <p:spTgt spid="38"/>
                                        </p:tgtEl>
                                      </p:cBhvr>
                                    </p:animEffect>
                                    <p:anim calcmode="lin" valueType="num">
                                      <p:cBhvr>
                                        <p:cTn id="46" dur="1000" fill="hold"/>
                                        <p:tgtEl>
                                          <p:spTgt spid="38"/>
                                        </p:tgtEl>
                                        <p:attrNameLst>
                                          <p:attrName>ppt_x</p:attrName>
                                        </p:attrNameLst>
                                      </p:cBhvr>
                                      <p:tavLst>
                                        <p:tav tm="0">
                                          <p:val>
                                            <p:strVal val="#ppt_x"/>
                                          </p:val>
                                        </p:tav>
                                        <p:tav tm="100000">
                                          <p:val>
                                            <p:strVal val="#ppt_x"/>
                                          </p:val>
                                        </p:tav>
                                      </p:tavLst>
                                    </p:anim>
                                    <p:anim calcmode="lin" valueType="num">
                                      <p:cBhvr>
                                        <p:cTn id="47" dur="1000" fill="hold"/>
                                        <p:tgtEl>
                                          <p:spTgt spid="38"/>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9" presetClass="entr" presetSubtype="0"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dissolve">
                                      <p:cBhvr>
                                        <p:cTn id="51" dur="750"/>
                                        <p:tgtEl>
                                          <p:spTgt spid="15"/>
                                        </p:tgtEl>
                                      </p:cBhvr>
                                    </p:animEffect>
                                  </p:childTnLst>
                                </p:cTn>
                              </p:par>
                            </p:childTnLst>
                          </p:cTn>
                        </p:par>
                        <p:par>
                          <p:cTn id="52" fill="hold">
                            <p:stCondLst>
                              <p:cond delay="6750"/>
                            </p:stCondLst>
                            <p:childTnLst>
                              <p:par>
                                <p:cTn id="53" presetID="53" presetClass="entr" presetSubtype="16" fill="hold" grpId="0" nodeType="afterEffect">
                                  <p:stCondLst>
                                    <p:cond delay="0"/>
                                  </p:stCondLst>
                                  <p:childTnLst>
                                    <p:set>
                                      <p:cBhvr>
                                        <p:cTn id="54" dur="1" fill="hold">
                                          <p:stCondLst>
                                            <p:cond delay="0"/>
                                          </p:stCondLst>
                                        </p:cTn>
                                        <p:tgtEl>
                                          <p:spTgt spid="64"/>
                                        </p:tgtEl>
                                        <p:attrNameLst>
                                          <p:attrName>style.visibility</p:attrName>
                                        </p:attrNameLst>
                                      </p:cBhvr>
                                      <p:to>
                                        <p:strVal val="visible"/>
                                      </p:to>
                                    </p:set>
                                    <p:anim calcmode="lin" valueType="num">
                                      <p:cBhvr>
                                        <p:cTn id="55" dur="500" fill="hold"/>
                                        <p:tgtEl>
                                          <p:spTgt spid="64"/>
                                        </p:tgtEl>
                                        <p:attrNameLst>
                                          <p:attrName>ppt_w</p:attrName>
                                        </p:attrNameLst>
                                      </p:cBhvr>
                                      <p:tavLst>
                                        <p:tav tm="0">
                                          <p:val>
                                            <p:fltVal val="0"/>
                                          </p:val>
                                        </p:tav>
                                        <p:tav tm="100000">
                                          <p:val>
                                            <p:strVal val="#ppt_w"/>
                                          </p:val>
                                        </p:tav>
                                      </p:tavLst>
                                    </p:anim>
                                    <p:anim calcmode="lin" valueType="num">
                                      <p:cBhvr>
                                        <p:cTn id="56" dur="500" fill="hold"/>
                                        <p:tgtEl>
                                          <p:spTgt spid="64"/>
                                        </p:tgtEl>
                                        <p:attrNameLst>
                                          <p:attrName>ppt_h</p:attrName>
                                        </p:attrNameLst>
                                      </p:cBhvr>
                                      <p:tavLst>
                                        <p:tav tm="0">
                                          <p:val>
                                            <p:fltVal val="0"/>
                                          </p:val>
                                        </p:tav>
                                        <p:tav tm="100000">
                                          <p:val>
                                            <p:strVal val="#ppt_h"/>
                                          </p:val>
                                        </p:tav>
                                      </p:tavLst>
                                    </p:anim>
                                    <p:animEffect transition="in" filter="fade">
                                      <p:cBhvr>
                                        <p:cTn id="57" dur="500"/>
                                        <p:tgtEl>
                                          <p:spTgt spid="64"/>
                                        </p:tgtEl>
                                      </p:cBhvr>
                                    </p:animEffect>
                                  </p:childTnLst>
                                </p:cTn>
                              </p:par>
                            </p:childTnLst>
                          </p:cTn>
                        </p:par>
                        <p:par>
                          <p:cTn id="58" fill="hold">
                            <p:stCondLst>
                              <p:cond delay="7250"/>
                            </p:stCondLst>
                            <p:childTnLst>
                              <p:par>
                                <p:cTn id="59" presetID="22" presetClass="entr" presetSubtype="8" fill="hold"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left)">
                                      <p:cBhvr>
                                        <p:cTn id="61" dur="500"/>
                                        <p:tgtEl>
                                          <p:spTgt spid="21"/>
                                        </p:tgtEl>
                                      </p:cBhvr>
                                    </p:animEffect>
                                  </p:childTnLst>
                                </p:cTn>
                              </p:par>
                            </p:childTnLst>
                          </p:cTn>
                        </p:par>
                        <p:par>
                          <p:cTn id="62" fill="hold">
                            <p:stCondLst>
                              <p:cond delay="7750"/>
                            </p:stCondLst>
                            <p:childTnLst>
                              <p:par>
                                <p:cTn id="63" presetID="42" presetClass="entr" presetSubtype="0"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fade">
                                      <p:cBhvr>
                                        <p:cTn id="65" dur="1000"/>
                                        <p:tgtEl>
                                          <p:spTgt spid="39"/>
                                        </p:tgtEl>
                                      </p:cBhvr>
                                    </p:animEffect>
                                    <p:anim calcmode="lin" valueType="num">
                                      <p:cBhvr>
                                        <p:cTn id="66" dur="1000" fill="hold"/>
                                        <p:tgtEl>
                                          <p:spTgt spid="39"/>
                                        </p:tgtEl>
                                        <p:attrNameLst>
                                          <p:attrName>ppt_x</p:attrName>
                                        </p:attrNameLst>
                                      </p:cBhvr>
                                      <p:tavLst>
                                        <p:tav tm="0">
                                          <p:val>
                                            <p:strVal val="#ppt_x"/>
                                          </p:val>
                                        </p:tav>
                                        <p:tav tm="100000">
                                          <p:val>
                                            <p:strVal val="#ppt_x"/>
                                          </p:val>
                                        </p:tav>
                                      </p:tavLst>
                                    </p:anim>
                                    <p:anim calcmode="lin" valueType="num">
                                      <p:cBhvr>
                                        <p:cTn id="67" dur="1000" fill="hold"/>
                                        <p:tgtEl>
                                          <p:spTgt spid="39"/>
                                        </p:tgtEl>
                                        <p:attrNameLst>
                                          <p:attrName>ppt_y</p:attrName>
                                        </p:attrNameLst>
                                      </p:cBhvr>
                                      <p:tavLst>
                                        <p:tav tm="0">
                                          <p:val>
                                            <p:strVal val="#ppt_y+.1"/>
                                          </p:val>
                                        </p:tav>
                                        <p:tav tm="100000">
                                          <p:val>
                                            <p:strVal val="#ppt_y"/>
                                          </p:val>
                                        </p:tav>
                                      </p:tavLst>
                                    </p:anim>
                                  </p:childTnLst>
                                </p:cTn>
                              </p:par>
                            </p:childTnLst>
                          </p:cTn>
                        </p:par>
                        <p:par>
                          <p:cTn id="68" fill="hold">
                            <p:stCondLst>
                              <p:cond delay="8750"/>
                            </p:stCondLst>
                            <p:childTnLst>
                              <p:par>
                                <p:cTn id="69" presetID="9" presetClass="entr" presetSubtype="0" fill="hold" grpId="0" nodeType="afterEffect">
                                  <p:stCondLst>
                                    <p:cond delay="0"/>
                                  </p:stCondLst>
                                  <p:childTnLst>
                                    <p:set>
                                      <p:cBhvr>
                                        <p:cTn id="70" dur="1" fill="hold">
                                          <p:stCondLst>
                                            <p:cond delay="0"/>
                                          </p:stCondLst>
                                        </p:cTn>
                                        <p:tgtEl>
                                          <p:spTgt spid="18"/>
                                        </p:tgtEl>
                                        <p:attrNameLst>
                                          <p:attrName>style.visibility</p:attrName>
                                        </p:attrNameLst>
                                      </p:cBhvr>
                                      <p:to>
                                        <p:strVal val="visible"/>
                                      </p:to>
                                    </p:set>
                                    <p:animEffect transition="in" filter="dissolve">
                                      <p:cBhvr>
                                        <p:cTn id="71" dur="750"/>
                                        <p:tgtEl>
                                          <p:spTgt spid="18"/>
                                        </p:tgtEl>
                                      </p:cBhvr>
                                    </p:animEffect>
                                  </p:childTnLst>
                                </p:cTn>
                              </p:par>
                            </p:childTnLst>
                          </p:cTn>
                        </p:par>
                        <p:par>
                          <p:cTn id="72" fill="hold">
                            <p:stCondLst>
                              <p:cond delay="9500"/>
                            </p:stCondLst>
                            <p:childTnLst>
                              <p:par>
                                <p:cTn id="73" presetID="53" presetClass="entr" presetSubtype="16" fill="hold" nodeType="afterEffect">
                                  <p:stCondLst>
                                    <p:cond delay="0"/>
                                  </p:stCondLst>
                                  <p:childTnLst>
                                    <p:set>
                                      <p:cBhvr>
                                        <p:cTn id="74" dur="1" fill="hold">
                                          <p:stCondLst>
                                            <p:cond delay="0"/>
                                          </p:stCondLst>
                                        </p:cTn>
                                        <p:tgtEl>
                                          <p:spTgt spid="66"/>
                                        </p:tgtEl>
                                        <p:attrNameLst>
                                          <p:attrName>style.visibility</p:attrName>
                                        </p:attrNameLst>
                                      </p:cBhvr>
                                      <p:to>
                                        <p:strVal val="visible"/>
                                      </p:to>
                                    </p:set>
                                    <p:anim calcmode="lin" valueType="num">
                                      <p:cBhvr>
                                        <p:cTn id="75" dur="500" fill="hold"/>
                                        <p:tgtEl>
                                          <p:spTgt spid="66"/>
                                        </p:tgtEl>
                                        <p:attrNameLst>
                                          <p:attrName>ppt_w</p:attrName>
                                        </p:attrNameLst>
                                      </p:cBhvr>
                                      <p:tavLst>
                                        <p:tav tm="0">
                                          <p:val>
                                            <p:fltVal val="0"/>
                                          </p:val>
                                        </p:tav>
                                        <p:tav tm="100000">
                                          <p:val>
                                            <p:strVal val="#ppt_w"/>
                                          </p:val>
                                        </p:tav>
                                      </p:tavLst>
                                    </p:anim>
                                    <p:anim calcmode="lin" valueType="num">
                                      <p:cBhvr>
                                        <p:cTn id="76" dur="500" fill="hold"/>
                                        <p:tgtEl>
                                          <p:spTgt spid="66"/>
                                        </p:tgtEl>
                                        <p:attrNameLst>
                                          <p:attrName>ppt_h</p:attrName>
                                        </p:attrNameLst>
                                      </p:cBhvr>
                                      <p:tavLst>
                                        <p:tav tm="0">
                                          <p:val>
                                            <p:fltVal val="0"/>
                                          </p:val>
                                        </p:tav>
                                        <p:tav tm="100000">
                                          <p:val>
                                            <p:strVal val="#ppt_h"/>
                                          </p:val>
                                        </p:tav>
                                      </p:tavLst>
                                    </p:anim>
                                    <p:animEffect transition="in" filter="fade">
                                      <p:cBhvr>
                                        <p:cTn id="77" dur="500"/>
                                        <p:tgtEl>
                                          <p:spTgt spid="66"/>
                                        </p:tgtEl>
                                      </p:cBhvr>
                                    </p:animEffect>
                                  </p:childTnLst>
                                </p:cTn>
                              </p:par>
                            </p:childTnLst>
                          </p:cTn>
                        </p:par>
                        <p:par>
                          <p:cTn id="78" fill="hold">
                            <p:stCondLst>
                              <p:cond delay="10000"/>
                            </p:stCondLst>
                            <p:childTnLst>
                              <p:par>
                                <p:cTn id="79" presetID="22" presetClass="entr" presetSubtype="2" fill="hold" nodeType="after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wipe(right)">
                                      <p:cBhvr>
                                        <p:cTn id="81" dur="500"/>
                                        <p:tgtEl>
                                          <p:spTgt spid="37"/>
                                        </p:tgtEl>
                                      </p:cBhvr>
                                    </p:animEffect>
                                  </p:childTnLst>
                                </p:cTn>
                              </p:par>
                            </p:childTnLst>
                          </p:cTn>
                        </p:par>
                        <p:par>
                          <p:cTn id="82" fill="hold">
                            <p:stCondLst>
                              <p:cond delay="10500"/>
                            </p:stCondLst>
                            <p:childTnLst>
                              <p:par>
                                <p:cTn id="83" presetID="42" presetClass="entr" presetSubtype="0" fill="hold" grpId="0" nodeType="afterEffect">
                                  <p:stCondLst>
                                    <p:cond delay="0"/>
                                  </p:stCondLst>
                                  <p:childTnLst>
                                    <p:set>
                                      <p:cBhvr>
                                        <p:cTn id="84" dur="1" fill="hold">
                                          <p:stCondLst>
                                            <p:cond delay="0"/>
                                          </p:stCondLst>
                                        </p:cTn>
                                        <p:tgtEl>
                                          <p:spTgt spid="46"/>
                                        </p:tgtEl>
                                        <p:attrNameLst>
                                          <p:attrName>style.visibility</p:attrName>
                                        </p:attrNameLst>
                                      </p:cBhvr>
                                      <p:to>
                                        <p:strVal val="visible"/>
                                      </p:to>
                                    </p:set>
                                    <p:animEffect transition="in" filter="fade">
                                      <p:cBhvr>
                                        <p:cTn id="85" dur="1000"/>
                                        <p:tgtEl>
                                          <p:spTgt spid="46"/>
                                        </p:tgtEl>
                                      </p:cBhvr>
                                    </p:animEffect>
                                    <p:anim calcmode="lin" valueType="num">
                                      <p:cBhvr>
                                        <p:cTn id="86" dur="1000" fill="hold"/>
                                        <p:tgtEl>
                                          <p:spTgt spid="46"/>
                                        </p:tgtEl>
                                        <p:attrNameLst>
                                          <p:attrName>ppt_x</p:attrName>
                                        </p:attrNameLst>
                                      </p:cBhvr>
                                      <p:tavLst>
                                        <p:tav tm="0">
                                          <p:val>
                                            <p:strVal val="#ppt_x"/>
                                          </p:val>
                                        </p:tav>
                                        <p:tav tm="100000">
                                          <p:val>
                                            <p:strVal val="#ppt_x"/>
                                          </p:val>
                                        </p:tav>
                                      </p:tavLst>
                                    </p:anim>
                                    <p:anim calcmode="lin" valueType="num">
                                      <p:cBhvr>
                                        <p:cTn id="8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39" grpId="0"/>
      <p:bldP spid="42" grpId="0"/>
      <p:bldP spid="46" grpId="0"/>
      <p:bldP spid="15" grpId="0" animBg="1"/>
      <p:bldP spid="16" grpId="0" animBg="1"/>
      <p:bldP spid="17" grpId="0" animBg="1"/>
      <p:bldP spid="18" grpId="0" animBg="1"/>
      <p:bldP spid="64"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1963</TotalTime>
  <Words>1330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2018-11-09T23:13:53Z</dcterms:modified>
</cp:coreProperties>
</file>