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8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102"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41856583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6345307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Freeform 96"/>
          <p:cNvSpPr/>
          <p:nvPr/>
        </p:nvSpPr>
        <p:spPr>
          <a:xfrm>
            <a:off x="2213422" y="1650502"/>
            <a:ext cx="1052405" cy="1074357"/>
          </a:xfrm>
          <a:custGeom>
            <a:avLst/>
            <a:gdLst>
              <a:gd name="connsiteX0" fmla="*/ 0 w 2032000"/>
              <a:gd name="connsiteY0" fmla="*/ 1354666 h 1354666"/>
              <a:gd name="connsiteX1" fmla="*/ 1016000 w 2032000"/>
              <a:gd name="connsiteY1" fmla="*/ 0 h 1354666"/>
              <a:gd name="connsiteX2" fmla="*/ 1016000 w 2032000"/>
              <a:gd name="connsiteY2" fmla="*/ 0 h 1354666"/>
              <a:gd name="connsiteX3" fmla="*/ 2032000 w 2032000"/>
              <a:gd name="connsiteY3" fmla="*/ 1354666 h 1354666"/>
              <a:gd name="connsiteX4" fmla="*/ 0 w 2032000"/>
              <a:gd name="connsiteY4" fmla="*/ 1354666 h 13546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32000" h="1354666">
                <a:moveTo>
                  <a:pt x="0" y="1354666"/>
                </a:moveTo>
                <a:lnTo>
                  <a:pt x="1016000" y="0"/>
                </a:lnTo>
                <a:lnTo>
                  <a:pt x="1016000" y="0"/>
                </a:lnTo>
                <a:lnTo>
                  <a:pt x="2032000" y="1354666"/>
                </a:lnTo>
                <a:lnTo>
                  <a:pt x="0" y="1354666"/>
                </a:lnTo>
                <a:close/>
              </a:path>
            </a:pathLst>
          </a:custGeom>
          <a:solidFill>
            <a:srgbClr val="44546B"/>
          </a:solidFill>
          <a:ln>
            <a:solidFill>
              <a:schemeClr val="bg1">
                <a:alpha val="25000"/>
              </a:schemeClr>
            </a:solid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03293" tIns="103293" rIns="103293" bIns="103293" numCol="1" spcCol="1270" anchor="ctr" anchorCtr="0">
            <a:noAutofit/>
          </a:bodyPr>
          <a:lstStyle/>
          <a:p>
            <a:pPr algn="ctr" defTabSz="3615176">
              <a:lnSpc>
                <a:spcPct val="90000"/>
              </a:lnSpc>
              <a:spcBef>
                <a:spcPct val="0"/>
              </a:spcBef>
              <a:spcAft>
                <a:spcPct val="35000"/>
              </a:spcAft>
            </a:pPr>
            <a:endParaRPr lang="en-US" sz="1867" dirty="0"/>
          </a:p>
        </p:txBody>
      </p:sp>
      <p:sp>
        <p:nvSpPr>
          <p:cNvPr id="98" name="Freeform 97"/>
          <p:cNvSpPr/>
          <p:nvPr/>
        </p:nvSpPr>
        <p:spPr>
          <a:xfrm>
            <a:off x="1598976" y="2806820"/>
            <a:ext cx="2281296" cy="1074357"/>
          </a:xfrm>
          <a:custGeom>
            <a:avLst/>
            <a:gdLst>
              <a:gd name="connsiteX0" fmla="*/ 0 w 4064000"/>
              <a:gd name="connsiteY0" fmla="*/ 1354666 h 1354666"/>
              <a:gd name="connsiteX1" fmla="*/ 1016000 w 4064000"/>
              <a:gd name="connsiteY1" fmla="*/ 0 h 1354666"/>
              <a:gd name="connsiteX2" fmla="*/ 3048000 w 4064000"/>
              <a:gd name="connsiteY2" fmla="*/ 0 h 1354666"/>
              <a:gd name="connsiteX3" fmla="*/ 4064000 w 4064000"/>
              <a:gd name="connsiteY3" fmla="*/ 1354666 h 1354666"/>
              <a:gd name="connsiteX4" fmla="*/ 0 w 4064000"/>
              <a:gd name="connsiteY4" fmla="*/ 1354666 h 13546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64000" h="1354666">
                <a:moveTo>
                  <a:pt x="0" y="1354666"/>
                </a:moveTo>
                <a:lnTo>
                  <a:pt x="1016000" y="0"/>
                </a:lnTo>
                <a:lnTo>
                  <a:pt x="3048000" y="0"/>
                </a:lnTo>
                <a:lnTo>
                  <a:pt x="4064000" y="1354666"/>
                </a:lnTo>
                <a:lnTo>
                  <a:pt x="0" y="1354666"/>
                </a:lnTo>
                <a:close/>
              </a:path>
            </a:pathLst>
          </a:custGeom>
          <a:solidFill>
            <a:srgbClr val="5C9AD3"/>
          </a:solidFill>
          <a:ln>
            <a:solidFill>
              <a:schemeClr val="bg1">
                <a:alpha val="25000"/>
              </a:schemeClr>
            </a:solid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058333" tIns="110067" rIns="1058333" bIns="110067" numCol="1" spcCol="1270" anchor="ctr" anchorCtr="0">
            <a:noAutofit/>
          </a:bodyPr>
          <a:lstStyle/>
          <a:p>
            <a:pPr algn="ctr" defTabSz="3852237">
              <a:lnSpc>
                <a:spcPct val="90000"/>
              </a:lnSpc>
              <a:spcBef>
                <a:spcPct val="0"/>
              </a:spcBef>
              <a:spcAft>
                <a:spcPct val="35000"/>
              </a:spcAft>
            </a:pPr>
            <a:endParaRPr lang="en-US" sz="2400" dirty="0"/>
          </a:p>
        </p:txBody>
      </p:sp>
      <p:sp>
        <p:nvSpPr>
          <p:cNvPr id="100" name="Freeform 99"/>
          <p:cNvSpPr/>
          <p:nvPr/>
        </p:nvSpPr>
        <p:spPr>
          <a:xfrm>
            <a:off x="949775" y="3967639"/>
            <a:ext cx="3579700" cy="1074357"/>
          </a:xfrm>
          <a:custGeom>
            <a:avLst/>
            <a:gdLst>
              <a:gd name="connsiteX0" fmla="*/ 0 w 6096000"/>
              <a:gd name="connsiteY0" fmla="*/ 1354666 h 1354666"/>
              <a:gd name="connsiteX1" fmla="*/ 1016000 w 6096000"/>
              <a:gd name="connsiteY1" fmla="*/ 0 h 1354666"/>
              <a:gd name="connsiteX2" fmla="*/ 5080000 w 6096000"/>
              <a:gd name="connsiteY2" fmla="*/ 0 h 1354666"/>
              <a:gd name="connsiteX3" fmla="*/ 6096000 w 6096000"/>
              <a:gd name="connsiteY3" fmla="*/ 1354666 h 1354666"/>
              <a:gd name="connsiteX4" fmla="*/ 0 w 6096000"/>
              <a:gd name="connsiteY4" fmla="*/ 1354666 h 13546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6000" h="1354666">
                <a:moveTo>
                  <a:pt x="0" y="1354666"/>
                </a:moveTo>
                <a:lnTo>
                  <a:pt x="1016000" y="0"/>
                </a:lnTo>
                <a:lnTo>
                  <a:pt x="5080000" y="0"/>
                </a:lnTo>
                <a:lnTo>
                  <a:pt x="6096000" y="1354666"/>
                </a:lnTo>
                <a:lnTo>
                  <a:pt x="0" y="1354666"/>
                </a:lnTo>
                <a:close/>
              </a:path>
            </a:pathLst>
          </a:custGeom>
          <a:solidFill>
            <a:srgbClr val="FE4A1E"/>
          </a:solidFill>
          <a:ln>
            <a:solidFill>
              <a:schemeClr val="bg1">
                <a:alpha val="25000"/>
              </a:schemeClr>
            </a:solid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532465" tIns="110067" rIns="1532468" bIns="110067" numCol="1" spcCol="1270" anchor="ctr" anchorCtr="0">
            <a:noAutofit/>
          </a:bodyPr>
          <a:lstStyle/>
          <a:p>
            <a:pPr algn="ctr" defTabSz="3852237">
              <a:lnSpc>
                <a:spcPct val="90000"/>
              </a:lnSpc>
              <a:spcBef>
                <a:spcPct val="0"/>
              </a:spcBef>
              <a:spcAft>
                <a:spcPct val="35000"/>
              </a:spcAft>
            </a:pPr>
            <a:endParaRPr lang="en-US" sz="4267" dirty="0"/>
          </a:p>
        </p:txBody>
      </p:sp>
      <p:sp>
        <p:nvSpPr>
          <p:cNvPr id="104" name="Text Placeholder 3"/>
          <p:cNvSpPr txBox="1">
            <a:spLocks/>
          </p:cNvSpPr>
          <p:nvPr/>
        </p:nvSpPr>
        <p:spPr>
          <a:xfrm>
            <a:off x="2471924" y="4325140"/>
            <a:ext cx="535404" cy="369332"/>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2400" dirty="0">
                <a:solidFill>
                  <a:schemeClr val="bg1"/>
                </a:solidFill>
              </a:rPr>
              <a:t>73%</a:t>
            </a:r>
          </a:p>
        </p:txBody>
      </p:sp>
      <p:sp>
        <p:nvSpPr>
          <p:cNvPr id="105" name="Text Placeholder 3"/>
          <p:cNvSpPr txBox="1">
            <a:spLocks/>
          </p:cNvSpPr>
          <p:nvPr/>
        </p:nvSpPr>
        <p:spPr>
          <a:xfrm>
            <a:off x="2471924" y="3243292"/>
            <a:ext cx="535404" cy="369332"/>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2400" dirty="0">
                <a:solidFill>
                  <a:schemeClr val="bg1"/>
                </a:solidFill>
              </a:rPr>
              <a:t>52%</a:t>
            </a:r>
          </a:p>
        </p:txBody>
      </p:sp>
      <p:sp>
        <p:nvSpPr>
          <p:cNvPr id="106" name="Text Placeholder 3"/>
          <p:cNvSpPr txBox="1">
            <a:spLocks/>
          </p:cNvSpPr>
          <p:nvPr/>
        </p:nvSpPr>
        <p:spPr>
          <a:xfrm>
            <a:off x="2502381" y="2301064"/>
            <a:ext cx="474489" cy="328231"/>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2133" dirty="0">
                <a:solidFill>
                  <a:schemeClr val="bg1"/>
                </a:solidFill>
              </a:rPr>
              <a:t>21%</a:t>
            </a:r>
          </a:p>
        </p:txBody>
      </p:sp>
      <p:sp>
        <p:nvSpPr>
          <p:cNvPr id="107" name="Arc 106"/>
          <p:cNvSpPr/>
          <p:nvPr/>
        </p:nvSpPr>
        <p:spPr>
          <a:xfrm rot="15296947">
            <a:off x="965734" y="3440810"/>
            <a:ext cx="1676421" cy="1676421"/>
          </a:xfrm>
          <a:prstGeom prst="arc">
            <a:avLst/>
          </a:prstGeom>
          <a:ln w="28575">
            <a:solidFill>
              <a:schemeClr val="bg1">
                <a:lumMod val="65000"/>
              </a:schemeClr>
            </a:solidFill>
            <a:prstDash val="sysDot"/>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133" dirty="0"/>
          </a:p>
        </p:txBody>
      </p:sp>
      <p:sp>
        <p:nvSpPr>
          <p:cNvPr id="108" name="Arc 107"/>
          <p:cNvSpPr/>
          <p:nvPr/>
        </p:nvSpPr>
        <p:spPr>
          <a:xfrm rot="15398932">
            <a:off x="1664170" y="2135310"/>
            <a:ext cx="1676421" cy="1676421"/>
          </a:xfrm>
          <a:prstGeom prst="arc">
            <a:avLst/>
          </a:prstGeom>
          <a:ln w="28575">
            <a:solidFill>
              <a:schemeClr val="bg1">
                <a:lumMod val="65000"/>
              </a:schemeClr>
            </a:solidFill>
            <a:prstDash val="sysDot"/>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133" dirty="0"/>
          </a:p>
        </p:txBody>
      </p:sp>
      <p:cxnSp>
        <p:nvCxnSpPr>
          <p:cNvPr id="113" name="Straight Connector 112"/>
          <p:cNvCxnSpPr/>
          <p:nvPr/>
        </p:nvCxnSpPr>
        <p:spPr>
          <a:xfrm>
            <a:off x="5097479" y="1650502"/>
            <a:ext cx="0" cy="3314685"/>
          </a:xfrm>
          <a:prstGeom prst="line">
            <a:avLst/>
          </a:prstGeom>
          <a:ln w="12700">
            <a:solidFill>
              <a:schemeClr val="bg1">
                <a:lumMod val="75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sp>
        <p:nvSpPr>
          <p:cNvPr id="115" name="TextBox 114"/>
          <p:cNvSpPr txBox="1"/>
          <p:nvPr/>
        </p:nvSpPr>
        <p:spPr>
          <a:xfrm>
            <a:off x="9153353" y="1039826"/>
            <a:ext cx="2861438" cy="1169551"/>
          </a:xfrm>
          <a:prstGeom prst="rect">
            <a:avLst/>
          </a:prstGeom>
          <a:noFill/>
        </p:spPr>
        <p:txBody>
          <a:bodyPr wrap="square" rtlCol="0">
            <a:spAutoFit/>
          </a:bodyPr>
          <a:lstStyle/>
          <a:p>
            <a:r>
              <a:rPr lang="en-US" sz="1600" b="1" dirty="0">
                <a:solidFill>
                  <a:srgbClr val="FE4A1E"/>
                </a:solidFill>
                <a:latin typeface="Candara" panose="020E0502030303020204" pitchFamily="34"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16" name="TextBox 115"/>
          <p:cNvSpPr txBox="1"/>
          <p:nvPr/>
        </p:nvSpPr>
        <p:spPr>
          <a:xfrm>
            <a:off x="9153353" y="2531537"/>
            <a:ext cx="2430280" cy="1369606"/>
          </a:xfrm>
          <a:prstGeom prst="rect">
            <a:avLst/>
          </a:prstGeom>
          <a:noFill/>
        </p:spPr>
        <p:txBody>
          <a:bodyPr wrap="square" rtlCol="0">
            <a:spAutoFit/>
          </a:bodyPr>
          <a:lstStyle/>
          <a:p>
            <a:r>
              <a:rPr lang="en-US" sz="1600" b="1" dirty="0">
                <a:solidFill>
                  <a:srgbClr val="5C9AD3"/>
                </a:solidFill>
                <a:latin typeface="Candara" panose="020E0502030303020204" pitchFamily="34"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17" name="TextBox 116"/>
          <p:cNvSpPr txBox="1"/>
          <p:nvPr/>
        </p:nvSpPr>
        <p:spPr>
          <a:xfrm>
            <a:off x="9153353" y="4044880"/>
            <a:ext cx="2430280" cy="1369606"/>
          </a:xfrm>
          <a:prstGeom prst="rect">
            <a:avLst/>
          </a:prstGeom>
          <a:noFill/>
        </p:spPr>
        <p:txBody>
          <a:bodyPr wrap="square" rtlCol="0">
            <a:spAutoFit/>
          </a:bodyPr>
          <a:lstStyle/>
          <a:p>
            <a:r>
              <a:rPr lang="en-US" sz="1600" b="1" dirty="0">
                <a:solidFill>
                  <a:srgbClr val="44546B"/>
                </a:solidFill>
                <a:latin typeface="Candara" panose="020E0502030303020204" pitchFamily="34"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21" name="Footer Text"/>
          <p:cNvSpPr txBox="1"/>
          <p:nvPr/>
        </p:nvSpPr>
        <p:spPr>
          <a:xfrm>
            <a:off x="922742" y="5669729"/>
            <a:ext cx="10346519" cy="1000274"/>
          </a:xfrm>
          <a:prstGeom prst="rect">
            <a:avLst/>
          </a:prstGeom>
          <a:noFill/>
        </p:spPr>
        <p:txBody>
          <a:bodyPr wrap="square" lIns="0" tIns="0" rIns="0" bIns="0" rtlCol="0">
            <a:spAutoFit/>
          </a:bodyPr>
          <a:lstStyle/>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cxnSp>
        <p:nvCxnSpPr>
          <p:cNvPr id="122" name="Straight Line buttom"/>
          <p:cNvCxnSpPr/>
          <p:nvPr/>
        </p:nvCxnSpPr>
        <p:spPr>
          <a:xfrm>
            <a:off x="914400" y="5491797"/>
            <a:ext cx="10363200" cy="0"/>
          </a:xfrm>
          <a:prstGeom prst="line">
            <a:avLst/>
          </a:prstGeom>
          <a:ln w="19050">
            <a:solidFill>
              <a:schemeClr val="tx1">
                <a:lumMod val="50000"/>
                <a:lumOff val="50000"/>
              </a:schemeClr>
            </a:solidFill>
            <a:prstDash val="sysDot"/>
            <a:headEnd type="none"/>
            <a:tailEnd type="none"/>
          </a:ln>
        </p:spPr>
        <p:style>
          <a:lnRef idx="1">
            <a:schemeClr val="accent1"/>
          </a:lnRef>
          <a:fillRef idx="0">
            <a:schemeClr val="accent1"/>
          </a:fillRef>
          <a:effectRef idx="0">
            <a:schemeClr val="accent1"/>
          </a:effectRef>
          <a:fontRef idx="minor">
            <a:schemeClr val="tx1"/>
          </a:fontRef>
        </p:style>
      </p:cxnSp>
      <p:sp>
        <p:nvSpPr>
          <p:cNvPr id="132" name="Freeform 46"/>
          <p:cNvSpPr>
            <a:spLocks noChangeAspect="1" noEditPoints="1"/>
          </p:cNvSpPr>
          <p:nvPr/>
        </p:nvSpPr>
        <p:spPr bwMode="auto">
          <a:xfrm>
            <a:off x="8484955" y="1138413"/>
            <a:ext cx="457200" cy="457200"/>
          </a:xfrm>
          <a:custGeom>
            <a:avLst/>
            <a:gdLst/>
            <a:ahLst/>
            <a:cxnLst>
              <a:cxn ang="0">
                <a:pos x="55" y="44"/>
              </a:cxn>
              <a:cxn ang="0">
                <a:pos x="44" y="55"/>
              </a:cxn>
              <a:cxn ang="0">
                <a:pos x="10" y="55"/>
              </a:cxn>
              <a:cxn ang="0">
                <a:pos x="0" y="44"/>
              </a:cxn>
              <a:cxn ang="0">
                <a:pos x="0" y="10"/>
              </a:cxn>
              <a:cxn ang="0">
                <a:pos x="10" y="0"/>
              </a:cxn>
              <a:cxn ang="0">
                <a:pos x="44" y="0"/>
              </a:cxn>
              <a:cxn ang="0">
                <a:pos x="55" y="10"/>
              </a:cxn>
              <a:cxn ang="0">
                <a:pos x="55" y="44"/>
              </a:cxn>
              <a:cxn ang="0">
                <a:pos x="46" y="20"/>
              </a:cxn>
              <a:cxn ang="0">
                <a:pos x="46" y="17"/>
              </a:cxn>
              <a:cxn ang="0">
                <a:pos x="42" y="13"/>
              </a:cxn>
              <a:cxn ang="0">
                <a:pos x="39" y="13"/>
              </a:cxn>
              <a:cxn ang="0">
                <a:pos x="23" y="30"/>
              </a:cxn>
              <a:cxn ang="0">
                <a:pos x="15" y="22"/>
              </a:cxn>
              <a:cxn ang="0">
                <a:pos x="12" y="22"/>
              </a:cxn>
              <a:cxn ang="0">
                <a:pos x="8" y="26"/>
              </a:cxn>
              <a:cxn ang="0">
                <a:pos x="8" y="29"/>
              </a:cxn>
              <a:cxn ang="0">
                <a:pos x="21" y="42"/>
              </a:cxn>
              <a:cxn ang="0">
                <a:pos x="24" y="42"/>
              </a:cxn>
              <a:cxn ang="0">
                <a:pos x="46" y="20"/>
              </a:cxn>
            </a:cxnLst>
            <a:rect l="0" t="0" r="r" b="b"/>
            <a:pathLst>
              <a:path w="55" h="55">
                <a:moveTo>
                  <a:pt x="55" y="44"/>
                </a:moveTo>
                <a:cubicBezTo>
                  <a:pt x="55" y="50"/>
                  <a:pt x="50" y="55"/>
                  <a:pt x="44" y="55"/>
                </a:cubicBezTo>
                <a:cubicBezTo>
                  <a:pt x="10" y="55"/>
                  <a:pt x="10" y="55"/>
                  <a:pt x="10" y="55"/>
                </a:cubicBezTo>
                <a:cubicBezTo>
                  <a:pt x="4" y="55"/>
                  <a:pt x="0" y="50"/>
                  <a:pt x="0" y="44"/>
                </a:cubicBezTo>
                <a:cubicBezTo>
                  <a:pt x="0" y="10"/>
                  <a:pt x="0" y="10"/>
                  <a:pt x="0" y="10"/>
                </a:cubicBezTo>
                <a:cubicBezTo>
                  <a:pt x="0" y="5"/>
                  <a:pt x="4" y="0"/>
                  <a:pt x="10" y="0"/>
                </a:cubicBezTo>
                <a:cubicBezTo>
                  <a:pt x="44" y="0"/>
                  <a:pt x="44" y="0"/>
                  <a:pt x="44" y="0"/>
                </a:cubicBezTo>
                <a:cubicBezTo>
                  <a:pt x="50" y="0"/>
                  <a:pt x="55" y="5"/>
                  <a:pt x="55" y="10"/>
                </a:cubicBezTo>
                <a:lnTo>
                  <a:pt x="55" y="44"/>
                </a:lnTo>
                <a:close/>
                <a:moveTo>
                  <a:pt x="46" y="20"/>
                </a:moveTo>
                <a:cubicBezTo>
                  <a:pt x="47" y="19"/>
                  <a:pt x="47" y="17"/>
                  <a:pt x="46" y="17"/>
                </a:cubicBezTo>
                <a:cubicBezTo>
                  <a:pt x="42" y="13"/>
                  <a:pt x="42" y="13"/>
                  <a:pt x="42" y="13"/>
                </a:cubicBezTo>
                <a:cubicBezTo>
                  <a:pt x="42" y="12"/>
                  <a:pt x="40" y="12"/>
                  <a:pt x="39" y="13"/>
                </a:cubicBezTo>
                <a:cubicBezTo>
                  <a:pt x="23" y="30"/>
                  <a:pt x="23" y="30"/>
                  <a:pt x="23" y="30"/>
                </a:cubicBezTo>
                <a:cubicBezTo>
                  <a:pt x="15" y="22"/>
                  <a:pt x="15" y="22"/>
                  <a:pt x="15" y="22"/>
                </a:cubicBezTo>
                <a:cubicBezTo>
                  <a:pt x="14" y="21"/>
                  <a:pt x="13" y="21"/>
                  <a:pt x="12" y="22"/>
                </a:cubicBezTo>
                <a:cubicBezTo>
                  <a:pt x="8" y="26"/>
                  <a:pt x="8" y="26"/>
                  <a:pt x="8" y="26"/>
                </a:cubicBezTo>
                <a:cubicBezTo>
                  <a:pt x="7" y="27"/>
                  <a:pt x="7" y="28"/>
                  <a:pt x="8" y="29"/>
                </a:cubicBezTo>
                <a:cubicBezTo>
                  <a:pt x="21" y="42"/>
                  <a:pt x="21" y="42"/>
                  <a:pt x="21" y="42"/>
                </a:cubicBezTo>
                <a:cubicBezTo>
                  <a:pt x="22" y="43"/>
                  <a:pt x="23" y="43"/>
                  <a:pt x="24" y="42"/>
                </a:cubicBezTo>
                <a:lnTo>
                  <a:pt x="46" y="20"/>
                </a:lnTo>
                <a:close/>
              </a:path>
            </a:pathLst>
          </a:custGeom>
          <a:solidFill>
            <a:srgbClr val="FE4A1E"/>
          </a:solidFill>
          <a:ln w="9525">
            <a:solidFill>
              <a:schemeClr val="bg1">
                <a:alpha val="25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5" name="Freeform 46"/>
          <p:cNvSpPr>
            <a:spLocks noChangeAspect="1" noEditPoints="1"/>
          </p:cNvSpPr>
          <p:nvPr/>
        </p:nvSpPr>
        <p:spPr bwMode="auto">
          <a:xfrm>
            <a:off x="8484955" y="2593407"/>
            <a:ext cx="457200" cy="457200"/>
          </a:xfrm>
          <a:custGeom>
            <a:avLst/>
            <a:gdLst/>
            <a:ahLst/>
            <a:cxnLst>
              <a:cxn ang="0">
                <a:pos x="55" y="44"/>
              </a:cxn>
              <a:cxn ang="0">
                <a:pos x="44" y="55"/>
              </a:cxn>
              <a:cxn ang="0">
                <a:pos x="10" y="55"/>
              </a:cxn>
              <a:cxn ang="0">
                <a:pos x="0" y="44"/>
              </a:cxn>
              <a:cxn ang="0">
                <a:pos x="0" y="10"/>
              </a:cxn>
              <a:cxn ang="0">
                <a:pos x="10" y="0"/>
              </a:cxn>
              <a:cxn ang="0">
                <a:pos x="44" y="0"/>
              </a:cxn>
              <a:cxn ang="0">
                <a:pos x="55" y="10"/>
              </a:cxn>
              <a:cxn ang="0">
                <a:pos x="55" y="44"/>
              </a:cxn>
              <a:cxn ang="0">
                <a:pos x="46" y="20"/>
              </a:cxn>
              <a:cxn ang="0">
                <a:pos x="46" y="17"/>
              </a:cxn>
              <a:cxn ang="0">
                <a:pos x="42" y="13"/>
              </a:cxn>
              <a:cxn ang="0">
                <a:pos x="39" y="13"/>
              </a:cxn>
              <a:cxn ang="0">
                <a:pos x="23" y="30"/>
              </a:cxn>
              <a:cxn ang="0">
                <a:pos x="15" y="22"/>
              </a:cxn>
              <a:cxn ang="0">
                <a:pos x="12" y="22"/>
              </a:cxn>
              <a:cxn ang="0">
                <a:pos x="8" y="26"/>
              </a:cxn>
              <a:cxn ang="0">
                <a:pos x="8" y="29"/>
              </a:cxn>
              <a:cxn ang="0">
                <a:pos x="21" y="42"/>
              </a:cxn>
              <a:cxn ang="0">
                <a:pos x="24" y="42"/>
              </a:cxn>
              <a:cxn ang="0">
                <a:pos x="46" y="20"/>
              </a:cxn>
            </a:cxnLst>
            <a:rect l="0" t="0" r="r" b="b"/>
            <a:pathLst>
              <a:path w="55" h="55">
                <a:moveTo>
                  <a:pt x="55" y="44"/>
                </a:moveTo>
                <a:cubicBezTo>
                  <a:pt x="55" y="50"/>
                  <a:pt x="50" y="55"/>
                  <a:pt x="44" y="55"/>
                </a:cubicBezTo>
                <a:cubicBezTo>
                  <a:pt x="10" y="55"/>
                  <a:pt x="10" y="55"/>
                  <a:pt x="10" y="55"/>
                </a:cubicBezTo>
                <a:cubicBezTo>
                  <a:pt x="4" y="55"/>
                  <a:pt x="0" y="50"/>
                  <a:pt x="0" y="44"/>
                </a:cubicBezTo>
                <a:cubicBezTo>
                  <a:pt x="0" y="10"/>
                  <a:pt x="0" y="10"/>
                  <a:pt x="0" y="10"/>
                </a:cubicBezTo>
                <a:cubicBezTo>
                  <a:pt x="0" y="5"/>
                  <a:pt x="4" y="0"/>
                  <a:pt x="10" y="0"/>
                </a:cubicBezTo>
                <a:cubicBezTo>
                  <a:pt x="44" y="0"/>
                  <a:pt x="44" y="0"/>
                  <a:pt x="44" y="0"/>
                </a:cubicBezTo>
                <a:cubicBezTo>
                  <a:pt x="50" y="0"/>
                  <a:pt x="55" y="5"/>
                  <a:pt x="55" y="10"/>
                </a:cubicBezTo>
                <a:lnTo>
                  <a:pt x="55" y="44"/>
                </a:lnTo>
                <a:close/>
                <a:moveTo>
                  <a:pt x="46" y="20"/>
                </a:moveTo>
                <a:cubicBezTo>
                  <a:pt x="47" y="19"/>
                  <a:pt x="47" y="17"/>
                  <a:pt x="46" y="17"/>
                </a:cubicBezTo>
                <a:cubicBezTo>
                  <a:pt x="42" y="13"/>
                  <a:pt x="42" y="13"/>
                  <a:pt x="42" y="13"/>
                </a:cubicBezTo>
                <a:cubicBezTo>
                  <a:pt x="42" y="12"/>
                  <a:pt x="40" y="12"/>
                  <a:pt x="39" y="13"/>
                </a:cubicBezTo>
                <a:cubicBezTo>
                  <a:pt x="23" y="30"/>
                  <a:pt x="23" y="30"/>
                  <a:pt x="23" y="30"/>
                </a:cubicBezTo>
                <a:cubicBezTo>
                  <a:pt x="15" y="22"/>
                  <a:pt x="15" y="22"/>
                  <a:pt x="15" y="22"/>
                </a:cubicBezTo>
                <a:cubicBezTo>
                  <a:pt x="14" y="21"/>
                  <a:pt x="13" y="21"/>
                  <a:pt x="12" y="22"/>
                </a:cubicBezTo>
                <a:cubicBezTo>
                  <a:pt x="8" y="26"/>
                  <a:pt x="8" y="26"/>
                  <a:pt x="8" y="26"/>
                </a:cubicBezTo>
                <a:cubicBezTo>
                  <a:pt x="7" y="27"/>
                  <a:pt x="7" y="28"/>
                  <a:pt x="8" y="29"/>
                </a:cubicBezTo>
                <a:cubicBezTo>
                  <a:pt x="21" y="42"/>
                  <a:pt x="21" y="42"/>
                  <a:pt x="21" y="42"/>
                </a:cubicBezTo>
                <a:cubicBezTo>
                  <a:pt x="22" y="43"/>
                  <a:pt x="23" y="43"/>
                  <a:pt x="24" y="42"/>
                </a:cubicBezTo>
                <a:lnTo>
                  <a:pt x="46" y="20"/>
                </a:lnTo>
                <a:close/>
              </a:path>
            </a:pathLst>
          </a:custGeom>
          <a:solidFill>
            <a:srgbClr val="5C9AD3"/>
          </a:solidFill>
          <a:ln w="9525">
            <a:solidFill>
              <a:schemeClr val="bg1">
                <a:alpha val="25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8" name="Freeform 46"/>
          <p:cNvSpPr>
            <a:spLocks noChangeAspect="1" noEditPoints="1"/>
          </p:cNvSpPr>
          <p:nvPr/>
        </p:nvSpPr>
        <p:spPr bwMode="auto">
          <a:xfrm>
            <a:off x="8484955" y="4162779"/>
            <a:ext cx="457200" cy="457200"/>
          </a:xfrm>
          <a:custGeom>
            <a:avLst/>
            <a:gdLst/>
            <a:ahLst/>
            <a:cxnLst>
              <a:cxn ang="0">
                <a:pos x="55" y="44"/>
              </a:cxn>
              <a:cxn ang="0">
                <a:pos x="44" y="55"/>
              </a:cxn>
              <a:cxn ang="0">
                <a:pos x="10" y="55"/>
              </a:cxn>
              <a:cxn ang="0">
                <a:pos x="0" y="44"/>
              </a:cxn>
              <a:cxn ang="0">
                <a:pos x="0" y="10"/>
              </a:cxn>
              <a:cxn ang="0">
                <a:pos x="10" y="0"/>
              </a:cxn>
              <a:cxn ang="0">
                <a:pos x="44" y="0"/>
              </a:cxn>
              <a:cxn ang="0">
                <a:pos x="55" y="10"/>
              </a:cxn>
              <a:cxn ang="0">
                <a:pos x="55" y="44"/>
              </a:cxn>
              <a:cxn ang="0">
                <a:pos x="46" y="20"/>
              </a:cxn>
              <a:cxn ang="0">
                <a:pos x="46" y="17"/>
              </a:cxn>
              <a:cxn ang="0">
                <a:pos x="42" y="13"/>
              </a:cxn>
              <a:cxn ang="0">
                <a:pos x="39" y="13"/>
              </a:cxn>
              <a:cxn ang="0">
                <a:pos x="23" y="30"/>
              </a:cxn>
              <a:cxn ang="0">
                <a:pos x="15" y="22"/>
              </a:cxn>
              <a:cxn ang="0">
                <a:pos x="12" y="22"/>
              </a:cxn>
              <a:cxn ang="0">
                <a:pos x="8" y="26"/>
              </a:cxn>
              <a:cxn ang="0">
                <a:pos x="8" y="29"/>
              </a:cxn>
              <a:cxn ang="0">
                <a:pos x="21" y="42"/>
              </a:cxn>
              <a:cxn ang="0">
                <a:pos x="24" y="42"/>
              </a:cxn>
              <a:cxn ang="0">
                <a:pos x="46" y="20"/>
              </a:cxn>
            </a:cxnLst>
            <a:rect l="0" t="0" r="r" b="b"/>
            <a:pathLst>
              <a:path w="55" h="55">
                <a:moveTo>
                  <a:pt x="55" y="44"/>
                </a:moveTo>
                <a:cubicBezTo>
                  <a:pt x="55" y="50"/>
                  <a:pt x="50" y="55"/>
                  <a:pt x="44" y="55"/>
                </a:cubicBezTo>
                <a:cubicBezTo>
                  <a:pt x="10" y="55"/>
                  <a:pt x="10" y="55"/>
                  <a:pt x="10" y="55"/>
                </a:cubicBezTo>
                <a:cubicBezTo>
                  <a:pt x="4" y="55"/>
                  <a:pt x="0" y="50"/>
                  <a:pt x="0" y="44"/>
                </a:cubicBezTo>
                <a:cubicBezTo>
                  <a:pt x="0" y="10"/>
                  <a:pt x="0" y="10"/>
                  <a:pt x="0" y="10"/>
                </a:cubicBezTo>
                <a:cubicBezTo>
                  <a:pt x="0" y="5"/>
                  <a:pt x="4" y="0"/>
                  <a:pt x="10" y="0"/>
                </a:cubicBezTo>
                <a:cubicBezTo>
                  <a:pt x="44" y="0"/>
                  <a:pt x="44" y="0"/>
                  <a:pt x="44" y="0"/>
                </a:cubicBezTo>
                <a:cubicBezTo>
                  <a:pt x="50" y="0"/>
                  <a:pt x="55" y="5"/>
                  <a:pt x="55" y="10"/>
                </a:cubicBezTo>
                <a:lnTo>
                  <a:pt x="55" y="44"/>
                </a:lnTo>
                <a:close/>
                <a:moveTo>
                  <a:pt x="46" y="20"/>
                </a:moveTo>
                <a:cubicBezTo>
                  <a:pt x="47" y="19"/>
                  <a:pt x="47" y="17"/>
                  <a:pt x="46" y="17"/>
                </a:cubicBezTo>
                <a:cubicBezTo>
                  <a:pt x="42" y="13"/>
                  <a:pt x="42" y="13"/>
                  <a:pt x="42" y="13"/>
                </a:cubicBezTo>
                <a:cubicBezTo>
                  <a:pt x="42" y="12"/>
                  <a:pt x="40" y="12"/>
                  <a:pt x="39" y="13"/>
                </a:cubicBezTo>
                <a:cubicBezTo>
                  <a:pt x="23" y="30"/>
                  <a:pt x="23" y="30"/>
                  <a:pt x="23" y="30"/>
                </a:cubicBezTo>
                <a:cubicBezTo>
                  <a:pt x="15" y="22"/>
                  <a:pt x="15" y="22"/>
                  <a:pt x="15" y="22"/>
                </a:cubicBezTo>
                <a:cubicBezTo>
                  <a:pt x="14" y="21"/>
                  <a:pt x="13" y="21"/>
                  <a:pt x="12" y="22"/>
                </a:cubicBezTo>
                <a:cubicBezTo>
                  <a:pt x="8" y="26"/>
                  <a:pt x="8" y="26"/>
                  <a:pt x="8" y="26"/>
                </a:cubicBezTo>
                <a:cubicBezTo>
                  <a:pt x="7" y="27"/>
                  <a:pt x="7" y="28"/>
                  <a:pt x="8" y="29"/>
                </a:cubicBezTo>
                <a:cubicBezTo>
                  <a:pt x="21" y="42"/>
                  <a:pt x="21" y="42"/>
                  <a:pt x="21" y="42"/>
                </a:cubicBezTo>
                <a:cubicBezTo>
                  <a:pt x="22" y="43"/>
                  <a:pt x="23" y="43"/>
                  <a:pt x="24" y="42"/>
                </a:cubicBezTo>
                <a:lnTo>
                  <a:pt x="46" y="20"/>
                </a:lnTo>
                <a:close/>
              </a:path>
            </a:pathLst>
          </a:custGeom>
          <a:solidFill>
            <a:srgbClr val="44546B"/>
          </a:solidFill>
          <a:ln w="9525">
            <a:solidFill>
              <a:schemeClr val="bg1">
                <a:alpha val="25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1" name="TextBox 140"/>
          <p:cNvSpPr txBox="1"/>
          <p:nvPr/>
        </p:nvSpPr>
        <p:spPr>
          <a:xfrm>
            <a:off x="6323425" y="4581140"/>
            <a:ext cx="567747" cy="328231"/>
          </a:xfrm>
          <a:prstGeom prst="rect">
            <a:avLst/>
          </a:prstGeom>
          <a:noFill/>
        </p:spPr>
        <p:txBody>
          <a:bodyPr wrap="square" lIns="0" tIns="0" rIns="0" bIns="0" rtlCol="0">
            <a:spAutoFit/>
          </a:bodyPr>
          <a:lstStyle/>
          <a:p>
            <a:pPr algn="ctr"/>
            <a:r>
              <a:rPr lang="en-US" sz="2133" b="1" dirty="0">
                <a:solidFill>
                  <a:srgbClr val="A5A5A5"/>
                </a:solidFill>
              </a:rPr>
              <a:t>43%</a:t>
            </a:r>
          </a:p>
        </p:txBody>
      </p:sp>
      <p:grpSp>
        <p:nvGrpSpPr>
          <p:cNvPr id="144" name="Group 90"/>
          <p:cNvGrpSpPr>
            <a:grpSpLocks noChangeAspect="1"/>
          </p:cNvGrpSpPr>
          <p:nvPr/>
        </p:nvGrpSpPr>
        <p:grpSpPr>
          <a:xfrm>
            <a:off x="6019191" y="3198572"/>
            <a:ext cx="1176216" cy="1176211"/>
            <a:chOff x="4046972" y="1821242"/>
            <a:chExt cx="751216" cy="751214"/>
          </a:xfrm>
        </p:grpSpPr>
        <p:sp>
          <p:nvSpPr>
            <p:cNvPr id="147" name="Oval 146"/>
            <p:cNvSpPr/>
            <p:nvPr/>
          </p:nvSpPr>
          <p:spPr>
            <a:xfrm>
              <a:off x="4046972" y="1821242"/>
              <a:ext cx="751216" cy="751214"/>
            </a:xfrm>
            <a:prstGeom prst="ellipse">
              <a:avLst/>
            </a:pr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nvGrpSpPr>
            <p:cNvPr id="150" name="Group 179"/>
            <p:cNvGrpSpPr/>
            <p:nvPr/>
          </p:nvGrpSpPr>
          <p:grpSpPr>
            <a:xfrm>
              <a:off x="4321607" y="1938430"/>
              <a:ext cx="201944" cy="516839"/>
              <a:chOff x="5054600" y="1652588"/>
              <a:chExt cx="187325" cy="479424"/>
            </a:xfrm>
            <a:solidFill>
              <a:schemeClr val="bg1"/>
            </a:solidFill>
          </p:grpSpPr>
          <p:sp>
            <p:nvSpPr>
              <p:cNvPr id="153" name="Freeform 96"/>
              <p:cNvSpPr>
                <a:spLocks/>
              </p:cNvSpPr>
              <p:nvPr/>
            </p:nvSpPr>
            <p:spPr bwMode="auto">
              <a:xfrm>
                <a:off x="5054600" y="1733550"/>
                <a:ext cx="187325" cy="398462"/>
              </a:xfrm>
              <a:custGeom>
                <a:avLst/>
                <a:gdLst/>
                <a:ahLst/>
                <a:cxnLst>
                  <a:cxn ang="0">
                    <a:pos x="55" y="1"/>
                  </a:cxn>
                  <a:cxn ang="0">
                    <a:pos x="19" y="0"/>
                  </a:cxn>
                  <a:cxn ang="0">
                    <a:pos x="0" y="16"/>
                  </a:cxn>
                  <a:cxn ang="0">
                    <a:pos x="0" y="16"/>
                  </a:cxn>
                  <a:cxn ang="0">
                    <a:pos x="0" y="18"/>
                  </a:cxn>
                  <a:cxn ang="0">
                    <a:pos x="0" y="69"/>
                  </a:cxn>
                  <a:cxn ang="0">
                    <a:pos x="6" y="75"/>
                  </a:cxn>
                  <a:cxn ang="0">
                    <a:pos x="12" y="69"/>
                  </a:cxn>
                  <a:cxn ang="0">
                    <a:pos x="12" y="25"/>
                  </a:cxn>
                  <a:cxn ang="0">
                    <a:pos x="18" y="25"/>
                  </a:cxn>
                  <a:cxn ang="0">
                    <a:pos x="18" y="68"/>
                  </a:cxn>
                  <a:cxn ang="0">
                    <a:pos x="18" y="69"/>
                  </a:cxn>
                  <a:cxn ang="0">
                    <a:pos x="18" y="145"/>
                  </a:cxn>
                  <a:cxn ang="0">
                    <a:pos x="26" y="153"/>
                  </a:cxn>
                  <a:cxn ang="0">
                    <a:pos x="34" y="145"/>
                  </a:cxn>
                  <a:cxn ang="0">
                    <a:pos x="34" y="78"/>
                  </a:cxn>
                  <a:cxn ang="0">
                    <a:pos x="39" y="78"/>
                  </a:cxn>
                  <a:cxn ang="0">
                    <a:pos x="39" y="145"/>
                  </a:cxn>
                  <a:cxn ang="0">
                    <a:pos x="47" y="153"/>
                  </a:cxn>
                  <a:cxn ang="0">
                    <a:pos x="55" y="145"/>
                  </a:cxn>
                  <a:cxn ang="0">
                    <a:pos x="55" y="68"/>
                  </a:cxn>
                  <a:cxn ang="0">
                    <a:pos x="55" y="67"/>
                  </a:cxn>
                  <a:cxn ang="0">
                    <a:pos x="55" y="25"/>
                  </a:cxn>
                  <a:cxn ang="0">
                    <a:pos x="60" y="25"/>
                  </a:cxn>
                  <a:cxn ang="0">
                    <a:pos x="60" y="69"/>
                  </a:cxn>
                  <a:cxn ang="0">
                    <a:pos x="66" y="75"/>
                  </a:cxn>
                  <a:cxn ang="0">
                    <a:pos x="73" y="69"/>
                  </a:cxn>
                  <a:cxn ang="0">
                    <a:pos x="73" y="18"/>
                  </a:cxn>
                  <a:cxn ang="0">
                    <a:pos x="73" y="16"/>
                  </a:cxn>
                  <a:cxn ang="0">
                    <a:pos x="73" y="15"/>
                  </a:cxn>
                  <a:cxn ang="0">
                    <a:pos x="55" y="1"/>
                  </a:cxn>
                </a:cxnLst>
                <a:rect l="0" t="0" r="r" b="b"/>
                <a:pathLst>
                  <a:path w="73" h="153">
                    <a:moveTo>
                      <a:pt x="55" y="1"/>
                    </a:moveTo>
                    <a:cubicBezTo>
                      <a:pt x="19" y="0"/>
                      <a:pt x="19" y="0"/>
                      <a:pt x="19" y="0"/>
                    </a:cubicBezTo>
                    <a:cubicBezTo>
                      <a:pt x="5" y="1"/>
                      <a:pt x="0" y="12"/>
                      <a:pt x="0" y="16"/>
                    </a:cubicBezTo>
                    <a:cubicBezTo>
                      <a:pt x="0" y="16"/>
                      <a:pt x="0" y="16"/>
                      <a:pt x="0" y="16"/>
                    </a:cubicBezTo>
                    <a:cubicBezTo>
                      <a:pt x="0" y="18"/>
                      <a:pt x="0" y="18"/>
                      <a:pt x="0" y="18"/>
                    </a:cubicBezTo>
                    <a:cubicBezTo>
                      <a:pt x="0" y="69"/>
                      <a:pt x="0" y="69"/>
                      <a:pt x="0" y="69"/>
                    </a:cubicBezTo>
                    <a:cubicBezTo>
                      <a:pt x="0" y="73"/>
                      <a:pt x="3" y="75"/>
                      <a:pt x="6" y="75"/>
                    </a:cubicBezTo>
                    <a:cubicBezTo>
                      <a:pt x="10" y="75"/>
                      <a:pt x="12" y="73"/>
                      <a:pt x="12" y="69"/>
                    </a:cubicBezTo>
                    <a:cubicBezTo>
                      <a:pt x="12" y="25"/>
                      <a:pt x="12" y="25"/>
                      <a:pt x="12" y="25"/>
                    </a:cubicBezTo>
                    <a:cubicBezTo>
                      <a:pt x="18" y="25"/>
                      <a:pt x="18" y="25"/>
                      <a:pt x="18" y="25"/>
                    </a:cubicBezTo>
                    <a:cubicBezTo>
                      <a:pt x="18" y="68"/>
                      <a:pt x="18" y="68"/>
                      <a:pt x="18" y="68"/>
                    </a:cubicBezTo>
                    <a:cubicBezTo>
                      <a:pt x="18" y="68"/>
                      <a:pt x="18" y="69"/>
                      <a:pt x="18" y="69"/>
                    </a:cubicBezTo>
                    <a:cubicBezTo>
                      <a:pt x="18" y="145"/>
                      <a:pt x="18" y="145"/>
                      <a:pt x="18" y="145"/>
                    </a:cubicBezTo>
                    <a:cubicBezTo>
                      <a:pt x="18" y="150"/>
                      <a:pt x="21" y="153"/>
                      <a:pt x="26" y="153"/>
                    </a:cubicBezTo>
                    <a:cubicBezTo>
                      <a:pt x="31" y="153"/>
                      <a:pt x="34" y="150"/>
                      <a:pt x="34" y="145"/>
                    </a:cubicBezTo>
                    <a:cubicBezTo>
                      <a:pt x="34" y="78"/>
                      <a:pt x="34" y="78"/>
                      <a:pt x="34" y="78"/>
                    </a:cubicBezTo>
                    <a:cubicBezTo>
                      <a:pt x="39" y="78"/>
                      <a:pt x="39" y="78"/>
                      <a:pt x="39" y="78"/>
                    </a:cubicBezTo>
                    <a:cubicBezTo>
                      <a:pt x="39" y="145"/>
                      <a:pt x="39" y="145"/>
                      <a:pt x="39" y="145"/>
                    </a:cubicBezTo>
                    <a:cubicBezTo>
                      <a:pt x="39" y="150"/>
                      <a:pt x="42" y="153"/>
                      <a:pt x="47" y="153"/>
                    </a:cubicBezTo>
                    <a:cubicBezTo>
                      <a:pt x="52" y="153"/>
                      <a:pt x="55" y="150"/>
                      <a:pt x="55" y="145"/>
                    </a:cubicBezTo>
                    <a:cubicBezTo>
                      <a:pt x="55" y="68"/>
                      <a:pt x="55" y="68"/>
                      <a:pt x="55" y="68"/>
                    </a:cubicBezTo>
                    <a:cubicBezTo>
                      <a:pt x="55" y="67"/>
                      <a:pt x="55" y="67"/>
                      <a:pt x="55" y="67"/>
                    </a:cubicBezTo>
                    <a:cubicBezTo>
                      <a:pt x="55" y="25"/>
                      <a:pt x="55" y="25"/>
                      <a:pt x="55" y="25"/>
                    </a:cubicBezTo>
                    <a:cubicBezTo>
                      <a:pt x="60" y="25"/>
                      <a:pt x="60" y="25"/>
                      <a:pt x="60" y="25"/>
                    </a:cubicBezTo>
                    <a:cubicBezTo>
                      <a:pt x="60" y="69"/>
                      <a:pt x="60" y="69"/>
                      <a:pt x="60" y="69"/>
                    </a:cubicBezTo>
                    <a:cubicBezTo>
                      <a:pt x="60" y="73"/>
                      <a:pt x="63" y="75"/>
                      <a:pt x="66" y="75"/>
                    </a:cubicBezTo>
                    <a:cubicBezTo>
                      <a:pt x="70" y="75"/>
                      <a:pt x="73" y="73"/>
                      <a:pt x="73" y="69"/>
                    </a:cubicBezTo>
                    <a:cubicBezTo>
                      <a:pt x="73" y="18"/>
                      <a:pt x="73" y="18"/>
                      <a:pt x="73" y="18"/>
                    </a:cubicBezTo>
                    <a:cubicBezTo>
                      <a:pt x="73" y="16"/>
                      <a:pt x="73" y="16"/>
                      <a:pt x="73" y="16"/>
                    </a:cubicBezTo>
                    <a:cubicBezTo>
                      <a:pt x="73" y="15"/>
                      <a:pt x="73" y="15"/>
                      <a:pt x="73" y="15"/>
                    </a:cubicBezTo>
                    <a:cubicBezTo>
                      <a:pt x="73" y="10"/>
                      <a:pt x="67" y="1"/>
                      <a:pt x="55"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56" name="Oval 97"/>
              <p:cNvSpPr>
                <a:spLocks noChangeArrowheads="1"/>
              </p:cNvSpPr>
              <p:nvPr/>
            </p:nvSpPr>
            <p:spPr bwMode="auto">
              <a:xfrm>
                <a:off x="5110163" y="1652588"/>
                <a:ext cx="74613" cy="76200"/>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grpSp>
        <p:nvGrpSpPr>
          <p:cNvPr id="160" name="Group 91"/>
          <p:cNvGrpSpPr>
            <a:grpSpLocks noChangeAspect="1"/>
          </p:cNvGrpSpPr>
          <p:nvPr/>
        </p:nvGrpSpPr>
        <p:grpSpPr>
          <a:xfrm>
            <a:off x="6019191" y="1868743"/>
            <a:ext cx="1176216" cy="1176211"/>
            <a:chOff x="5397701" y="1821242"/>
            <a:chExt cx="751216" cy="751214"/>
          </a:xfrm>
        </p:grpSpPr>
        <p:sp>
          <p:nvSpPr>
            <p:cNvPr id="162" name="Oval 161"/>
            <p:cNvSpPr/>
            <p:nvPr/>
          </p:nvSpPr>
          <p:spPr>
            <a:xfrm>
              <a:off x="5397701" y="1821242"/>
              <a:ext cx="751216" cy="751214"/>
            </a:xfrm>
            <a:prstGeom prst="ellipse">
              <a:avLst/>
            </a:pr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nvGrpSpPr>
            <p:cNvPr id="168" name="Group 184"/>
            <p:cNvGrpSpPr/>
            <p:nvPr/>
          </p:nvGrpSpPr>
          <p:grpSpPr>
            <a:xfrm>
              <a:off x="5653812" y="1940307"/>
              <a:ext cx="238995" cy="513085"/>
              <a:chOff x="6213475" y="1668463"/>
              <a:chExt cx="227013" cy="487362"/>
            </a:xfrm>
            <a:solidFill>
              <a:schemeClr val="bg1"/>
            </a:solidFill>
          </p:grpSpPr>
          <p:sp>
            <p:nvSpPr>
              <p:cNvPr id="169" name="Oval 98"/>
              <p:cNvSpPr>
                <a:spLocks noChangeArrowheads="1"/>
              </p:cNvSpPr>
              <p:nvPr/>
            </p:nvSpPr>
            <p:spPr bwMode="auto">
              <a:xfrm>
                <a:off x="6291263" y="1668463"/>
                <a:ext cx="73025" cy="7302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70" name="Freeform 99"/>
              <p:cNvSpPr>
                <a:spLocks/>
              </p:cNvSpPr>
              <p:nvPr/>
            </p:nvSpPr>
            <p:spPr bwMode="auto">
              <a:xfrm>
                <a:off x="6213475" y="1757363"/>
                <a:ext cx="227013" cy="398462"/>
              </a:xfrm>
              <a:custGeom>
                <a:avLst/>
                <a:gdLst/>
                <a:ahLst/>
                <a:cxnLst>
                  <a:cxn ang="0">
                    <a:pos x="87" y="56"/>
                  </a:cxn>
                  <a:cxn ang="0">
                    <a:pos x="71" y="9"/>
                  </a:cxn>
                  <a:cxn ang="0">
                    <a:pos x="61" y="0"/>
                  </a:cxn>
                  <a:cxn ang="0">
                    <a:pos x="26" y="0"/>
                  </a:cxn>
                  <a:cxn ang="0">
                    <a:pos x="18" y="4"/>
                  </a:cxn>
                  <a:cxn ang="0">
                    <a:pos x="17" y="6"/>
                  </a:cxn>
                  <a:cxn ang="0">
                    <a:pos x="17" y="6"/>
                  </a:cxn>
                  <a:cxn ang="0">
                    <a:pos x="16" y="7"/>
                  </a:cxn>
                  <a:cxn ang="0">
                    <a:pos x="1" y="56"/>
                  </a:cxn>
                  <a:cxn ang="0">
                    <a:pos x="5" y="64"/>
                  </a:cxn>
                  <a:cxn ang="0">
                    <a:pos x="13" y="60"/>
                  </a:cxn>
                  <a:cxn ang="0">
                    <a:pos x="25" y="21"/>
                  </a:cxn>
                  <a:cxn ang="0">
                    <a:pos x="26" y="21"/>
                  </a:cxn>
                  <a:cxn ang="0">
                    <a:pos x="27" y="21"/>
                  </a:cxn>
                  <a:cxn ang="0">
                    <a:pos x="9" y="91"/>
                  </a:cxn>
                  <a:cxn ang="0">
                    <a:pos x="28" y="91"/>
                  </a:cxn>
                  <a:cxn ang="0">
                    <a:pos x="28" y="146"/>
                  </a:cxn>
                  <a:cxn ang="0">
                    <a:pos x="35" y="153"/>
                  </a:cxn>
                  <a:cxn ang="0">
                    <a:pos x="42" y="146"/>
                  </a:cxn>
                  <a:cxn ang="0">
                    <a:pos x="42" y="91"/>
                  </a:cxn>
                  <a:cxn ang="0">
                    <a:pos x="46" y="91"/>
                  </a:cxn>
                  <a:cxn ang="0">
                    <a:pos x="46" y="146"/>
                  </a:cxn>
                  <a:cxn ang="0">
                    <a:pos x="54" y="153"/>
                  </a:cxn>
                  <a:cxn ang="0">
                    <a:pos x="61" y="146"/>
                  </a:cxn>
                  <a:cxn ang="0">
                    <a:pos x="61" y="91"/>
                  </a:cxn>
                  <a:cxn ang="0">
                    <a:pos x="80" y="91"/>
                  </a:cxn>
                  <a:cxn ang="0">
                    <a:pos x="60" y="21"/>
                  </a:cxn>
                  <a:cxn ang="0">
                    <a:pos x="61" y="21"/>
                  </a:cxn>
                  <a:cxn ang="0">
                    <a:pos x="62" y="21"/>
                  </a:cxn>
                  <a:cxn ang="0">
                    <a:pos x="75" y="60"/>
                  </a:cxn>
                  <a:cxn ang="0">
                    <a:pos x="83" y="64"/>
                  </a:cxn>
                  <a:cxn ang="0">
                    <a:pos x="87" y="56"/>
                  </a:cxn>
                </a:cxnLst>
                <a:rect l="0" t="0" r="r" b="b"/>
                <a:pathLst>
                  <a:path w="88" h="153">
                    <a:moveTo>
                      <a:pt x="87" y="56"/>
                    </a:moveTo>
                    <a:cubicBezTo>
                      <a:pt x="71" y="9"/>
                      <a:pt x="71" y="9"/>
                      <a:pt x="71" y="9"/>
                    </a:cubicBezTo>
                    <a:cubicBezTo>
                      <a:pt x="71" y="4"/>
                      <a:pt x="67" y="0"/>
                      <a:pt x="61" y="0"/>
                    </a:cubicBezTo>
                    <a:cubicBezTo>
                      <a:pt x="26" y="0"/>
                      <a:pt x="26" y="0"/>
                      <a:pt x="26" y="0"/>
                    </a:cubicBezTo>
                    <a:cubicBezTo>
                      <a:pt x="23" y="0"/>
                      <a:pt x="19" y="1"/>
                      <a:pt x="18" y="4"/>
                    </a:cubicBezTo>
                    <a:cubicBezTo>
                      <a:pt x="17" y="5"/>
                      <a:pt x="17" y="5"/>
                      <a:pt x="17" y="6"/>
                    </a:cubicBezTo>
                    <a:cubicBezTo>
                      <a:pt x="17" y="6"/>
                      <a:pt x="17" y="6"/>
                      <a:pt x="17" y="6"/>
                    </a:cubicBezTo>
                    <a:cubicBezTo>
                      <a:pt x="17" y="7"/>
                      <a:pt x="16" y="7"/>
                      <a:pt x="16" y="7"/>
                    </a:cubicBezTo>
                    <a:cubicBezTo>
                      <a:pt x="1" y="56"/>
                      <a:pt x="1" y="56"/>
                      <a:pt x="1" y="56"/>
                    </a:cubicBezTo>
                    <a:cubicBezTo>
                      <a:pt x="0" y="60"/>
                      <a:pt x="2" y="63"/>
                      <a:pt x="5" y="64"/>
                    </a:cubicBezTo>
                    <a:cubicBezTo>
                      <a:pt x="8" y="65"/>
                      <a:pt x="12" y="63"/>
                      <a:pt x="13" y="60"/>
                    </a:cubicBezTo>
                    <a:cubicBezTo>
                      <a:pt x="25" y="21"/>
                      <a:pt x="25" y="21"/>
                      <a:pt x="25" y="21"/>
                    </a:cubicBezTo>
                    <a:cubicBezTo>
                      <a:pt x="25" y="21"/>
                      <a:pt x="26" y="21"/>
                      <a:pt x="26" y="21"/>
                    </a:cubicBezTo>
                    <a:cubicBezTo>
                      <a:pt x="27" y="21"/>
                      <a:pt x="27" y="21"/>
                      <a:pt x="27" y="21"/>
                    </a:cubicBezTo>
                    <a:cubicBezTo>
                      <a:pt x="9" y="91"/>
                      <a:pt x="9" y="91"/>
                      <a:pt x="9" y="91"/>
                    </a:cubicBezTo>
                    <a:cubicBezTo>
                      <a:pt x="28" y="91"/>
                      <a:pt x="28" y="91"/>
                      <a:pt x="28" y="91"/>
                    </a:cubicBezTo>
                    <a:cubicBezTo>
                      <a:pt x="28" y="146"/>
                      <a:pt x="28" y="146"/>
                      <a:pt x="28" y="146"/>
                    </a:cubicBezTo>
                    <a:cubicBezTo>
                      <a:pt x="28" y="150"/>
                      <a:pt x="31" y="153"/>
                      <a:pt x="35" y="153"/>
                    </a:cubicBezTo>
                    <a:cubicBezTo>
                      <a:pt x="39" y="153"/>
                      <a:pt x="42" y="150"/>
                      <a:pt x="42" y="146"/>
                    </a:cubicBezTo>
                    <a:cubicBezTo>
                      <a:pt x="42" y="91"/>
                      <a:pt x="42" y="91"/>
                      <a:pt x="42" y="91"/>
                    </a:cubicBezTo>
                    <a:cubicBezTo>
                      <a:pt x="46" y="91"/>
                      <a:pt x="46" y="91"/>
                      <a:pt x="46" y="91"/>
                    </a:cubicBezTo>
                    <a:cubicBezTo>
                      <a:pt x="46" y="146"/>
                      <a:pt x="46" y="146"/>
                      <a:pt x="46" y="146"/>
                    </a:cubicBezTo>
                    <a:cubicBezTo>
                      <a:pt x="46" y="150"/>
                      <a:pt x="50" y="153"/>
                      <a:pt x="54" y="153"/>
                    </a:cubicBezTo>
                    <a:cubicBezTo>
                      <a:pt x="58" y="153"/>
                      <a:pt x="61" y="150"/>
                      <a:pt x="61" y="146"/>
                    </a:cubicBezTo>
                    <a:cubicBezTo>
                      <a:pt x="61" y="91"/>
                      <a:pt x="61" y="91"/>
                      <a:pt x="61" y="91"/>
                    </a:cubicBezTo>
                    <a:cubicBezTo>
                      <a:pt x="80" y="91"/>
                      <a:pt x="80" y="91"/>
                      <a:pt x="80" y="91"/>
                    </a:cubicBezTo>
                    <a:cubicBezTo>
                      <a:pt x="60" y="21"/>
                      <a:pt x="60" y="21"/>
                      <a:pt x="60" y="21"/>
                    </a:cubicBezTo>
                    <a:cubicBezTo>
                      <a:pt x="61" y="21"/>
                      <a:pt x="61" y="21"/>
                      <a:pt x="61" y="21"/>
                    </a:cubicBezTo>
                    <a:cubicBezTo>
                      <a:pt x="62" y="21"/>
                      <a:pt x="62" y="21"/>
                      <a:pt x="62" y="21"/>
                    </a:cubicBezTo>
                    <a:cubicBezTo>
                      <a:pt x="75" y="60"/>
                      <a:pt x="75" y="60"/>
                      <a:pt x="75" y="60"/>
                    </a:cubicBezTo>
                    <a:cubicBezTo>
                      <a:pt x="77" y="63"/>
                      <a:pt x="80" y="65"/>
                      <a:pt x="83" y="64"/>
                    </a:cubicBezTo>
                    <a:cubicBezTo>
                      <a:pt x="87" y="63"/>
                      <a:pt x="88" y="59"/>
                      <a:pt x="87"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sp>
        <p:nvSpPr>
          <p:cNvPr id="171" name="TextBox 170"/>
          <p:cNvSpPr txBox="1"/>
          <p:nvPr/>
        </p:nvSpPr>
        <p:spPr>
          <a:xfrm>
            <a:off x="6323425" y="1410900"/>
            <a:ext cx="567747" cy="328231"/>
          </a:xfrm>
          <a:prstGeom prst="rect">
            <a:avLst/>
          </a:prstGeom>
          <a:noFill/>
        </p:spPr>
        <p:txBody>
          <a:bodyPr wrap="square" lIns="0" tIns="0" rIns="0" bIns="0" rtlCol="0">
            <a:spAutoFit/>
          </a:bodyPr>
          <a:lstStyle/>
          <a:p>
            <a:pPr algn="ctr"/>
            <a:r>
              <a:rPr lang="en-US" sz="2133" b="1" dirty="0">
                <a:solidFill>
                  <a:srgbClr val="A5A5A5"/>
                </a:solidFill>
              </a:rPr>
              <a:t>57%</a:t>
            </a:r>
          </a:p>
        </p:txBody>
      </p:sp>
      <p:cxnSp>
        <p:nvCxnSpPr>
          <p:cNvPr id="172" name="Straight Connector 171"/>
          <p:cNvCxnSpPr/>
          <p:nvPr/>
        </p:nvCxnSpPr>
        <p:spPr>
          <a:xfrm>
            <a:off x="8093043" y="1650502"/>
            <a:ext cx="0" cy="3314685"/>
          </a:xfrm>
          <a:prstGeom prst="line">
            <a:avLst/>
          </a:prstGeom>
          <a:ln w="12700">
            <a:solidFill>
              <a:schemeClr val="bg1">
                <a:lumMod val="75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sp>
        <p:nvSpPr>
          <p:cNvPr id="37" name="TextBox 36">
            <a:extLst>
              <a:ext uri="{FF2B5EF4-FFF2-40B4-BE49-F238E27FC236}">
                <a16:creationId xmlns:a16="http://schemas.microsoft.com/office/drawing/2014/main" id="{A47480A3-A174-4765-A4B9-12CEDAF74B94}"/>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pic>
        <p:nvPicPr>
          <p:cNvPr id="33" name="Picture 32">
            <a:hlinkClick r:id="rId3"/>
            <a:extLst>
              <a:ext uri="{FF2B5EF4-FFF2-40B4-BE49-F238E27FC236}">
                <a16:creationId xmlns:a16="http://schemas.microsoft.com/office/drawing/2014/main" id="{7916E1BB-6992-4D55-854C-9C8E79F0E81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84564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wipe(left)">
                                      <p:cBhvr>
                                        <p:cTn id="7" dur="500"/>
                                        <p:tgtEl>
                                          <p:spTgt spid="37"/>
                                        </p:tgtEl>
                                      </p:cBhvr>
                                    </p:animEffect>
                                  </p:childTnLst>
                                </p:cTn>
                              </p:par>
                            </p:childTnLst>
                          </p:cTn>
                        </p:par>
                        <p:par>
                          <p:cTn id="8" fill="hold">
                            <p:stCondLst>
                              <p:cond delay="500"/>
                            </p:stCondLst>
                            <p:childTnLst>
                              <p:par>
                                <p:cTn id="9" presetID="2" presetClass="entr" presetSubtype="1" accel="50000" decel="50000" fill="hold" grpId="0" nodeType="afterEffect">
                                  <p:stCondLst>
                                    <p:cond delay="0"/>
                                  </p:stCondLst>
                                  <p:childTnLst>
                                    <p:set>
                                      <p:cBhvr>
                                        <p:cTn id="10" dur="1" fill="hold">
                                          <p:stCondLst>
                                            <p:cond delay="0"/>
                                          </p:stCondLst>
                                        </p:cTn>
                                        <p:tgtEl>
                                          <p:spTgt spid="100"/>
                                        </p:tgtEl>
                                        <p:attrNameLst>
                                          <p:attrName>style.visibility</p:attrName>
                                        </p:attrNameLst>
                                      </p:cBhvr>
                                      <p:to>
                                        <p:strVal val="visible"/>
                                      </p:to>
                                    </p:set>
                                    <p:anim calcmode="lin" valueType="num">
                                      <p:cBhvr additive="base">
                                        <p:cTn id="11" dur="500" fill="hold"/>
                                        <p:tgtEl>
                                          <p:spTgt spid="100"/>
                                        </p:tgtEl>
                                        <p:attrNameLst>
                                          <p:attrName>ppt_x</p:attrName>
                                        </p:attrNameLst>
                                      </p:cBhvr>
                                      <p:tavLst>
                                        <p:tav tm="0">
                                          <p:val>
                                            <p:strVal val="#ppt_x"/>
                                          </p:val>
                                        </p:tav>
                                        <p:tav tm="100000">
                                          <p:val>
                                            <p:strVal val="#ppt_x"/>
                                          </p:val>
                                        </p:tav>
                                      </p:tavLst>
                                    </p:anim>
                                    <p:anim calcmode="lin" valueType="num">
                                      <p:cBhvr additive="base">
                                        <p:cTn id="12" dur="500" fill="hold"/>
                                        <p:tgtEl>
                                          <p:spTgt spid="100"/>
                                        </p:tgtEl>
                                        <p:attrNameLst>
                                          <p:attrName>ppt_y</p:attrName>
                                        </p:attrNameLst>
                                      </p:cBhvr>
                                      <p:tavLst>
                                        <p:tav tm="0">
                                          <p:val>
                                            <p:strVal val="0-#ppt_h/2"/>
                                          </p:val>
                                        </p:tav>
                                        <p:tav tm="100000">
                                          <p:val>
                                            <p:strVal val="#ppt_y"/>
                                          </p:val>
                                        </p:tav>
                                      </p:tavLst>
                                    </p:anim>
                                  </p:childTnLst>
                                </p:cTn>
                              </p:par>
                            </p:childTnLst>
                          </p:cTn>
                        </p:par>
                        <p:par>
                          <p:cTn id="13" fill="hold">
                            <p:stCondLst>
                              <p:cond delay="1000"/>
                            </p:stCondLst>
                            <p:childTnLst>
                              <p:par>
                                <p:cTn id="14" presetID="53" presetClass="entr" presetSubtype="0" fill="hold" grpId="0" nodeType="afterEffect">
                                  <p:stCondLst>
                                    <p:cond delay="0"/>
                                  </p:stCondLst>
                                  <p:childTnLst>
                                    <p:set>
                                      <p:cBhvr>
                                        <p:cTn id="15" dur="1" fill="hold">
                                          <p:stCondLst>
                                            <p:cond delay="0"/>
                                          </p:stCondLst>
                                        </p:cTn>
                                        <p:tgtEl>
                                          <p:spTgt spid="104"/>
                                        </p:tgtEl>
                                        <p:attrNameLst>
                                          <p:attrName>style.visibility</p:attrName>
                                        </p:attrNameLst>
                                      </p:cBhvr>
                                      <p:to>
                                        <p:strVal val="visible"/>
                                      </p:to>
                                    </p:set>
                                    <p:anim calcmode="lin" valueType="num">
                                      <p:cBhvr>
                                        <p:cTn id="16" dur="500" fill="hold"/>
                                        <p:tgtEl>
                                          <p:spTgt spid="104"/>
                                        </p:tgtEl>
                                        <p:attrNameLst>
                                          <p:attrName>ppt_w</p:attrName>
                                        </p:attrNameLst>
                                      </p:cBhvr>
                                      <p:tavLst>
                                        <p:tav tm="0">
                                          <p:val>
                                            <p:fltVal val="0"/>
                                          </p:val>
                                        </p:tav>
                                        <p:tav tm="100000">
                                          <p:val>
                                            <p:strVal val="#ppt_w"/>
                                          </p:val>
                                        </p:tav>
                                      </p:tavLst>
                                    </p:anim>
                                    <p:anim calcmode="lin" valueType="num">
                                      <p:cBhvr>
                                        <p:cTn id="17" dur="500" fill="hold"/>
                                        <p:tgtEl>
                                          <p:spTgt spid="104"/>
                                        </p:tgtEl>
                                        <p:attrNameLst>
                                          <p:attrName>ppt_h</p:attrName>
                                        </p:attrNameLst>
                                      </p:cBhvr>
                                      <p:tavLst>
                                        <p:tav tm="0">
                                          <p:val>
                                            <p:fltVal val="0"/>
                                          </p:val>
                                        </p:tav>
                                        <p:tav tm="100000">
                                          <p:val>
                                            <p:strVal val="#ppt_h"/>
                                          </p:val>
                                        </p:tav>
                                      </p:tavLst>
                                    </p:anim>
                                    <p:animEffect transition="in" filter="fade">
                                      <p:cBhvr>
                                        <p:cTn id="18" dur="500"/>
                                        <p:tgtEl>
                                          <p:spTgt spid="104"/>
                                        </p:tgtEl>
                                      </p:cBhvr>
                                    </p:animEffect>
                                  </p:childTnLst>
                                </p:cTn>
                              </p:par>
                            </p:childTnLst>
                          </p:cTn>
                        </p:par>
                        <p:par>
                          <p:cTn id="19" fill="hold">
                            <p:stCondLst>
                              <p:cond delay="1500"/>
                            </p:stCondLst>
                            <p:childTnLst>
                              <p:par>
                                <p:cTn id="20" presetID="18" presetClass="entr" presetSubtype="3" fill="hold" grpId="0" nodeType="afterEffect">
                                  <p:stCondLst>
                                    <p:cond delay="0"/>
                                  </p:stCondLst>
                                  <p:childTnLst>
                                    <p:set>
                                      <p:cBhvr>
                                        <p:cTn id="21" dur="1" fill="hold">
                                          <p:stCondLst>
                                            <p:cond delay="0"/>
                                          </p:stCondLst>
                                        </p:cTn>
                                        <p:tgtEl>
                                          <p:spTgt spid="107"/>
                                        </p:tgtEl>
                                        <p:attrNameLst>
                                          <p:attrName>style.visibility</p:attrName>
                                        </p:attrNameLst>
                                      </p:cBhvr>
                                      <p:to>
                                        <p:strVal val="visible"/>
                                      </p:to>
                                    </p:set>
                                    <p:animEffect transition="in" filter="strips(upRight)">
                                      <p:cBhvr>
                                        <p:cTn id="22" dur="500"/>
                                        <p:tgtEl>
                                          <p:spTgt spid="107"/>
                                        </p:tgtEl>
                                      </p:cBhvr>
                                    </p:animEffect>
                                  </p:childTnLst>
                                </p:cTn>
                              </p:par>
                            </p:childTnLst>
                          </p:cTn>
                        </p:par>
                        <p:par>
                          <p:cTn id="23" fill="hold">
                            <p:stCondLst>
                              <p:cond delay="2000"/>
                            </p:stCondLst>
                            <p:childTnLst>
                              <p:par>
                                <p:cTn id="24" presetID="2" presetClass="entr" presetSubtype="1" accel="50000" decel="50000" fill="hold" grpId="0" nodeType="afterEffect">
                                  <p:stCondLst>
                                    <p:cond delay="0"/>
                                  </p:stCondLst>
                                  <p:childTnLst>
                                    <p:set>
                                      <p:cBhvr>
                                        <p:cTn id="25" dur="1" fill="hold">
                                          <p:stCondLst>
                                            <p:cond delay="0"/>
                                          </p:stCondLst>
                                        </p:cTn>
                                        <p:tgtEl>
                                          <p:spTgt spid="98"/>
                                        </p:tgtEl>
                                        <p:attrNameLst>
                                          <p:attrName>style.visibility</p:attrName>
                                        </p:attrNameLst>
                                      </p:cBhvr>
                                      <p:to>
                                        <p:strVal val="visible"/>
                                      </p:to>
                                    </p:set>
                                    <p:anim calcmode="lin" valueType="num">
                                      <p:cBhvr additive="base">
                                        <p:cTn id="26" dur="500" fill="hold"/>
                                        <p:tgtEl>
                                          <p:spTgt spid="98"/>
                                        </p:tgtEl>
                                        <p:attrNameLst>
                                          <p:attrName>ppt_x</p:attrName>
                                        </p:attrNameLst>
                                      </p:cBhvr>
                                      <p:tavLst>
                                        <p:tav tm="0">
                                          <p:val>
                                            <p:strVal val="#ppt_x"/>
                                          </p:val>
                                        </p:tav>
                                        <p:tav tm="100000">
                                          <p:val>
                                            <p:strVal val="#ppt_x"/>
                                          </p:val>
                                        </p:tav>
                                      </p:tavLst>
                                    </p:anim>
                                    <p:anim calcmode="lin" valueType="num">
                                      <p:cBhvr additive="base">
                                        <p:cTn id="27" dur="500" fill="hold"/>
                                        <p:tgtEl>
                                          <p:spTgt spid="98"/>
                                        </p:tgtEl>
                                        <p:attrNameLst>
                                          <p:attrName>ppt_y</p:attrName>
                                        </p:attrNameLst>
                                      </p:cBhvr>
                                      <p:tavLst>
                                        <p:tav tm="0">
                                          <p:val>
                                            <p:strVal val="0-#ppt_h/2"/>
                                          </p:val>
                                        </p:tav>
                                        <p:tav tm="100000">
                                          <p:val>
                                            <p:strVal val="#ppt_y"/>
                                          </p:val>
                                        </p:tav>
                                      </p:tavLst>
                                    </p:anim>
                                  </p:childTnLst>
                                </p:cTn>
                              </p:par>
                            </p:childTnLst>
                          </p:cTn>
                        </p:par>
                        <p:par>
                          <p:cTn id="28" fill="hold">
                            <p:stCondLst>
                              <p:cond delay="2500"/>
                            </p:stCondLst>
                            <p:childTnLst>
                              <p:par>
                                <p:cTn id="29" presetID="53" presetClass="entr" presetSubtype="0" fill="hold" grpId="0" nodeType="afterEffect">
                                  <p:stCondLst>
                                    <p:cond delay="0"/>
                                  </p:stCondLst>
                                  <p:childTnLst>
                                    <p:set>
                                      <p:cBhvr>
                                        <p:cTn id="30" dur="1" fill="hold">
                                          <p:stCondLst>
                                            <p:cond delay="0"/>
                                          </p:stCondLst>
                                        </p:cTn>
                                        <p:tgtEl>
                                          <p:spTgt spid="105"/>
                                        </p:tgtEl>
                                        <p:attrNameLst>
                                          <p:attrName>style.visibility</p:attrName>
                                        </p:attrNameLst>
                                      </p:cBhvr>
                                      <p:to>
                                        <p:strVal val="visible"/>
                                      </p:to>
                                    </p:set>
                                    <p:anim calcmode="lin" valueType="num">
                                      <p:cBhvr>
                                        <p:cTn id="31" dur="500" fill="hold"/>
                                        <p:tgtEl>
                                          <p:spTgt spid="105"/>
                                        </p:tgtEl>
                                        <p:attrNameLst>
                                          <p:attrName>ppt_w</p:attrName>
                                        </p:attrNameLst>
                                      </p:cBhvr>
                                      <p:tavLst>
                                        <p:tav tm="0">
                                          <p:val>
                                            <p:fltVal val="0"/>
                                          </p:val>
                                        </p:tav>
                                        <p:tav tm="100000">
                                          <p:val>
                                            <p:strVal val="#ppt_w"/>
                                          </p:val>
                                        </p:tav>
                                      </p:tavLst>
                                    </p:anim>
                                    <p:anim calcmode="lin" valueType="num">
                                      <p:cBhvr>
                                        <p:cTn id="32" dur="500" fill="hold"/>
                                        <p:tgtEl>
                                          <p:spTgt spid="105"/>
                                        </p:tgtEl>
                                        <p:attrNameLst>
                                          <p:attrName>ppt_h</p:attrName>
                                        </p:attrNameLst>
                                      </p:cBhvr>
                                      <p:tavLst>
                                        <p:tav tm="0">
                                          <p:val>
                                            <p:fltVal val="0"/>
                                          </p:val>
                                        </p:tav>
                                        <p:tav tm="100000">
                                          <p:val>
                                            <p:strVal val="#ppt_h"/>
                                          </p:val>
                                        </p:tav>
                                      </p:tavLst>
                                    </p:anim>
                                    <p:animEffect transition="in" filter="fade">
                                      <p:cBhvr>
                                        <p:cTn id="33" dur="500"/>
                                        <p:tgtEl>
                                          <p:spTgt spid="105"/>
                                        </p:tgtEl>
                                      </p:cBhvr>
                                    </p:animEffect>
                                  </p:childTnLst>
                                </p:cTn>
                              </p:par>
                            </p:childTnLst>
                          </p:cTn>
                        </p:par>
                        <p:par>
                          <p:cTn id="34" fill="hold">
                            <p:stCondLst>
                              <p:cond delay="3000"/>
                            </p:stCondLst>
                            <p:childTnLst>
                              <p:par>
                                <p:cTn id="35" presetID="18" presetClass="entr" presetSubtype="3" fill="hold" grpId="0" nodeType="afterEffect">
                                  <p:stCondLst>
                                    <p:cond delay="0"/>
                                  </p:stCondLst>
                                  <p:childTnLst>
                                    <p:set>
                                      <p:cBhvr>
                                        <p:cTn id="36" dur="1" fill="hold">
                                          <p:stCondLst>
                                            <p:cond delay="0"/>
                                          </p:stCondLst>
                                        </p:cTn>
                                        <p:tgtEl>
                                          <p:spTgt spid="108"/>
                                        </p:tgtEl>
                                        <p:attrNameLst>
                                          <p:attrName>style.visibility</p:attrName>
                                        </p:attrNameLst>
                                      </p:cBhvr>
                                      <p:to>
                                        <p:strVal val="visible"/>
                                      </p:to>
                                    </p:set>
                                    <p:animEffect transition="in" filter="strips(upRight)">
                                      <p:cBhvr>
                                        <p:cTn id="37" dur="500"/>
                                        <p:tgtEl>
                                          <p:spTgt spid="108"/>
                                        </p:tgtEl>
                                      </p:cBhvr>
                                    </p:animEffect>
                                  </p:childTnLst>
                                </p:cTn>
                              </p:par>
                            </p:childTnLst>
                          </p:cTn>
                        </p:par>
                        <p:par>
                          <p:cTn id="38" fill="hold">
                            <p:stCondLst>
                              <p:cond delay="3500"/>
                            </p:stCondLst>
                            <p:childTnLst>
                              <p:par>
                                <p:cTn id="39" presetID="2" presetClass="entr" presetSubtype="1" accel="50000" decel="50000" fill="hold" grpId="0" nodeType="afterEffect">
                                  <p:stCondLst>
                                    <p:cond delay="0"/>
                                  </p:stCondLst>
                                  <p:childTnLst>
                                    <p:set>
                                      <p:cBhvr>
                                        <p:cTn id="40" dur="1" fill="hold">
                                          <p:stCondLst>
                                            <p:cond delay="0"/>
                                          </p:stCondLst>
                                        </p:cTn>
                                        <p:tgtEl>
                                          <p:spTgt spid="97"/>
                                        </p:tgtEl>
                                        <p:attrNameLst>
                                          <p:attrName>style.visibility</p:attrName>
                                        </p:attrNameLst>
                                      </p:cBhvr>
                                      <p:to>
                                        <p:strVal val="visible"/>
                                      </p:to>
                                    </p:set>
                                    <p:anim calcmode="lin" valueType="num">
                                      <p:cBhvr additive="base">
                                        <p:cTn id="41" dur="500" fill="hold"/>
                                        <p:tgtEl>
                                          <p:spTgt spid="97"/>
                                        </p:tgtEl>
                                        <p:attrNameLst>
                                          <p:attrName>ppt_x</p:attrName>
                                        </p:attrNameLst>
                                      </p:cBhvr>
                                      <p:tavLst>
                                        <p:tav tm="0">
                                          <p:val>
                                            <p:strVal val="#ppt_x"/>
                                          </p:val>
                                        </p:tav>
                                        <p:tav tm="100000">
                                          <p:val>
                                            <p:strVal val="#ppt_x"/>
                                          </p:val>
                                        </p:tav>
                                      </p:tavLst>
                                    </p:anim>
                                    <p:anim calcmode="lin" valueType="num">
                                      <p:cBhvr additive="base">
                                        <p:cTn id="42" dur="500" fill="hold"/>
                                        <p:tgtEl>
                                          <p:spTgt spid="97"/>
                                        </p:tgtEl>
                                        <p:attrNameLst>
                                          <p:attrName>ppt_y</p:attrName>
                                        </p:attrNameLst>
                                      </p:cBhvr>
                                      <p:tavLst>
                                        <p:tav tm="0">
                                          <p:val>
                                            <p:strVal val="0-#ppt_h/2"/>
                                          </p:val>
                                        </p:tav>
                                        <p:tav tm="100000">
                                          <p:val>
                                            <p:strVal val="#ppt_y"/>
                                          </p:val>
                                        </p:tav>
                                      </p:tavLst>
                                    </p:anim>
                                  </p:childTnLst>
                                </p:cTn>
                              </p:par>
                            </p:childTnLst>
                          </p:cTn>
                        </p:par>
                        <p:par>
                          <p:cTn id="43" fill="hold">
                            <p:stCondLst>
                              <p:cond delay="4000"/>
                            </p:stCondLst>
                            <p:childTnLst>
                              <p:par>
                                <p:cTn id="44" presetID="53" presetClass="entr" presetSubtype="0" fill="hold" grpId="0" nodeType="afterEffect">
                                  <p:stCondLst>
                                    <p:cond delay="0"/>
                                  </p:stCondLst>
                                  <p:childTnLst>
                                    <p:set>
                                      <p:cBhvr>
                                        <p:cTn id="45" dur="1" fill="hold">
                                          <p:stCondLst>
                                            <p:cond delay="0"/>
                                          </p:stCondLst>
                                        </p:cTn>
                                        <p:tgtEl>
                                          <p:spTgt spid="106"/>
                                        </p:tgtEl>
                                        <p:attrNameLst>
                                          <p:attrName>style.visibility</p:attrName>
                                        </p:attrNameLst>
                                      </p:cBhvr>
                                      <p:to>
                                        <p:strVal val="visible"/>
                                      </p:to>
                                    </p:set>
                                    <p:anim calcmode="lin" valueType="num">
                                      <p:cBhvr>
                                        <p:cTn id="46" dur="500" fill="hold"/>
                                        <p:tgtEl>
                                          <p:spTgt spid="106"/>
                                        </p:tgtEl>
                                        <p:attrNameLst>
                                          <p:attrName>ppt_w</p:attrName>
                                        </p:attrNameLst>
                                      </p:cBhvr>
                                      <p:tavLst>
                                        <p:tav tm="0">
                                          <p:val>
                                            <p:fltVal val="0"/>
                                          </p:val>
                                        </p:tav>
                                        <p:tav tm="100000">
                                          <p:val>
                                            <p:strVal val="#ppt_w"/>
                                          </p:val>
                                        </p:tav>
                                      </p:tavLst>
                                    </p:anim>
                                    <p:anim calcmode="lin" valueType="num">
                                      <p:cBhvr>
                                        <p:cTn id="47" dur="500" fill="hold"/>
                                        <p:tgtEl>
                                          <p:spTgt spid="106"/>
                                        </p:tgtEl>
                                        <p:attrNameLst>
                                          <p:attrName>ppt_h</p:attrName>
                                        </p:attrNameLst>
                                      </p:cBhvr>
                                      <p:tavLst>
                                        <p:tav tm="0">
                                          <p:val>
                                            <p:fltVal val="0"/>
                                          </p:val>
                                        </p:tav>
                                        <p:tav tm="100000">
                                          <p:val>
                                            <p:strVal val="#ppt_h"/>
                                          </p:val>
                                        </p:tav>
                                      </p:tavLst>
                                    </p:anim>
                                    <p:animEffect transition="in" filter="fade">
                                      <p:cBhvr>
                                        <p:cTn id="48" dur="500"/>
                                        <p:tgtEl>
                                          <p:spTgt spid="106"/>
                                        </p:tgtEl>
                                      </p:cBhvr>
                                    </p:animEffect>
                                  </p:childTnLst>
                                </p:cTn>
                              </p:par>
                            </p:childTnLst>
                          </p:cTn>
                        </p:par>
                        <p:par>
                          <p:cTn id="49" fill="hold">
                            <p:stCondLst>
                              <p:cond delay="4500"/>
                            </p:stCondLst>
                            <p:childTnLst>
                              <p:par>
                                <p:cTn id="50" presetID="16" presetClass="entr" presetSubtype="42" fill="hold" nodeType="afterEffect">
                                  <p:stCondLst>
                                    <p:cond delay="0"/>
                                  </p:stCondLst>
                                  <p:childTnLst>
                                    <p:set>
                                      <p:cBhvr>
                                        <p:cTn id="51" dur="1" fill="hold">
                                          <p:stCondLst>
                                            <p:cond delay="0"/>
                                          </p:stCondLst>
                                        </p:cTn>
                                        <p:tgtEl>
                                          <p:spTgt spid="113"/>
                                        </p:tgtEl>
                                        <p:attrNameLst>
                                          <p:attrName>style.visibility</p:attrName>
                                        </p:attrNameLst>
                                      </p:cBhvr>
                                      <p:to>
                                        <p:strVal val="visible"/>
                                      </p:to>
                                    </p:set>
                                    <p:animEffect transition="in" filter="barn(outHorizontal)">
                                      <p:cBhvr>
                                        <p:cTn id="52" dur="500"/>
                                        <p:tgtEl>
                                          <p:spTgt spid="113"/>
                                        </p:tgtEl>
                                      </p:cBhvr>
                                    </p:animEffect>
                                  </p:childTnLst>
                                </p:cTn>
                              </p:par>
                            </p:childTnLst>
                          </p:cTn>
                        </p:par>
                        <p:par>
                          <p:cTn id="53" fill="hold">
                            <p:stCondLst>
                              <p:cond delay="5000"/>
                            </p:stCondLst>
                            <p:childTnLst>
                              <p:par>
                                <p:cTn id="54" presetID="53" presetClass="entr" presetSubtype="0" fill="hold" nodeType="afterEffect">
                                  <p:stCondLst>
                                    <p:cond delay="0"/>
                                  </p:stCondLst>
                                  <p:childTnLst>
                                    <p:set>
                                      <p:cBhvr>
                                        <p:cTn id="55" dur="1" fill="hold">
                                          <p:stCondLst>
                                            <p:cond delay="0"/>
                                          </p:stCondLst>
                                        </p:cTn>
                                        <p:tgtEl>
                                          <p:spTgt spid="160"/>
                                        </p:tgtEl>
                                        <p:attrNameLst>
                                          <p:attrName>style.visibility</p:attrName>
                                        </p:attrNameLst>
                                      </p:cBhvr>
                                      <p:to>
                                        <p:strVal val="visible"/>
                                      </p:to>
                                    </p:set>
                                    <p:anim calcmode="lin" valueType="num">
                                      <p:cBhvr>
                                        <p:cTn id="56" dur="500" fill="hold"/>
                                        <p:tgtEl>
                                          <p:spTgt spid="160"/>
                                        </p:tgtEl>
                                        <p:attrNameLst>
                                          <p:attrName>ppt_w</p:attrName>
                                        </p:attrNameLst>
                                      </p:cBhvr>
                                      <p:tavLst>
                                        <p:tav tm="0">
                                          <p:val>
                                            <p:fltVal val="0"/>
                                          </p:val>
                                        </p:tav>
                                        <p:tav tm="100000">
                                          <p:val>
                                            <p:strVal val="#ppt_w"/>
                                          </p:val>
                                        </p:tav>
                                      </p:tavLst>
                                    </p:anim>
                                    <p:anim calcmode="lin" valueType="num">
                                      <p:cBhvr>
                                        <p:cTn id="57" dur="500" fill="hold"/>
                                        <p:tgtEl>
                                          <p:spTgt spid="160"/>
                                        </p:tgtEl>
                                        <p:attrNameLst>
                                          <p:attrName>ppt_h</p:attrName>
                                        </p:attrNameLst>
                                      </p:cBhvr>
                                      <p:tavLst>
                                        <p:tav tm="0">
                                          <p:val>
                                            <p:fltVal val="0"/>
                                          </p:val>
                                        </p:tav>
                                        <p:tav tm="100000">
                                          <p:val>
                                            <p:strVal val="#ppt_h"/>
                                          </p:val>
                                        </p:tav>
                                      </p:tavLst>
                                    </p:anim>
                                    <p:animEffect transition="in" filter="fade">
                                      <p:cBhvr>
                                        <p:cTn id="58" dur="500"/>
                                        <p:tgtEl>
                                          <p:spTgt spid="160"/>
                                        </p:tgtEl>
                                      </p:cBhvr>
                                    </p:animEffect>
                                  </p:childTnLst>
                                </p:cTn>
                              </p:par>
                            </p:childTnLst>
                          </p:cTn>
                        </p:par>
                        <p:par>
                          <p:cTn id="59" fill="hold">
                            <p:stCondLst>
                              <p:cond delay="5500"/>
                            </p:stCondLst>
                            <p:childTnLst>
                              <p:par>
                                <p:cTn id="60" presetID="53" presetClass="entr" presetSubtype="0" fill="hold" grpId="0" nodeType="afterEffect">
                                  <p:stCondLst>
                                    <p:cond delay="0"/>
                                  </p:stCondLst>
                                  <p:childTnLst>
                                    <p:set>
                                      <p:cBhvr>
                                        <p:cTn id="61" dur="1" fill="hold">
                                          <p:stCondLst>
                                            <p:cond delay="0"/>
                                          </p:stCondLst>
                                        </p:cTn>
                                        <p:tgtEl>
                                          <p:spTgt spid="171"/>
                                        </p:tgtEl>
                                        <p:attrNameLst>
                                          <p:attrName>style.visibility</p:attrName>
                                        </p:attrNameLst>
                                      </p:cBhvr>
                                      <p:to>
                                        <p:strVal val="visible"/>
                                      </p:to>
                                    </p:set>
                                    <p:anim calcmode="lin" valueType="num">
                                      <p:cBhvr>
                                        <p:cTn id="62" dur="500" fill="hold"/>
                                        <p:tgtEl>
                                          <p:spTgt spid="171"/>
                                        </p:tgtEl>
                                        <p:attrNameLst>
                                          <p:attrName>ppt_w</p:attrName>
                                        </p:attrNameLst>
                                      </p:cBhvr>
                                      <p:tavLst>
                                        <p:tav tm="0">
                                          <p:val>
                                            <p:fltVal val="0"/>
                                          </p:val>
                                        </p:tav>
                                        <p:tav tm="100000">
                                          <p:val>
                                            <p:strVal val="#ppt_w"/>
                                          </p:val>
                                        </p:tav>
                                      </p:tavLst>
                                    </p:anim>
                                    <p:anim calcmode="lin" valueType="num">
                                      <p:cBhvr>
                                        <p:cTn id="63" dur="500" fill="hold"/>
                                        <p:tgtEl>
                                          <p:spTgt spid="171"/>
                                        </p:tgtEl>
                                        <p:attrNameLst>
                                          <p:attrName>ppt_h</p:attrName>
                                        </p:attrNameLst>
                                      </p:cBhvr>
                                      <p:tavLst>
                                        <p:tav tm="0">
                                          <p:val>
                                            <p:fltVal val="0"/>
                                          </p:val>
                                        </p:tav>
                                        <p:tav tm="100000">
                                          <p:val>
                                            <p:strVal val="#ppt_h"/>
                                          </p:val>
                                        </p:tav>
                                      </p:tavLst>
                                    </p:anim>
                                    <p:animEffect transition="in" filter="fade">
                                      <p:cBhvr>
                                        <p:cTn id="64" dur="500"/>
                                        <p:tgtEl>
                                          <p:spTgt spid="171"/>
                                        </p:tgtEl>
                                      </p:cBhvr>
                                    </p:animEffect>
                                  </p:childTnLst>
                                </p:cTn>
                              </p:par>
                            </p:childTnLst>
                          </p:cTn>
                        </p:par>
                        <p:par>
                          <p:cTn id="65" fill="hold">
                            <p:stCondLst>
                              <p:cond delay="6000"/>
                            </p:stCondLst>
                            <p:childTnLst>
                              <p:par>
                                <p:cTn id="66" presetID="53" presetClass="entr" presetSubtype="0" fill="hold" nodeType="afterEffect">
                                  <p:stCondLst>
                                    <p:cond delay="0"/>
                                  </p:stCondLst>
                                  <p:childTnLst>
                                    <p:set>
                                      <p:cBhvr>
                                        <p:cTn id="67" dur="1" fill="hold">
                                          <p:stCondLst>
                                            <p:cond delay="0"/>
                                          </p:stCondLst>
                                        </p:cTn>
                                        <p:tgtEl>
                                          <p:spTgt spid="144"/>
                                        </p:tgtEl>
                                        <p:attrNameLst>
                                          <p:attrName>style.visibility</p:attrName>
                                        </p:attrNameLst>
                                      </p:cBhvr>
                                      <p:to>
                                        <p:strVal val="visible"/>
                                      </p:to>
                                    </p:set>
                                    <p:anim calcmode="lin" valueType="num">
                                      <p:cBhvr>
                                        <p:cTn id="68" dur="500" fill="hold"/>
                                        <p:tgtEl>
                                          <p:spTgt spid="144"/>
                                        </p:tgtEl>
                                        <p:attrNameLst>
                                          <p:attrName>ppt_w</p:attrName>
                                        </p:attrNameLst>
                                      </p:cBhvr>
                                      <p:tavLst>
                                        <p:tav tm="0">
                                          <p:val>
                                            <p:fltVal val="0"/>
                                          </p:val>
                                        </p:tav>
                                        <p:tav tm="100000">
                                          <p:val>
                                            <p:strVal val="#ppt_w"/>
                                          </p:val>
                                        </p:tav>
                                      </p:tavLst>
                                    </p:anim>
                                    <p:anim calcmode="lin" valueType="num">
                                      <p:cBhvr>
                                        <p:cTn id="69" dur="500" fill="hold"/>
                                        <p:tgtEl>
                                          <p:spTgt spid="144"/>
                                        </p:tgtEl>
                                        <p:attrNameLst>
                                          <p:attrName>ppt_h</p:attrName>
                                        </p:attrNameLst>
                                      </p:cBhvr>
                                      <p:tavLst>
                                        <p:tav tm="0">
                                          <p:val>
                                            <p:fltVal val="0"/>
                                          </p:val>
                                        </p:tav>
                                        <p:tav tm="100000">
                                          <p:val>
                                            <p:strVal val="#ppt_h"/>
                                          </p:val>
                                        </p:tav>
                                      </p:tavLst>
                                    </p:anim>
                                    <p:animEffect transition="in" filter="fade">
                                      <p:cBhvr>
                                        <p:cTn id="70" dur="500"/>
                                        <p:tgtEl>
                                          <p:spTgt spid="144"/>
                                        </p:tgtEl>
                                      </p:cBhvr>
                                    </p:animEffect>
                                  </p:childTnLst>
                                </p:cTn>
                              </p:par>
                            </p:childTnLst>
                          </p:cTn>
                        </p:par>
                        <p:par>
                          <p:cTn id="71" fill="hold">
                            <p:stCondLst>
                              <p:cond delay="6500"/>
                            </p:stCondLst>
                            <p:childTnLst>
                              <p:par>
                                <p:cTn id="72" presetID="53" presetClass="entr" presetSubtype="0" fill="hold" grpId="0" nodeType="afterEffect">
                                  <p:stCondLst>
                                    <p:cond delay="0"/>
                                  </p:stCondLst>
                                  <p:childTnLst>
                                    <p:set>
                                      <p:cBhvr>
                                        <p:cTn id="73" dur="1" fill="hold">
                                          <p:stCondLst>
                                            <p:cond delay="0"/>
                                          </p:stCondLst>
                                        </p:cTn>
                                        <p:tgtEl>
                                          <p:spTgt spid="141"/>
                                        </p:tgtEl>
                                        <p:attrNameLst>
                                          <p:attrName>style.visibility</p:attrName>
                                        </p:attrNameLst>
                                      </p:cBhvr>
                                      <p:to>
                                        <p:strVal val="visible"/>
                                      </p:to>
                                    </p:set>
                                    <p:anim calcmode="lin" valueType="num">
                                      <p:cBhvr>
                                        <p:cTn id="74" dur="500" fill="hold"/>
                                        <p:tgtEl>
                                          <p:spTgt spid="141"/>
                                        </p:tgtEl>
                                        <p:attrNameLst>
                                          <p:attrName>ppt_w</p:attrName>
                                        </p:attrNameLst>
                                      </p:cBhvr>
                                      <p:tavLst>
                                        <p:tav tm="0">
                                          <p:val>
                                            <p:fltVal val="0"/>
                                          </p:val>
                                        </p:tav>
                                        <p:tav tm="100000">
                                          <p:val>
                                            <p:strVal val="#ppt_w"/>
                                          </p:val>
                                        </p:tav>
                                      </p:tavLst>
                                    </p:anim>
                                    <p:anim calcmode="lin" valueType="num">
                                      <p:cBhvr>
                                        <p:cTn id="75" dur="500" fill="hold"/>
                                        <p:tgtEl>
                                          <p:spTgt spid="141"/>
                                        </p:tgtEl>
                                        <p:attrNameLst>
                                          <p:attrName>ppt_h</p:attrName>
                                        </p:attrNameLst>
                                      </p:cBhvr>
                                      <p:tavLst>
                                        <p:tav tm="0">
                                          <p:val>
                                            <p:fltVal val="0"/>
                                          </p:val>
                                        </p:tav>
                                        <p:tav tm="100000">
                                          <p:val>
                                            <p:strVal val="#ppt_h"/>
                                          </p:val>
                                        </p:tav>
                                      </p:tavLst>
                                    </p:anim>
                                    <p:animEffect transition="in" filter="fade">
                                      <p:cBhvr>
                                        <p:cTn id="76" dur="500"/>
                                        <p:tgtEl>
                                          <p:spTgt spid="141"/>
                                        </p:tgtEl>
                                      </p:cBhvr>
                                    </p:animEffect>
                                  </p:childTnLst>
                                </p:cTn>
                              </p:par>
                            </p:childTnLst>
                          </p:cTn>
                        </p:par>
                        <p:par>
                          <p:cTn id="77" fill="hold">
                            <p:stCondLst>
                              <p:cond delay="7000"/>
                            </p:stCondLst>
                            <p:childTnLst>
                              <p:par>
                                <p:cTn id="78" presetID="16" presetClass="entr" presetSubtype="42" fill="hold" nodeType="afterEffect">
                                  <p:stCondLst>
                                    <p:cond delay="0"/>
                                  </p:stCondLst>
                                  <p:childTnLst>
                                    <p:set>
                                      <p:cBhvr>
                                        <p:cTn id="79" dur="1" fill="hold">
                                          <p:stCondLst>
                                            <p:cond delay="0"/>
                                          </p:stCondLst>
                                        </p:cTn>
                                        <p:tgtEl>
                                          <p:spTgt spid="172"/>
                                        </p:tgtEl>
                                        <p:attrNameLst>
                                          <p:attrName>style.visibility</p:attrName>
                                        </p:attrNameLst>
                                      </p:cBhvr>
                                      <p:to>
                                        <p:strVal val="visible"/>
                                      </p:to>
                                    </p:set>
                                    <p:animEffect transition="in" filter="barn(outHorizontal)">
                                      <p:cBhvr>
                                        <p:cTn id="80" dur="500"/>
                                        <p:tgtEl>
                                          <p:spTgt spid="172"/>
                                        </p:tgtEl>
                                      </p:cBhvr>
                                    </p:animEffect>
                                  </p:childTnLst>
                                </p:cTn>
                              </p:par>
                            </p:childTnLst>
                          </p:cTn>
                        </p:par>
                        <p:par>
                          <p:cTn id="81" fill="hold">
                            <p:stCondLst>
                              <p:cond delay="7500"/>
                            </p:stCondLst>
                            <p:childTnLst>
                              <p:par>
                                <p:cTn id="82" presetID="53" presetClass="entr" presetSubtype="0" fill="hold" grpId="0" nodeType="afterEffect">
                                  <p:stCondLst>
                                    <p:cond delay="0"/>
                                  </p:stCondLst>
                                  <p:childTnLst>
                                    <p:set>
                                      <p:cBhvr>
                                        <p:cTn id="83" dur="1" fill="hold">
                                          <p:stCondLst>
                                            <p:cond delay="0"/>
                                          </p:stCondLst>
                                        </p:cTn>
                                        <p:tgtEl>
                                          <p:spTgt spid="132"/>
                                        </p:tgtEl>
                                        <p:attrNameLst>
                                          <p:attrName>style.visibility</p:attrName>
                                        </p:attrNameLst>
                                      </p:cBhvr>
                                      <p:to>
                                        <p:strVal val="visible"/>
                                      </p:to>
                                    </p:set>
                                    <p:anim calcmode="lin" valueType="num">
                                      <p:cBhvr>
                                        <p:cTn id="84" dur="500" fill="hold"/>
                                        <p:tgtEl>
                                          <p:spTgt spid="132"/>
                                        </p:tgtEl>
                                        <p:attrNameLst>
                                          <p:attrName>ppt_w</p:attrName>
                                        </p:attrNameLst>
                                      </p:cBhvr>
                                      <p:tavLst>
                                        <p:tav tm="0">
                                          <p:val>
                                            <p:fltVal val="0"/>
                                          </p:val>
                                        </p:tav>
                                        <p:tav tm="100000">
                                          <p:val>
                                            <p:strVal val="#ppt_w"/>
                                          </p:val>
                                        </p:tav>
                                      </p:tavLst>
                                    </p:anim>
                                    <p:anim calcmode="lin" valueType="num">
                                      <p:cBhvr>
                                        <p:cTn id="85" dur="500" fill="hold"/>
                                        <p:tgtEl>
                                          <p:spTgt spid="132"/>
                                        </p:tgtEl>
                                        <p:attrNameLst>
                                          <p:attrName>ppt_h</p:attrName>
                                        </p:attrNameLst>
                                      </p:cBhvr>
                                      <p:tavLst>
                                        <p:tav tm="0">
                                          <p:val>
                                            <p:fltVal val="0"/>
                                          </p:val>
                                        </p:tav>
                                        <p:tav tm="100000">
                                          <p:val>
                                            <p:strVal val="#ppt_h"/>
                                          </p:val>
                                        </p:tav>
                                      </p:tavLst>
                                    </p:anim>
                                    <p:animEffect transition="in" filter="fade">
                                      <p:cBhvr>
                                        <p:cTn id="86" dur="500"/>
                                        <p:tgtEl>
                                          <p:spTgt spid="132"/>
                                        </p:tgtEl>
                                      </p:cBhvr>
                                    </p:animEffect>
                                  </p:childTnLst>
                                </p:cTn>
                              </p:par>
                              <p:par>
                                <p:cTn id="87" presetID="2" presetClass="entr" presetSubtype="2" accel="50000" decel="50000" fill="hold" grpId="0" nodeType="withEffect">
                                  <p:stCondLst>
                                    <p:cond delay="0"/>
                                  </p:stCondLst>
                                  <p:childTnLst>
                                    <p:set>
                                      <p:cBhvr>
                                        <p:cTn id="88" dur="1" fill="hold">
                                          <p:stCondLst>
                                            <p:cond delay="0"/>
                                          </p:stCondLst>
                                        </p:cTn>
                                        <p:tgtEl>
                                          <p:spTgt spid="115"/>
                                        </p:tgtEl>
                                        <p:attrNameLst>
                                          <p:attrName>style.visibility</p:attrName>
                                        </p:attrNameLst>
                                      </p:cBhvr>
                                      <p:to>
                                        <p:strVal val="visible"/>
                                      </p:to>
                                    </p:set>
                                    <p:anim calcmode="lin" valueType="num">
                                      <p:cBhvr additive="base">
                                        <p:cTn id="89" dur="500" fill="hold"/>
                                        <p:tgtEl>
                                          <p:spTgt spid="115"/>
                                        </p:tgtEl>
                                        <p:attrNameLst>
                                          <p:attrName>ppt_x</p:attrName>
                                        </p:attrNameLst>
                                      </p:cBhvr>
                                      <p:tavLst>
                                        <p:tav tm="0">
                                          <p:val>
                                            <p:strVal val="1+#ppt_w/2"/>
                                          </p:val>
                                        </p:tav>
                                        <p:tav tm="100000">
                                          <p:val>
                                            <p:strVal val="#ppt_x"/>
                                          </p:val>
                                        </p:tav>
                                      </p:tavLst>
                                    </p:anim>
                                    <p:anim calcmode="lin" valueType="num">
                                      <p:cBhvr additive="base">
                                        <p:cTn id="90" dur="500" fill="hold"/>
                                        <p:tgtEl>
                                          <p:spTgt spid="115"/>
                                        </p:tgtEl>
                                        <p:attrNameLst>
                                          <p:attrName>ppt_y</p:attrName>
                                        </p:attrNameLst>
                                      </p:cBhvr>
                                      <p:tavLst>
                                        <p:tav tm="0">
                                          <p:val>
                                            <p:strVal val="#ppt_y"/>
                                          </p:val>
                                        </p:tav>
                                        <p:tav tm="100000">
                                          <p:val>
                                            <p:strVal val="#ppt_y"/>
                                          </p:val>
                                        </p:tav>
                                      </p:tavLst>
                                    </p:anim>
                                  </p:childTnLst>
                                </p:cTn>
                              </p:par>
                            </p:childTnLst>
                          </p:cTn>
                        </p:par>
                        <p:par>
                          <p:cTn id="91" fill="hold">
                            <p:stCondLst>
                              <p:cond delay="8000"/>
                            </p:stCondLst>
                            <p:childTnLst>
                              <p:par>
                                <p:cTn id="92" presetID="53" presetClass="entr" presetSubtype="0" fill="hold" grpId="0" nodeType="afterEffect">
                                  <p:stCondLst>
                                    <p:cond delay="0"/>
                                  </p:stCondLst>
                                  <p:childTnLst>
                                    <p:set>
                                      <p:cBhvr>
                                        <p:cTn id="93" dur="1" fill="hold">
                                          <p:stCondLst>
                                            <p:cond delay="0"/>
                                          </p:stCondLst>
                                        </p:cTn>
                                        <p:tgtEl>
                                          <p:spTgt spid="135"/>
                                        </p:tgtEl>
                                        <p:attrNameLst>
                                          <p:attrName>style.visibility</p:attrName>
                                        </p:attrNameLst>
                                      </p:cBhvr>
                                      <p:to>
                                        <p:strVal val="visible"/>
                                      </p:to>
                                    </p:set>
                                    <p:anim calcmode="lin" valueType="num">
                                      <p:cBhvr>
                                        <p:cTn id="94" dur="500" fill="hold"/>
                                        <p:tgtEl>
                                          <p:spTgt spid="135"/>
                                        </p:tgtEl>
                                        <p:attrNameLst>
                                          <p:attrName>ppt_w</p:attrName>
                                        </p:attrNameLst>
                                      </p:cBhvr>
                                      <p:tavLst>
                                        <p:tav tm="0">
                                          <p:val>
                                            <p:fltVal val="0"/>
                                          </p:val>
                                        </p:tav>
                                        <p:tav tm="100000">
                                          <p:val>
                                            <p:strVal val="#ppt_w"/>
                                          </p:val>
                                        </p:tav>
                                      </p:tavLst>
                                    </p:anim>
                                    <p:anim calcmode="lin" valueType="num">
                                      <p:cBhvr>
                                        <p:cTn id="95" dur="500" fill="hold"/>
                                        <p:tgtEl>
                                          <p:spTgt spid="135"/>
                                        </p:tgtEl>
                                        <p:attrNameLst>
                                          <p:attrName>ppt_h</p:attrName>
                                        </p:attrNameLst>
                                      </p:cBhvr>
                                      <p:tavLst>
                                        <p:tav tm="0">
                                          <p:val>
                                            <p:fltVal val="0"/>
                                          </p:val>
                                        </p:tav>
                                        <p:tav tm="100000">
                                          <p:val>
                                            <p:strVal val="#ppt_h"/>
                                          </p:val>
                                        </p:tav>
                                      </p:tavLst>
                                    </p:anim>
                                    <p:animEffect transition="in" filter="fade">
                                      <p:cBhvr>
                                        <p:cTn id="96" dur="500"/>
                                        <p:tgtEl>
                                          <p:spTgt spid="135"/>
                                        </p:tgtEl>
                                      </p:cBhvr>
                                    </p:animEffect>
                                  </p:childTnLst>
                                </p:cTn>
                              </p:par>
                              <p:par>
                                <p:cTn id="97" presetID="2" presetClass="entr" presetSubtype="2" accel="50000" decel="50000" fill="hold" grpId="0" nodeType="withEffect">
                                  <p:stCondLst>
                                    <p:cond delay="0"/>
                                  </p:stCondLst>
                                  <p:childTnLst>
                                    <p:set>
                                      <p:cBhvr>
                                        <p:cTn id="98" dur="1" fill="hold">
                                          <p:stCondLst>
                                            <p:cond delay="0"/>
                                          </p:stCondLst>
                                        </p:cTn>
                                        <p:tgtEl>
                                          <p:spTgt spid="116"/>
                                        </p:tgtEl>
                                        <p:attrNameLst>
                                          <p:attrName>style.visibility</p:attrName>
                                        </p:attrNameLst>
                                      </p:cBhvr>
                                      <p:to>
                                        <p:strVal val="visible"/>
                                      </p:to>
                                    </p:set>
                                    <p:anim calcmode="lin" valueType="num">
                                      <p:cBhvr additive="base">
                                        <p:cTn id="99" dur="500" fill="hold"/>
                                        <p:tgtEl>
                                          <p:spTgt spid="116"/>
                                        </p:tgtEl>
                                        <p:attrNameLst>
                                          <p:attrName>ppt_x</p:attrName>
                                        </p:attrNameLst>
                                      </p:cBhvr>
                                      <p:tavLst>
                                        <p:tav tm="0">
                                          <p:val>
                                            <p:strVal val="1+#ppt_w/2"/>
                                          </p:val>
                                        </p:tav>
                                        <p:tav tm="100000">
                                          <p:val>
                                            <p:strVal val="#ppt_x"/>
                                          </p:val>
                                        </p:tav>
                                      </p:tavLst>
                                    </p:anim>
                                    <p:anim calcmode="lin" valueType="num">
                                      <p:cBhvr additive="base">
                                        <p:cTn id="100" dur="500" fill="hold"/>
                                        <p:tgtEl>
                                          <p:spTgt spid="116"/>
                                        </p:tgtEl>
                                        <p:attrNameLst>
                                          <p:attrName>ppt_y</p:attrName>
                                        </p:attrNameLst>
                                      </p:cBhvr>
                                      <p:tavLst>
                                        <p:tav tm="0">
                                          <p:val>
                                            <p:strVal val="#ppt_y"/>
                                          </p:val>
                                        </p:tav>
                                        <p:tav tm="100000">
                                          <p:val>
                                            <p:strVal val="#ppt_y"/>
                                          </p:val>
                                        </p:tav>
                                      </p:tavLst>
                                    </p:anim>
                                  </p:childTnLst>
                                </p:cTn>
                              </p:par>
                            </p:childTnLst>
                          </p:cTn>
                        </p:par>
                        <p:par>
                          <p:cTn id="101" fill="hold">
                            <p:stCondLst>
                              <p:cond delay="8500"/>
                            </p:stCondLst>
                            <p:childTnLst>
                              <p:par>
                                <p:cTn id="102" presetID="53" presetClass="entr" presetSubtype="0" fill="hold" grpId="0" nodeType="afterEffect">
                                  <p:stCondLst>
                                    <p:cond delay="0"/>
                                  </p:stCondLst>
                                  <p:childTnLst>
                                    <p:set>
                                      <p:cBhvr>
                                        <p:cTn id="103" dur="1" fill="hold">
                                          <p:stCondLst>
                                            <p:cond delay="0"/>
                                          </p:stCondLst>
                                        </p:cTn>
                                        <p:tgtEl>
                                          <p:spTgt spid="138"/>
                                        </p:tgtEl>
                                        <p:attrNameLst>
                                          <p:attrName>style.visibility</p:attrName>
                                        </p:attrNameLst>
                                      </p:cBhvr>
                                      <p:to>
                                        <p:strVal val="visible"/>
                                      </p:to>
                                    </p:set>
                                    <p:anim calcmode="lin" valueType="num">
                                      <p:cBhvr>
                                        <p:cTn id="104" dur="500" fill="hold"/>
                                        <p:tgtEl>
                                          <p:spTgt spid="138"/>
                                        </p:tgtEl>
                                        <p:attrNameLst>
                                          <p:attrName>ppt_w</p:attrName>
                                        </p:attrNameLst>
                                      </p:cBhvr>
                                      <p:tavLst>
                                        <p:tav tm="0">
                                          <p:val>
                                            <p:fltVal val="0"/>
                                          </p:val>
                                        </p:tav>
                                        <p:tav tm="100000">
                                          <p:val>
                                            <p:strVal val="#ppt_w"/>
                                          </p:val>
                                        </p:tav>
                                      </p:tavLst>
                                    </p:anim>
                                    <p:anim calcmode="lin" valueType="num">
                                      <p:cBhvr>
                                        <p:cTn id="105" dur="500" fill="hold"/>
                                        <p:tgtEl>
                                          <p:spTgt spid="138"/>
                                        </p:tgtEl>
                                        <p:attrNameLst>
                                          <p:attrName>ppt_h</p:attrName>
                                        </p:attrNameLst>
                                      </p:cBhvr>
                                      <p:tavLst>
                                        <p:tav tm="0">
                                          <p:val>
                                            <p:fltVal val="0"/>
                                          </p:val>
                                        </p:tav>
                                        <p:tav tm="100000">
                                          <p:val>
                                            <p:strVal val="#ppt_h"/>
                                          </p:val>
                                        </p:tav>
                                      </p:tavLst>
                                    </p:anim>
                                    <p:animEffect transition="in" filter="fade">
                                      <p:cBhvr>
                                        <p:cTn id="106" dur="500"/>
                                        <p:tgtEl>
                                          <p:spTgt spid="138"/>
                                        </p:tgtEl>
                                      </p:cBhvr>
                                    </p:animEffect>
                                  </p:childTnLst>
                                </p:cTn>
                              </p:par>
                              <p:par>
                                <p:cTn id="107" presetID="2" presetClass="entr" presetSubtype="2" accel="50000" decel="50000" fill="hold" grpId="0" nodeType="withEffect">
                                  <p:stCondLst>
                                    <p:cond delay="0"/>
                                  </p:stCondLst>
                                  <p:childTnLst>
                                    <p:set>
                                      <p:cBhvr>
                                        <p:cTn id="108" dur="1" fill="hold">
                                          <p:stCondLst>
                                            <p:cond delay="0"/>
                                          </p:stCondLst>
                                        </p:cTn>
                                        <p:tgtEl>
                                          <p:spTgt spid="117"/>
                                        </p:tgtEl>
                                        <p:attrNameLst>
                                          <p:attrName>style.visibility</p:attrName>
                                        </p:attrNameLst>
                                      </p:cBhvr>
                                      <p:to>
                                        <p:strVal val="visible"/>
                                      </p:to>
                                    </p:set>
                                    <p:anim calcmode="lin" valueType="num">
                                      <p:cBhvr additive="base">
                                        <p:cTn id="109" dur="500" fill="hold"/>
                                        <p:tgtEl>
                                          <p:spTgt spid="117"/>
                                        </p:tgtEl>
                                        <p:attrNameLst>
                                          <p:attrName>ppt_x</p:attrName>
                                        </p:attrNameLst>
                                      </p:cBhvr>
                                      <p:tavLst>
                                        <p:tav tm="0">
                                          <p:val>
                                            <p:strVal val="1+#ppt_w/2"/>
                                          </p:val>
                                        </p:tav>
                                        <p:tav tm="100000">
                                          <p:val>
                                            <p:strVal val="#ppt_x"/>
                                          </p:val>
                                        </p:tav>
                                      </p:tavLst>
                                    </p:anim>
                                    <p:anim calcmode="lin" valueType="num">
                                      <p:cBhvr additive="base">
                                        <p:cTn id="110" dur="500" fill="hold"/>
                                        <p:tgtEl>
                                          <p:spTgt spid="117"/>
                                        </p:tgtEl>
                                        <p:attrNameLst>
                                          <p:attrName>ppt_y</p:attrName>
                                        </p:attrNameLst>
                                      </p:cBhvr>
                                      <p:tavLst>
                                        <p:tav tm="0">
                                          <p:val>
                                            <p:strVal val="#ppt_y"/>
                                          </p:val>
                                        </p:tav>
                                        <p:tav tm="100000">
                                          <p:val>
                                            <p:strVal val="#ppt_y"/>
                                          </p:val>
                                        </p:tav>
                                      </p:tavLst>
                                    </p:anim>
                                  </p:childTnLst>
                                </p:cTn>
                              </p:par>
                            </p:childTnLst>
                          </p:cTn>
                        </p:par>
                        <p:par>
                          <p:cTn id="111" fill="hold">
                            <p:stCondLst>
                              <p:cond delay="9000"/>
                            </p:stCondLst>
                            <p:childTnLst>
                              <p:par>
                                <p:cTn id="112" presetID="16" presetClass="entr" presetSubtype="21" fill="hold" nodeType="afterEffect">
                                  <p:stCondLst>
                                    <p:cond delay="0"/>
                                  </p:stCondLst>
                                  <p:childTnLst>
                                    <p:set>
                                      <p:cBhvr>
                                        <p:cTn id="113" dur="1" fill="hold">
                                          <p:stCondLst>
                                            <p:cond delay="0"/>
                                          </p:stCondLst>
                                        </p:cTn>
                                        <p:tgtEl>
                                          <p:spTgt spid="122"/>
                                        </p:tgtEl>
                                        <p:attrNameLst>
                                          <p:attrName>style.visibility</p:attrName>
                                        </p:attrNameLst>
                                      </p:cBhvr>
                                      <p:to>
                                        <p:strVal val="visible"/>
                                      </p:to>
                                    </p:set>
                                    <p:animEffect transition="in" filter="barn(inVertical)">
                                      <p:cBhvr>
                                        <p:cTn id="114" dur="500"/>
                                        <p:tgtEl>
                                          <p:spTgt spid="122"/>
                                        </p:tgtEl>
                                      </p:cBhvr>
                                    </p:animEffect>
                                  </p:childTnLst>
                                </p:cTn>
                              </p:par>
                            </p:childTnLst>
                          </p:cTn>
                        </p:par>
                        <p:par>
                          <p:cTn id="115" fill="hold">
                            <p:stCondLst>
                              <p:cond delay="9500"/>
                            </p:stCondLst>
                            <p:childTnLst>
                              <p:par>
                                <p:cTn id="116" presetID="22" presetClass="entr" presetSubtype="1" fill="hold" grpId="0" nodeType="afterEffect">
                                  <p:stCondLst>
                                    <p:cond delay="0"/>
                                  </p:stCondLst>
                                  <p:childTnLst>
                                    <p:set>
                                      <p:cBhvr>
                                        <p:cTn id="117" dur="1" fill="hold">
                                          <p:stCondLst>
                                            <p:cond delay="0"/>
                                          </p:stCondLst>
                                        </p:cTn>
                                        <p:tgtEl>
                                          <p:spTgt spid="121"/>
                                        </p:tgtEl>
                                        <p:attrNameLst>
                                          <p:attrName>style.visibility</p:attrName>
                                        </p:attrNameLst>
                                      </p:cBhvr>
                                      <p:to>
                                        <p:strVal val="visible"/>
                                      </p:to>
                                    </p:set>
                                    <p:animEffect transition="in" filter="wipe(up)">
                                      <p:cBhvr>
                                        <p:cTn id="118" dur="500"/>
                                        <p:tgtEl>
                                          <p:spTgt spid="1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 grpId="0" animBg="1"/>
      <p:bldP spid="98" grpId="0" animBg="1"/>
      <p:bldP spid="100" grpId="0" animBg="1"/>
      <p:bldP spid="104" grpId="0"/>
      <p:bldP spid="105" grpId="0"/>
      <p:bldP spid="106" grpId="0"/>
      <p:bldP spid="107" grpId="0" animBg="1"/>
      <p:bldP spid="108" grpId="0" animBg="1"/>
      <p:bldP spid="115" grpId="0"/>
      <p:bldP spid="116" grpId="0"/>
      <p:bldP spid="117" grpId="0"/>
      <p:bldP spid="121" grpId="0"/>
      <p:bldP spid="132" grpId="0" animBg="1"/>
      <p:bldP spid="135" grpId="0" animBg="1"/>
      <p:bldP spid="138" grpId="0" animBg="1"/>
      <p:bldP spid="141" grpId="0"/>
      <p:bldP spid="171" grpId="0"/>
      <p:bldP spid="3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1626</TotalTime>
  <Words>1379</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354</cp:revision>
  <dcterms:created xsi:type="dcterms:W3CDTF">2016-09-28T22:08:47Z</dcterms:created>
  <dcterms:modified xsi:type="dcterms:W3CDTF">2018-11-09T17:36:53Z</dcterms:modified>
</cp:coreProperties>
</file>