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r>
              <a:rPr lang="en-US" dirty="0">
                <a:solidFill>
                  <a:schemeClr val="bg1"/>
                </a:solidFill>
                <a:latin typeface="Candara" panose="020E0502030303020204" pitchFamily="34" charset="0"/>
              </a:rPr>
              <a:t>Sales 2012</a:t>
            </a:r>
          </a:p>
        </c:rich>
      </c:tx>
      <c:overlay val="0"/>
      <c:spPr>
        <a:noFill/>
        <a:ln>
          <a:noFill/>
        </a:ln>
        <a:effectLst/>
      </c:spPr>
    </c:title>
    <c:autoTitleDeleted val="0"/>
    <c:plotArea>
      <c:layout/>
      <c:doughnutChart>
        <c:varyColors val="1"/>
        <c:ser>
          <c:idx val="0"/>
          <c:order val="0"/>
          <c:tx>
            <c:strRef>
              <c:f>Sheet1!$B$1</c:f>
              <c:strCache>
                <c:ptCount val="1"/>
                <c:pt idx="0">
                  <c:v>Sales</c:v>
                </c:pt>
              </c:strCache>
            </c:strRef>
          </c:tx>
          <c:spPr>
            <a:ln w="6350">
              <a:solidFill>
                <a:schemeClr val="bg1"/>
              </a:solidFill>
            </a:ln>
          </c:spPr>
          <c:dPt>
            <c:idx val="0"/>
            <c:bubble3D val="0"/>
            <c:spPr>
              <a:solidFill>
                <a:srgbClr val="FE4A1E"/>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2-43A2-480D-B5AA-68F151D6AF4B}"/>
              </c:ext>
            </c:extLst>
          </c:dPt>
          <c:dPt>
            <c:idx val="1"/>
            <c:bubble3D val="0"/>
            <c:spPr>
              <a:solidFill>
                <a:srgbClr val="5C9AD3"/>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4-43A2-480D-B5AA-68F151D6AF4B}"/>
              </c:ext>
            </c:extLst>
          </c:dPt>
          <c:dPt>
            <c:idx val="2"/>
            <c:bubble3D val="0"/>
            <c:spPr>
              <a:solidFill>
                <a:srgbClr val="44546B"/>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5-43A2-480D-B5AA-68F151D6AF4B}"/>
              </c:ext>
            </c:extLst>
          </c:dPt>
          <c:dPt>
            <c:idx val="3"/>
            <c:bubble3D val="0"/>
            <c:spPr>
              <a:solidFill>
                <a:srgbClr val="7A7A7A"/>
              </a:solidFill>
              <a:ln w="6350">
                <a:solidFill>
                  <a:schemeClr val="bg1"/>
                </a:solidFill>
              </a:ln>
              <a:effectLst/>
              <a:scene3d>
                <a:camera prst="orthographicFront"/>
                <a:lightRig rig="brightRoom" dir="t"/>
              </a:scene3d>
            </c:spPr>
            <c:extLst>
              <c:ext xmlns:c16="http://schemas.microsoft.com/office/drawing/2014/chart" uri="{C3380CC4-5D6E-409C-BE32-E72D297353CC}">
                <c16:uniqueId val="{00000003-43A2-480D-B5AA-68F151D6AF4B}"/>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43A2-480D-B5AA-68F151D6AF4B}"/>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Candara" panose="020E050203030302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r>
              <a:rPr lang="en-US" dirty="0">
                <a:solidFill>
                  <a:schemeClr val="bg1"/>
                </a:solidFill>
                <a:latin typeface="Candara" panose="020E0502030303020204" pitchFamily="34" charset="0"/>
              </a:rPr>
              <a:t>Sales 2014</a:t>
            </a:r>
          </a:p>
        </c:rich>
      </c:tx>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doughnutChart>
        <c:varyColors val="1"/>
        <c:ser>
          <c:idx val="0"/>
          <c:order val="0"/>
          <c:tx>
            <c:strRef>
              <c:f>Sheet1!$B$1</c:f>
              <c:strCache>
                <c:ptCount val="1"/>
                <c:pt idx="0">
                  <c:v>Sales</c:v>
                </c:pt>
              </c:strCache>
            </c:strRef>
          </c:tx>
          <c:spPr>
            <a:ln w="6350">
              <a:solidFill>
                <a:schemeClr val="bg1"/>
              </a:solidFill>
            </a:ln>
          </c:spPr>
          <c:dPt>
            <c:idx val="0"/>
            <c:bubble3D val="0"/>
            <c:spPr>
              <a:solidFill>
                <a:srgbClr val="FE4A1E"/>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8059-4427-A317-F76AF596F8AF}"/>
              </c:ext>
            </c:extLst>
          </c:dPt>
          <c:dPt>
            <c:idx val="1"/>
            <c:bubble3D val="0"/>
            <c:spPr>
              <a:solidFill>
                <a:srgbClr val="5C9AD3"/>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8059-4427-A317-F76AF596F8AF}"/>
              </c:ext>
            </c:extLst>
          </c:dPt>
          <c:dPt>
            <c:idx val="2"/>
            <c:bubble3D val="0"/>
            <c:spPr>
              <a:solidFill>
                <a:srgbClr val="44546B"/>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8059-4427-A317-F76AF596F8AF}"/>
              </c:ext>
            </c:extLst>
          </c:dPt>
          <c:dPt>
            <c:idx val="3"/>
            <c:bubble3D val="0"/>
            <c:spPr>
              <a:solidFill>
                <a:srgbClr val="7A7A7A"/>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8059-4427-A317-F76AF596F8AF}"/>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5.0999999999999996</c:v>
                </c:pt>
                <c:pt idx="1">
                  <c:v>3.2</c:v>
                </c:pt>
                <c:pt idx="2">
                  <c:v>2.1</c:v>
                </c:pt>
                <c:pt idx="3">
                  <c:v>1.5</c:v>
                </c:pt>
              </c:numCache>
            </c:numRef>
          </c:val>
          <c:extLst>
            <c:ext xmlns:c16="http://schemas.microsoft.com/office/drawing/2014/chart" uri="{C3380CC4-5D6E-409C-BE32-E72D297353CC}">
              <c16:uniqueId val="{00000008-8059-4427-A317-F76AF596F8AF}"/>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Candara" panose="020E050203030302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r>
              <a:rPr lang="en-US" dirty="0">
                <a:solidFill>
                  <a:schemeClr val="bg1"/>
                </a:solidFill>
                <a:latin typeface="Candara" panose="020E0502030303020204" pitchFamily="34" charset="0"/>
              </a:rPr>
              <a:t>Sales 2016</a:t>
            </a:r>
          </a:p>
        </c:rich>
      </c:tx>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doughnutChart>
        <c:varyColors val="1"/>
        <c:ser>
          <c:idx val="0"/>
          <c:order val="0"/>
          <c:tx>
            <c:strRef>
              <c:f>Sheet1!$B$1</c:f>
              <c:strCache>
                <c:ptCount val="1"/>
                <c:pt idx="0">
                  <c:v>Sales</c:v>
                </c:pt>
              </c:strCache>
            </c:strRef>
          </c:tx>
          <c:spPr>
            <a:ln w="6350">
              <a:solidFill>
                <a:schemeClr val="bg1"/>
              </a:solidFill>
            </a:ln>
          </c:spPr>
          <c:dPt>
            <c:idx val="0"/>
            <c:bubble3D val="0"/>
            <c:spPr>
              <a:solidFill>
                <a:srgbClr val="FE4A1E"/>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76CD-4536-A6EE-FC938027F2A1}"/>
              </c:ext>
            </c:extLst>
          </c:dPt>
          <c:dPt>
            <c:idx val="1"/>
            <c:bubble3D val="0"/>
            <c:spPr>
              <a:solidFill>
                <a:srgbClr val="5C9AD3"/>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76CD-4536-A6EE-FC938027F2A1}"/>
              </c:ext>
            </c:extLst>
          </c:dPt>
          <c:dPt>
            <c:idx val="2"/>
            <c:bubble3D val="0"/>
            <c:spPr>
              <a:solidFill>
                <a:srgbClr val="44546B"/>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76CD-4536-A6EE-FC938027F2A1}"/>
              </c:ext>
            </c:extLst>
          </c:dPt>
          <c:dPt>
            <c:idx val="3"/>
            <c:bubble3D val="0"/>
            <c:spPr>
              <a:solidFill>
                <a:srgbClr val="7A7A7A"/>
              </a:solidFill>
              <a:ln w="6350">
                <a:solidFill>
                  <a:schemeClr val="bg1"/>
                </a:solid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76CD-4536-A6EE-FC938027F2A1}"/>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3.7</c:v>
                </c:pt>
                <c:pt idx="1">
                  <c:v>4.5999999999999996</c:v>
                </c:pt>
                <c:pt idx="2">
                  <c:v>1.4</c:v>
                </c:pt>
                <c:pt idx="3">
                  <c:v>0.8</c:v>
                </c:pt>
              </c:numCache>
            </c:numRef>
          </c:val>
          <c:extLst>
            <c:ext xmlns:c16="http://schemas.microsoft.com/office/drawing/2014/chart" uri="{C3380CC4-5D6E-409C-BE32-E72D297353CC}">
              <c16:uniqueId val="{00000008-76CD-4536-A6EE-FC938027F2A1}"/>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Candara" panose="020E050203030302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powerpoint.sage-fox.com/" TargetMode="Externa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aphicFrame>
        <p:nvGraphicFramePr>
          <p:cNvPr id="9" name="Chart 8"/>
          <p:cNvGraphicFramePr>
            <a:graphicFrameLocks noChangeAspect="1"/>
          </p:cNvGraphicFramePr>
          <p:nvPr>
            <p:extLst>
              <p:ext uri="{D42A27DB-BD31-4B8C-83A1-F6EECF244321}">
                <p14:modId xmlns:p14="http://schemas.microsoft.com/office/powerpoint/2010/main" val="1579424128"/>
              </p:ext>
            </p:extLst>
          </p:nvPr>
        </p:nvGraphicFramePr>
        <p:xfrm>
          <a:off x="390677" y="896683"/>
          <a:ext cx="3639455" cy="4226077"/>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45"/>
          <p:cNvSpPr txBox="1"/>
          <p:nvPr/>
        </p:nvSpPr>
        <p:spPr>
          <a:xfrm>
            <a:off x="1166648" y="4847133"/>
            <a:ext cx="2174863" cy="137883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aphicFrame>
        <p:nvGraphicFramePr>
          <p:cNvPr id="11" name="Chart 10"/>
          <p:cNvGraphicFramePr>
            <a:graphicFrameLocks noChangeAspect="1"/>
          </p:cNvGraphicFramePr>
          <p:nvPr/>
        </p:nvGraphicFramePr>
        <p:xfrm>
          <a:off x="4218834" y="1608733"/>
          <a:ext cx="3639455" cy="4226077"/>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45"/>
          <p:cNvSpPr txBox="1"/>
          <p:nvPr/>
        </p:nvSpPr>
        <p:spPr>
          <a:xfrm>
            <a:off x="4981903" y="5559183"/>
            <a:ext cx="2187765" cy="137883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aphicFrame>
        <p:nvGraphicFramePr>
          <p:cNvPr id="13" name="Chart 12"/>
          <p:cNvGraphicFramePr>
            <a:graphicFrameLocks noChangeAspect="1"/>
          </p:cNvGraphicFramePr>
          <p:nvPr/>
        </p:nvGraphicFramePr>
        <p:xfrm>
          <a:off x="8046991" y="816624"/>
          <a:ext cx="3639455" cy="4226077"/>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45"/>
          <p:cNvSpPr txBox="1"/>
          <p:nvPr/>
        </p:nvSpPr>
        <p:spPr>
          <a:xfrm>
            <a:off x="8850490" y="4767074"/>
            <a:ext cx="2147336" cy="137883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16" name="Picture 15">
            <a:hlinkClick r:id="rId5"/>
            <a:extLst>
              <a:ext uri="{FF2B5EF4-FFF2-40B4-BE49-F238E27FC236}">
                <a16:creationId xmlns:a16="http://schemas.microsoft.com/office/drawing/2014/main" id="{D53E01DA-5E15-4F16-9D9E-E74AE961FED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4488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9">
                                            <p:graphicEl>
                                              <a:chart seriesIdx="-3" categoryIdx="-3" bldStep="gridLegend"/>
                                            </p:graphicEl>
                                          </p:spTgt>
                                        </p:tgtEl>
                                        <p:attrNameLst>
                                          <p:attrName>style.visibility</p:attrName>
                                        </p:attrNameLst>
                                      </p:cBhvr>
                                      <p:to>
                                        <p:strVal val="visible"/>
                                      </p:to>
                                    </p:set>
                                    <p:animEffect transition="in" filter="fade">
                                      <p:cBhvr>
                                        <p:cTn id="11" dur="1000"/>
                                        <p:tgtEl>
                                          <p:spTgt spid="9">
                                            <p:graphicEl>
                                              <a:chart seriesIdx="-3" categoryIdx="-3" bldStep="gridLegend"/>
                                            </p:graphicEl>
                                          </p:spTgt>
                                        </p:tgtEl>
                                      </p:cBhvr>
                                    </p:animEffect>
                                    <p:anim calcmode="lin" valueType="num">
                                      <p:cBhvr>
                                        <p:cTn id="12" dur="1000" fill="hold"/>
                                        <p:tgtEl>
                                          <p:spTgt spid="9">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13" dur="1000" fill="hold"/>
                                        <p:tgtEl>
                                          <p:spTgt spid="9">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42" presetClass="entr" presetSubtype="0" fill="hold" grpId="0" nodeType="afterEffect">
                                  <p:stCondLst>
                                    <p:cond delay="0"/>
                                  </p:stCondLst>
                                  <p:childTnLst>
                                    <p:set>
                                      <p:cBhvr>
                                        <p:cTn id="16" dur="1" fill="hold">
                                          <p:stCondLst>
                                            <p:cond delay="0"/>
                                          </p:stCondLst>
                                        </p:cTn>
                                        <p:tgtEl>
                                          <p:spTgt spid="9">
                                            <p:graphicEl>
                                              <a:chart seriesIdx="0" categoryIdx="0" bldStep="ptInCategory"/>
                                            </p:graphicEl>
                                          </p:spTgt>
                                        </p:tgtEl>
                                        <p:attrNameLst>
                                          <p:attrName>style.visibility</p:attrName>
                                        </p:attrNameLst>
                                      </p:cBhvr>
                                      <p:to>
                                        <p:strVal val="visible"/>
                                      </p:to>
                                    </p:set>
                                    <p:animEffect transition="in" filter="fade">
                                      <p:cBhvr>
                                        <p:cTn id="17" dur="1000"/>
                                        <p:tgtEl>
                                          <p:spTgt spid="9">
                                            <p:graphicEl>
                                              <a:chart seriesIdx="0" categoryIdx="0" bldStep="ptInCategory"/>
                                            </p:graphicEl>
                                          </p:spTgt>
                                        </p:tgtEl>
                                      </p:cBhvr>
                                    </p:animEffect>
                                    <p:anim calcmode="lin" valueType="num">
                                      <p:cBhvr>
                                        <p:cTn id="18" dur="1000" fill="hold"/>
                                        <p:tgtEl>
                                          <p:spTgt spid="9">
                                            <p:graphicEl>
                                              <a:chart seriesIdx="0" categoryIdx="0" bldStep="ptInCategory"/>
                                            </p:graphicEl>
                                          </p:spTgt>
                                        </p:tgtEl>
                                        <p:attrNameLst>
                                          <p:attrName>ppt_x</p:attrName>
                                        </p:attrNameLst>
                                      </p:cBhvr>
                                      <p:tavLst>
                                        <p:tav tm="0">
                                          <p:val>
                                            <p:strVal val="#ppt_x"/>
                                          </p:val>
                                        </p:tav>
                                        <p:tav tm="100000">
                                          <p:val>
                                            <p:strVal val="#ppt_x"/>
                                          </p:val>
                                        </p:tav>
                                      </p:tavLst>
                                    </p:anim>
                                    <p:anim calcmode="lin" valueType="num">
                                      <p:cBhvr>
                                        <p:cTn id="19" dur="1000" fill="hold"/>
                                        <p:tgtEl>
                                          <p:spTgt spid="9">
                                            <p:graphicEl>
                                              <a:chart seriesIdx="0" categoryIdx="0" bldStep="ptInCategory"/>
                                            </p:graphicEl>
                                          </p:spTgt>
                                        </p:tgtEl>
                                        <p:attrNameLst>
                                          <p:attrName>ppt_y</p:attrName>
                                        </p:attrNameLst>
                                      </p:cBhvr>
                                      <p:tavLst>
                                        <p:tav tm="0">
                                          <p:val>
                                            <p:strVal val="#ppt_y+.1"/>
                                          </p:val>
                                        </p:tav>
                                        <p:tav tm="100000">
                                          <p:val>
                                            <p:strVal val="#ppt_y"/>
                                          </p:val>
                                        </p:tav>
                                      </p:tavLst>
                                    </p:anim>
                                  </p:childTnLst>
                                </p:cTn>
                              </p:par>
                            </p:childTnLst>
                          </p:cTn>
                        </p:par>
                        <p:par>
                          <p:cTn id="20" fill="hold">
                            <p:stCondLst>
                              <p:cond delay="2750"/>
                            </p:stCondLst>
                            <p:childTnLst>
                              <p:par>
                                <p:cTn id="21" presetID="42" presetClass="entr" presetSubtype="0" fill="hold" grpId="0" nodeType="afterEffect">
                                  <p:stCondLst>
                                    <p:cond delay="0"/>
                                  </p:stCondLst>
                                  <p:childTnLst>
                                    <p:set>
                                      <p:cBhvr>
                                        <p:cTn id="22" dur="1" fill="hold">
                                          <p:stCondLst>
                                            <p:cond delay="0"/>
                                          </p:stCondLst>
                                        </p:cTn>
                                        <p:tgtEl>
                                          <p:spTgt spid="9">
                                            <p:graphicEl>
                                              <a:chart seriesIdx="0" categoryIdx="1" bldStep="ptInCategory"/>
                                            </p:graphicEl>
                                          </p:spTgt>
                                        </p:tgtEl>
                                        <p:attrNameLst>
                                          <p:attrName>style.visibility</p:attrName>
                                        </p:attrNameLst>
                                      </p:cBhvr>
                                      <p:to>
                                        <p:strVal val="visible"/>
                                      </p:to>
                                    </p:set>
                                    <p:animEffect transition="in" filter="fade">
                                      <p:cBhvr>
                                        <p:cTn id="23" dur="1000"/>
                                        <p:tgtEl>
                                          <p:spTgt spid="9">
                                            <p:graphicEl>
                                              <a:chart seriesIdx="0" categoryIdx="1" bldStep="ptInCategory"/>
                                            </p:graphicEl>
                                          </p:spTgt>
                                        </p:tgtEl>
                                      </p:cBhvr>
                                    </p:animEffect>
                                    <p:anim calcmode="lin" valueType="num">
                                      <p:cBhvr>
                                        <p:cTn id="24" dur="1000" fill="hold"/>
                                        <p:tgtEl>
                                          <p:spTgt spid="9">
                                            <p:graphicEl>
                                              <a:chart seriesIdx="0" categoryIdx="1" bldStep="ptInCategory"/>
                                            </p:graphicEl>
                                          </p:spTgt>
                                        </p:tgtEl>
                                        <p:attrNameLst>
                                          <p:attrName>ppt_x</p:attrName>
                                        </p:attrNameLst>
                                      </p:cBhvr>
                                      <p:tavLst>
                                        <p:tav tm="0">
                                          <p:val>
                                            <p:strVal val="#ppt_x"/>
                                          </p:val>
                                        </p:tav>
                                        <p:tav tm="100000">
                                          <p:val>
                                            <p:strVal val="#ppt_x"/>
                                          </p:val>
                                        </p:tav>
                                      </p:tavLst>
                                    </p:anim>
                                    <p:anim calcmode="lin" valueType="num">
                                      <p:cBhvr>
                                        <p:cTn id="25" dur="1000" fill="hold"/>
                                        <p:tgtEl>
                                          <p:spTgt spid="9">
                                            <p:graphicEl>
                                              <a:chart seriesIdx="0" categoryIdx="1" bldStep="ptInCategory"/>
                                            </p:graphicEl>
                                          </p:spTgt>
                                        </p:tgtEl>
                                        <p:attrNameLst>
                                          <p:attrName>ppt_y</p:attrName>
                                        </p:attrNameLst>
                                      </p:cBhvr>
                                      <p:tavLst>
                                        <p:tav tm="0">
                                          <p:val>
                                            <p:strVal val="#ppt_y+.1"/>
                                          </p:val>
                                        </p:tav>
                                        <p:tav tm="100000">
                                          <p:val>
                                            <p:strVal val="#ppt_y"/>
                                          </p:val>
                                        </p:tav>
                                      </p:tavLst>
                                    </p:anim>
                                  </p:childTnLst>
                                </p:cTn>
                              </p:par>
                            </p:childTnLst>
                          </p:cTn>
                        </p:par>
                        <p:par>
                          <p:cTn id="26" fill="hold">
                            <p:stCondLst>
                              <p:cond delay="3750"/>
                            </p:stCondLst>
                            <p:childTnLst>
                              <p:par>
                                <p:cTn id="27" presetID="42" presetClass="entr" presetSubtype="0" fill="hold" grpId="0" nodeType="afterEffect">
                                  <p:stCondLst>
                                    <p:cond delay="0"/>
                                  </p:stCondLst>
                                  <p:childTnLst>
                                    <p:set>
                                      <p:cBhvr>
                                        <p:cTn id="28" dur="1" fill="hold">
                                          <p:stCondLst>
                                            <p:cond delay="0"/>
                                          </p:stCondLst>
                                        </p:cTn>
                                        <p:tgtEl>
                                          <p:spTgt spid="9">
                                            <p:graphicEl>
                                              <a:chart seriesIdx="0" categoryIdx="2" bldStep="ptInCategory"/>
                                            </p:graphicEl>
                                          </p:spTgt>
                                        </p:tgtEl>
                                        <p:attrNameLst>
                                          <p:attrName>style.visibility</p:attrName>
                                        </p:attrNameLst>
                                      </p:cBhvr>
                                      <p:to>
                                        <p:strVal val="visible"/>
                                      </p:to>
                                    </p:set>
                                    <p:animEffect transition="in" filter="fade">
                                      <p:cBhvr>
                                        <p:cTn id="29" dur="1000"/>
                                        <p:tgtEl>
                                          <p:spTgt spid="9">
                                            <p:graphicEl>
                                              <a:chart seriesIdx="0" categoryIdx="2" bldStep="ptInCategory"/>
                                            </p:graphicEl>
                                          </p:spTgt>
                                        </p:tgtEl>
                                      </p:cBhvr>
                                    </p:animEffect>
                                    <p:anim calcmode="lin" valueType="num">
                                      <p:cBhvr>
                                        <p:cTn id="30" dur="1000" fill="hold"/>
                                        <p:tgtEl>
                                          <p:spTgt spid="9">
                                            <p:graphicEl>
                                              <a:chart seriesIdx="0" categoryIdx="2" bldStep="ptInCategory"/>
                                            </p:graphicEl>
                                          </p:spTgt>
                                        </p:tgtEl>
                                        <p:attrNameLst>
                                          <p:attrName>ppt_x</p:attrName>
                                        </p:attrNameLst>
                                      </p:cBhvr>
                                      <p:tavLst>
                                        <p:tav tm="0">
                                          <p:val>
                                            <p:strVal val="#ppt_x"/>
                                          </p:val>
                                        </p:tav>
                                        <p:tav tm="100000">
                                          <p:val>
                                            <p:strVal val="#ppt_x"/>
                                          </p:val>
                                        </p:tav>
                                      </p:tavLst>
                                    </p:anim>
                                    <p:anim calcmode="lin" valueType="num">
                                      <p:cBhvr>
                                        <p:cTn id="31" dur="1000" fill="hold"/>
                                        <p:tgtEl>
                                          <p:spTgt spid="9">
                                            <p:graphicEl>
                                              <a:chart seriesIdx="0" categoryIdx="2" bldStep="ptInCategory"/>
                                            </p:graphicEl>
                                          </p:spTgt>
                                        </p:tgtEl>
                                        <p:attrNameLst>
                                          <p:attrName>ppt_y</p:attrName>
                                        </p:attrNameLst>
                                      </p:cBhvr>
                                      <p:tavLst>
                                        <p:tav tm="0">
                                          <p:val>
                                            <p:strVal val="#ppt_y+.1"/>
                                          </p:val>
                                        </p:tav>
                                        <p:tav tm="100000">
                                          <p:val>
                                            <p:strVal val="#ppt_y"/>
                                          </p:val>
                                        </p:tav>
                                      </p:tavLst>
                                    </p:anim>
                                  </p:childTnLst>
                                </p:cTn>
                              </p:par>
                            </p:childTnLst>
                          </p:cTn>
                        </p:par>
                        <p:par>
                          <p:cTn id="32" fill="hold">
                            <p:stCondLst>
                              <p:cond delay="4750"/>
                            </p:stCondLst>
                            <p:childTnLst>
                              <p:par>
                                <p:cTn id="33" presetID="42" presetClass="entr" presetSubtype="0" fill="hold" grpId="0" nodeType="afterEffect">
                                  <p:stCondLst>
                                    <p:cond delay="0"/>
                                  </p:stCondLst>
                                  <p:childTnLst>
                                    <p:set>
                                      <p:cBhvr>
                                        <p:cTn id="34" dur="1" fill="hold">
                                          <p:stCondLst>
                                            <p:cond delay="0"/>
                                          </p:stCondLst>
                                        </p:cTn>
                                        <p:tgtEl>
                                          <p:spTgt spid="9">
                                            <p:graphicEl>
                                              <a:chart seriesIdx="0" categoryIdx="3" bldStep="ptInCategory"/>
                                            </p:graphicEl>
                                          </p:spTgt>
                                        </p:tgtEl>
                                        <p:attrNameLst>
                                          <p:attrName>style.visibility</p:attrName>
                                        </p:attrNameLst>
                                      </p:cBhvr>
                                      <p:to>
                                        <p:strVal val="visible"/>
                                      </p:to>
                                    </p:set>
                                    <p:animEffect transition="in" filter="fade">
                                      <p:cBhvr>
                                        <p:cTn id="35" dur="1000"/>
                                        <p:tgtEl>
                                          <p:spTgt spid="9">
                                            <p:graphicEl>
                                              <a:chart seriesIdx="0" categoryIdx="3" bldStep="ptInCategory"/>
                                            </p:graphicEl>
                                          </p:spTgt>
                                        </p:tgtEl>
                                      </p:cBhvr>
                                    </p:animEffect>
                                    <p:anim calcmode="lin" valueType="num">
                                      <p:cBhvr>
                                        <p:cTn id="36" dur="1000" fill="hold"/>
                                        <p:tgtEl>
                                          <p:spTgt spid="9">
                                            <p:graphicEl>
                                              <a:chart seriesIdx="0" categoryIdx="3" bldStep="ptInCategory"/>
                                            </p:graphicEl>
                                          </p:spTgt>
                                        </p:tgtEl>
                                        <p:attrNameLst>
                                          <p:attrName>ppt_x</p:attrName>
                                        </p:attrNameLst>
                                      </p:cBhvr>
                                      <p:tavLst>
                                        <p:tav tm="0">
                                          <p:val>
                                            <p:strVal val="#ppt_x"/>
                                          </p:val>
                                        </p:tav>
                                        <p:tav tm="100000">
                                          <p:val>
                                            <p:strVal val="#ppt_x"/>
                                          </p:val>
                                        </p:tav>
                                      </p:tavLst>
                                    </p:anim>
                                    <p:anim calcmode="lin" valueType="num">
                                      <p:cBhvr>
                                        <p:cTn id="37" dur="1000" fill="hold"/>
                                        <p:tgtEl>
                                          <p:spTgt spid="9">
                                            <p:graphicEl>
                                              <a:chart seriesIdx="0" categoryIdx="3" bldStep="ptInCategory"/>
                                            </p:graphicEl>
                                          </p:spTgt>
                                        </p:tgtEl>
                                        <p:attrNameLst>
                                          <p:attrName>ppt_y</p:attrName>
                                        </p:attrNameLst>
                                      </p:cBhvr>
                                      <p:tavLst>
                                        <p:tav tm="0">
                                          <p:val>
                                            <p:strVal val="#ppt_y+.1"/>
                                          </p:val>
                                        </p:tav>
                                        <p:tav tm="100000">
                                          <p:val>
                                            <p:strVal val="#ppt_y"/>
                                          </p:val>
                                        </p:tav>
                                      </p:tavLst>
                                    </p:anim>
                                  </p:childTnLst>
                                </p:cTn>
                              </p:par>
                            </p:childTnLst>
                          </p:cTn>
                        </p:par>
                        <p:par>
                          <p:cTn id="38" fill="hold">
                            <p:stCondLst>
                              <p:cond delay="5750"/>
                            </p:stCondLst>
                            <p:childTnLst>
                              <p:par>
                                <p:cTn id="39" presetID="42" presetClass="entr" presetSubtype="0" fill="hold" grpId="0" nodeType="after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fade">
                                      <p:cBhvr>
                                        <p:cTn id="41" dur="1000"/>
                                        <p:tgtEl>
                                          <p:spTgt spid="10"/>
                                        </p:tgtEl>
                                      </p:cBhvr>
                                    </p:animEffect>
                                    <p:anim calcmode="lin" valueType="num">
                                      <p:cBhvr>
                                        <p:cTn id="42" dur="1000" fill="hold"/>
                                        <p:tgtEl>
                                          <p:spTgt spid="10"/>
                                        </p:tgtEl>
                                        <p:attrNameLst>
                                          <p:attrName>ppt_x</p:attrName>
                                        </p:attrNameLst>
                                      </p:cBhvr>
                                      <p:tavLst>
                                        <p:tav tm="0">
                                          <p:val>
                                            <p:strVal val="#ppt_x"/>
                                          </p:val>
                                        </p:tav>
                                        <p:tav tm="100000">
                                          <p:val>
                                            <p:strVal val="#ppt_x"/>
                                          </p:val>
                                        </p:tav>
                                      </p:tavLst>
                                    </p:anim>
                                    <p:anim calcmode="lin" valueType="num">
                                      <p:cBhvr>
                                        <p:cTn id="43" dur="1000" fill="hold"/>
                                        <p:tgtEl>
                                          <p:spTgt spid="10"/>
                                        </p:tgtEl>
                                        <p:attrNameLst>
                                          <p:attrName>ppt_y</p:attrName>
                                        </p:attrNameLst>
                                      </p:cBhvr>
                                      <p:tavLst>
                                        <p:tav tm="0">
                                          <p:val>
                                            <p:strVal val="#ppt_y+.1"/>
                                          </p:val>
                                        </p:tav>
                                        <p:tav tm="100000">
                                          <p:val>
                                            <p:strVal val="#ppt_y"/>
                                          </p:val>
                                        </p:tav>
                                      </p:tavLst>
                                    </p:anim>
                                  </p:childTnLst>
                                </p:cTn>
                              </p:par>
                            </p:childTnLst>
                          </p:cTn>
                        </p:par>
                        <p:par>
                          <p:cTn id="44" fill="hold">
                            <p:stCondLst>
                              <p:cond delay="6750"/>
                            </p:stCondLst>
                            <p:childTnLst>
                              <p:par>
                                <p:cTn id="45" presetID="42" presetClass="entr" presetSubtype="0" fill="hold" grpId="0" nodeType="afterEffect">
                                  <p:stCondLst>
                                    <p:cond delay="0"/>
                                  </p:stCondLst>
                                  <p:childTnLst>
                                    <p:set>
                                      <p:cBhvr>
                                        <p:cTn id="46" dur="1" fill="hold">
                                          <p:stCondLst>
                                            <p:cond delay="0"/>
                                          </p:stCondLst>
                                        </p:cTn>
                                        <p:tgtEl>
                                          <p:spTgt spid="11">
                                            <p:graphicEl>
                                              <a:chart seriesIdx="-3" categoryIdx="-3" bldStep="gridLegend"/>
                                            </p:graphicEl>
                                          </p:spTgt>
                                        </p:tgtEl>
                                        <p:attrNameLst>
                                          <p:attrName>style.visibility</p:attrName>
                                        </p:attrNameLst>
                                      </p:cBhvr>
                                      <p:to>
                                        <p:strVal val="visible"/>
                                      </p:to>
                                    </p:set>
                                    <p:animEffect transition="in" filter="fade">
                                      <p:cBhvr>
                                        <p:cTn id="47" dur="1000"/>
                                        <p:tgtEl>
                                          <p:spTgt spid="11">
                                            <p:graphicEl>
                                              <a:chart seriesIdx="-3" categoryIdx="-3" bldStep="gridLegend"/>
                                            </p:graphicEl>
                                          </p:spTgt>
                                        </p:tgtEl>
                                      </p:cBhvr>
                                    </p:animEffect>
                                    <p:anim calcmode="lin" valueType="num">
                                      <p:cBhvr>
                                        <p:cTn id="48" dur="1000" fill="hold"/>
                                        <p:tgtEl>
                                          <p:spTgt spid="11">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49" dur="1000" fill="hold"/>
                                        <p:tgtEl>
                                          <p:spTgt spid="11">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50" fill="hold">
                            <p:stCondLst>
                              <p:cond delay="7750"/>
                            </p:stCondLst>
                            <p:childTnLst>
                              <p:par>
                                <p:cTn id="51" presetID="42" presetClass="entr" presetSubtype="0" fill="hold" grpId="0" nodeType="afterEffect">
                                  <p:stCondLst>
                                    <p:cond delay="0"/>
                                  </p:stCondLst>
                                  <p:childTnLst>
                                    <p:set>
                                      <p:cBhvr>
                                        <p:cTn id="52" dur="1" fill="hold">
                                          <p:stCondLst>
                                            <p:cond delay="0"/>
                                          </p:stCondLst>
                                        </p:cTn>
                                        <p:tgtEl>
                                          <p:spTgt spid="11">
                                            <p:graphicEl>
                                              <a:chart seriesIdx="0" categoryIdx="0" bldStep="ptInCategory"/>
                                            </p:graphicEl>
                                          </p:spTgt>
                                        </p:tgtEl>
                                        <p:attrNameLst>
                                          <p:attrName>style.visibility</p:attrName>
                                        </p:attrNameLst>
                                      </p:cBhvr>
                                      <p:to>
                                        <p:strVal val="visible"/>
                                      </p:to>
                                    </p:set>
                                    <p:animEffect transition="in" filter="fade">
                                      <p:cBhvr>
                                        <p:cTn id="53" dur="1000"/>
                                        <p:tgtEl>
                                          <p:spTgt spid="11">
                                            <p:graphicEl>
                                              <a:chart seriesIdx="0" categoryIdx="0" bldStep="ptInCategory"/>
                                            </p:graphicEl>
                                          </p:spTgt>
                                        </p:tgtEl>
                                      </p:cBhvr>
                                    </p:animEffect>
                                    <p:anim calcmode="lin" valueType="num">
                                      <p:cBhvr>
                                        <p:cTn id="54" dur="1000" fill="hold"/>
                                        <p:tgtEl>
                                          <p:spTgt spid="11">
                                            <p:graphicEl>
                                              <a:chart seriesIdx="0" categoryIdx="0" bldStep="ptInCategory"/>
                                            </p:graphicEl>
                                          </p:spTgt>
                                        </p:tgtEl>
                                        <p:attrNameLst>
                                          <p:attrName>ppt_x</p:attrName>
                                        </p:attrNameLst>
                                      </p:cBhvr>
                                      <p:tavLst>
                                        <p:tav tm="0">
                                          <p:val>
                                            <p:strVal val="#ppt_x"/>
                                          </p:val>
                                        </p:tav>
                                        <p:tav tm="100000">
                                          <p:val>
                                            <p:strVal val="#ppt_x"/>
                                          </p:val>
                                        </p:tav>
                                      </p:tavLst>
                                    </p:anim>
                                    <p:anim calcmode="lin" valueType="num">
                                      <p:cBhvr>
                                        <p:cTn id="55" dur="1000" fill="hold"/>
                                        <p:tgtEl>
                                          <p:spTgt spid="11">
                                            <p:graphicEl>
                                              <a:chart seriesIdx="0" categoryIdx="0" bldStep="ptInCategory"/>
                                            </p:graphicEl>
                                          </p:spTgt>
                                        </p:tgtEl>
                                        <p:attrNameLst>
                                          <p:attrName>ppt_y</p:attrName>
                                        </p:attrNameLst>
                                      </p:cBhvr>
                                      <p:tavLst>
                                        <p:tav tm="0">
                                          <p:val>
                                            <p:strVal val="#ppt_y+.1"/>
                                          </p:val>
                                        </p:tav>
                                        <p:tav tm="100000">
                                          <p:val>
                                            <p:strVal val="#ppt_y"/>
                                          </p:val>
                                        </p:tav>
                                      </p:tavLst>
                                    </p:anim>
                                  </p:childTnLst>
                                </p:cTn>
                              </p:par>
                            </p:childTnLst>
                          </p:cTn>
                        </p:par>
                        <p:par>
                          <p:cTn id="56" fill="hold">
                            <p:stCondLst>
                              <p:cond delay="8750"/>
                            </p:stCondLst>
                            <p:childTnLst>
                              <p:par>
                                <p:cTn id="57" presetID="42" presetClass="entr" presetSubtype="0" fill="hold" grpId="0" nodeType="afterEffect">
                                  <p:stCondLst>
                                    <p:cond delay="0"/>
                                  </p:stCondLst>
                                  <p:childTnLst>
                                    <p:set>
                                      <p:cBhvr>
                                        <p:cTn id="58" dur="1" fill="hold">
                                          <p:stCondLst>
                                            <p:cond delay="0"/>
                                          </p:stCondLst>
                                        </p:cTn>
                                        <p:tgtEl>
                                          <p:spTgt spid="11">
                                            <p:graphicEl>
                                              <a:chart seriesIdx="0" categoryIdx="1" bldStep="ptInCategory"/>
                                            </p:graphicEl>
                                          </p:spTgt>
                                        </p:tgtEl>
                                        <p:attrNameLst>
                                          <p:attrName>style.visibility</p:attrName>
                                        </p:attrNameLst>
                                      </p:cBhvr>
                                      <p:to>
                                        <p:strVal val="visible"/>
                                      </p:to>
                                    </p:set>
                                    <p:animEffect transition="in" filter="fade">
                                      <p:cBhvr>
                                        <p:cTn id="59" dur="1000"/>
                                        <p:tgtEl>
                                          <p:spTgt spid="11">
                                            <p:graphicEl>
                                              <a:chart seriesIdx="0" categoryIdx="1" bldStep="ptInCategory"/>
                                            </p:graphicEl>
                                          </p:spTgt>
                                        </p:tgtEl>
                                      </p:cBhvr>
                                    </p:animEffect>
                                    <p:anim calcmode="lin" valueType="num">
                                      <p:cBhvr>
                                        <p:cTn id="60" dur="1000" fill="hold"/>
                                        <p:tgtEl>
                                          <p:spTgt spid="11">
                                            <p:graphicEl>
                                              <a:chart seriesIdx="0" categoryIdx="1" bldStep="ptInCategory"/>
                                            </p:graphicEl>
                                          </p:spTgt>
                                        </p:tgtEl>
                                        <p:attrNameLst>
                                          <p:attrName>ppt_x</p:attrName>
                                        </p:attrNameLst>
                                      </p:cBhvr>
                                      <p:tavLst>
                                        <p:tav tm="0">
                                          <p:val>
                                            <p:strVal val="#ppt_x"/>
                                          </p:val>
                                        </p:tav>
                                        <p:tav tm="100000">
                                          <p:val>
                                            <p:strVal val="#ppt_x"/>
                                          </p:val>
                                        </p:tav>
                                      </p:tavLst>
                                    </p:anim>
                                    <p:anim calcmode="lin" valueType="num">
                                      <p:cBhvr>
                                        <p:cTn id="61" dur="1000" fill="hold"/>
                                        <p:tgtEl>
                                          <p:spTgt spid="11">
                                            <p:graphicEl>
                                              <a:chart seriesIdx="0" categoryIdx="1" bldStep="ptInCategory"/>
                                            </p:graphicEl>
                                          </p:spTgt>
                                        </p:tgtEl>
                                        <p:attrNameLst>
                                          <p:attrName>ppt_y</p:attrName>
                                        </p:attrNameLst>
                                      </p:cBhvr>
                                      <p:tavLst>
                                        <p:tav tm="0">
                                          <p:val>
                                            <p:strVal val="#ppt_y+.1"/>
                                          </p:val>
                                        </p:tav>
                                        <p:tav tm="100000">
                                          <p:val>
                                            <p:strVal val="#ppt_y"/>
                                          </p:val>
                                        </p:tav>
                                      </p:tavLst>
                                    </p:anim>
                                  </p:childTnLst>
                                </p:cTn>
                              </p:par>
                            </p:childTnLst>
                          </p:cTn>
                        </p:par>
                        <p:par>
                          <p:cTn id="62" fill="hold">
                            <p:stCondLst>
                              <p:cond delay="9750"/>
                            </p:stCondLst>
                            <p:childTnLst>
                              <p:par>
                                <p:cTn id="63" presetID="42" presetClass="entr" presetSubtype="0" fill="hold" grpId="0" nodeType="afterEffect">
                                  <p:stCondLst>
                                    <p:cond delay="0"/>
                                  </p:stCondLst>
                                  <p:childTnLst>
                                    <p:set>
                                      <p:cBhvr>
                                        <p:cTn id="64" dur="1" fill="hold">
                                          <p:stCondLst>
                                            <p:cond delay="0"/>
                                          </p:stCondLst>
                                        </p:cTn>
                                        <p:tgtEl>
                                          <p:spTgt spid="11">
                                            <p:graphicEl>
                                              <a:chart seriesIdx="0" categoryIdx="2" bldStep="ptInCategory"/>
                                            </p:graphicEl>
                                          </p:spTgt>
                                        </p:tgtEl>
                                        <p:attrNameLst>
                                          <p:attrName>style.visibility</p:attrName>
                                        </p:attrNameLst>
                                      </p:cBhvr>
                                      <p:to>
                                        <p:strVal val="visible"/>
                                      </p:to>
                                    </p:set>
                                    <p:animEffect transition="in" filter="fade">
                                      <p:cBhvr>
                                        <p:cTn id="65" dur="1000"/>
                                        <p:tgtEl>
                                          <p:spTgt spid="11">
                                            <p:graphicEl>
                                              <a:chart seriesIdx="0" categoryIdx="2" bldStep="ptInCategory"/>
                                            </p:graphicEl>
                                          </p:spTgt>
                                        </p:tgtEl>
                                      </p:cBhvr>
                                    </p:animEffect>
                                    <p:anim calcmode="lin" valueType="num">
                                      <p:cBhvr>
                                        <p:cTn id="66" dur="1000" fill="hold"/>
                                        <p:tgtEl>
                                          <p:spTgt spid="11">
                                            <p:graphicEl>
                                              <a:chart seriesIdx="0" categoryIdx="2" bldStep="ptInCategory"/>
                                            </p:graphicEl>
                                          </p:spTgt>
                                        </p:tgtEl>
                                        <p:attrNameLst>
                                          <p:attrName>ppt_x</p:attrName>
                                        </p:attrNameLst>
                                      </p:cBhvr>
                                      <p:tavLst>
                                        <p:tav tm="0">
                                          <p:val>
                                            <p:strVal val="#ppt_x"/>
                                          </p:val>
                                        </p:tav>
                                        <p:tav tm="100000">
                                          <p:val>
                                            <p:strVal val="#ppt_x"/>
                                          </p:val>
                                        </p:tav>
                                      </p:tavLst>
                                    </p:anim>
                                    <p:anim calcmode="lin" valueType="num">
                                      <p:cBhvr>
                                        <p:cTn id="67" dur="1000" fill="hold"/>
                                        <p:tgtEl>
                                          <p:spTgt spid="11">
                                            <p:graphicEl>
                                              <a:chart seriesIdx="0" categoryIdx="2" bldStep="ptInCategory"/>
                                            </p:graphicEl>
                                          </p:spTgt>
                                        </p:tgtEl>
                                        <p:attrNameLst>
                                          <p:attrName>ppt_y</p:attrName>
                                        </p:attrNameLst>
                                      </p:cBhvr>
                                      <p:tavLst>
                                        <p:tav tm="0">
                                          <p:val>
                                            <p:strVal val="#ppt_y+.1"/>
                                          </p:val>
                                        </p:tav>
                                        <p:tav tm="100000">
                                          <p:val>
                                            <p:strVal val="#ppt_y"/>
                                          </p:val>
                                        </p:tav>
                                      </p:tavLst>
                                    </p:anim>
                                  </p:childTnLst>
                                </p:cTn>
                              </p:par>
                            </p:childTnLst>
                          </p:cTn>
                        </p:par>
                        <p:par>
                          <p:cTn id="68" fill="hold">
                            <p:stCondLst>
                              <p:cond delay="10750"/>
                            </p:stCondLst>
                            <p:childTnLst>
                              <p:par>
                                <p:cTn id="69" presetID="42" presetClass="entr" presetSubtype="0" fill="hold" grpId="0" nodeType="afterEffect">
                                  <p:stCondLst>
                                    <p:cond delay="0"/>
                                  </p:stCondLst>
                                  <p:childTnLst>
                                    <p:set>
                                      <p:cBhvr>
                                        <p:cTn id="70" dur="1" fill="hold">
                                          <p:stCondLst>
                                            <p:cond delay="0"/>
                                          </p:stCondLst>
                                        </p:cTn>
                                        <p:tgtEl>
                                          <p:spTgt spid="11">
                                            <p:graphicEl>
                                              <a:chart seriesIdx="0" categoryIdx="3" bldStep="ptInCategory"/>
                                            </p:graphicEl>
                                          </p:spTgt>
                                        </p:tgtEl>
                                        <p:attrNameLst>
                                          <p:attrName>style.visibility</p:attrName>
                                        </p:attrNameLst>
                                      </p:cBhvr>
                                      <p:to>
                                        <p:strVal val="visible"/>
                                      </p:to>
                                    </p:set>
                                    <p:animEffect transition="in" filter="fade">
                                      <p:cBhvr>
                                        <p:cTn id="71" dur="1000"/>
                                        <p:tgtEl>
                                          <p:spTgt spid="11">
                                            <p:graphicEl>
                                              <a:chart seriesIdx="0" categoryIdx="3" bldStep="ptInCategory"/>
                                            </p:graphicEl>
                                          </p:spTgt>
                                        </p:tgtEl>
                                      </p:cBhvr>
                                    </p:animEffect>
                                    <p:anim calcmode="lin" valueType="num">
                                      <p:cBhvr>
                                        <p:cTn id="72" dur="1000" fill="hold"/>
                                        <p:tgtEl>
                                          <p:spTgt spid="11">
                                            <p:graphicEl>
                                              <a:chart seriesIdx="0" categoryIdx="3" bldStep="ptInCategory"/>
                                            </p:graphicEl>
                                          </p:spTgt>
                                        </p:tgtEl>
                                        <p:attrNameLst>
                                          <p:attrName>ppt_x</p:attrName>
                                        </p:attrNameLst>
                                      </p:cBhvr>
                                      <p:tavLst>
                                        <p:tav tm="0">
                                          <p:val>
                                            <p:strVal val="#ppt_x"/>
                                          </p:val>
                                        </p:tav>
                                        <p:tav tm="100000">
                                          <p:val>
                                            <p:strVal val="#ppt_x"/>
                                          </p:val>
                                        </p:tav>
                                      </p:tavLst>
                                    </p:anim>
                                    <p:anim calcmode="lin" valueType="num">
                                      <p:cBhvr>
                                        <p:cTn id="73" dur="1000" fill="hold"/>
                                        <p:tgtEl>
                                          <p:spTgt spid="11">
                                            <p:graphicEl>
                                              <a:chart seriesIdx="0" categoryIdx="3" bldStep="ptInCategory"/>
                                            </p:graphicEl>
                                          </p:spTgt>
                                        </p:tgtEl>
                                        <p:attrNameLst>
                                          <p:attrName>ppt_y</p:attrName>
                                        </p:attrNameLst>
                                      </p:cBhvr>
                                      <p:tavLst>
                                        <p:tav tm="0">
                                          <p:val>
                                            <p:strVal val="#ppt_y+.1"/>
                                          </p:val>
                                        </p:tav>
                                        <p:tav tm="100000">
                                          <p:val>
                                            <p:strVal val="#ppt_y"/>
                                          </p:val>
                                        </p:tav>
                                      </p:tavLst>
                                    </p:anim>
                                  </p:childTnLst>
                                </p:cTn>
                              </p:par>
                            </p:childTnLst>
                          </p:cTn>
                        </p:par>
                        <p:par>
                          <p:cTn id="74" fill="hold">
                            <p:stCondLst>
                              <p:cond delay="11750"/>
                            </p:stCondLst>
                            <p:childTnLst>
                              <p:par>
                                <p:cTn id="75" presetID="42" presetClass="entr" presetSubtype="0" fill="hold" grpId="0" nodeType="afterEffect">
                                  <p:stCondLst>
                                    <p:cond delay="0"/>
                                  </p:stCondLst>
                                  <p:childTnLst>
                                    <p:set>
                                      <p:cBhvr>
                                        <p:cTn id="76" dur="1" fill="hold">
                                          <p:stCondLst>
                                            <p:cond delay="0"/>
                                          </p:stCondLst>
                                        </p:cTn>
                                        <p:tgtEl>
                                          <p:spTgt spid="12"/>
                                        </p:tgtEl>
                                        <p:attrNameLst>
                                          <p:attrName>style.visibility</p:attrName>
                                        </p:attrNameLst>
                                      </p:cBhvr>
                                      <p:to>
                                        <p:strVal val="visible"/>
                                      </p:to>
                                    </p:set>
                                    <p:animEffect transition="in" filter="fade">
                                      <p:cBhvr>
                                        <p:cTn id="77" dur="1000"/>
                                        <p:tgtEl>
                                          <p:spTgt spid="12"/>
                                        </p:tgtEl>
                                      </p:cBhvr>
                                    </p:animEffect>
                                    <p:anim calcmode="lin" valueType="num">
                                      <p:cBhvr>
                                        <p:cTn id="78" dur="1000" fill="hold"/>
                                        <p:tgtEl>
                                          <p:spTgt spid="12"/>
                                        </p:tgtEl>
                                        <p:attrNameLst>
                                          <p:attrName>ppt_x</p:attrName>
                                        </p:attrNameLst>
                                      </p:cBhvr>
                                      <p:tavLst>
                                        <p:tav tm="0">
                                          <p:val>
                                            <p:strVal val="#ppt_x"/>
                                          </p:val>
                                        </p:tav>
                                        <p:tav tm="100000">
                                          <p:val>
                                            <p:strVal val="#ppt_x"/>
                                          </p:val>
                                        </p:tav>
                                      </p:tavLst>
                                    </p:anim>
                                    <p:anim calcmode="lin" valueType="num">
                                      <p:cBhvr>
                                        <p:cTn id="79" dur="1000" fill="hold"/>
                                        <p:tgtEl>
                                          <p:spTgt spid="12"/>
                                        </p:tgtEl>
                                        <p:attrNameLst>
                                          <p:attrName>ppt_y</p:attrName>
                                        </p:attrNameLst>
                                      </p:cBhvr>
                                      <p:tavLst>
                                        <p:tav tm="0">
                                          <p:val>
                                            <p:strVal val="#ppt_y+.1"/>
                                          </p:val>
                                        </p:tav>
                                        <p:tav tm="100000">
                                          <p:val>
                                            <p:strVal val="#ppt_y"/>
                                          </p:val>
                                        </p:tav>
                                      </p:tavLst>
                                    </p:anim>
                                  </p:childTnLst>
                                </p:cTn>
                              </p:par>
                            </p:childTnLst>
                          </p:cTn>
                        </p:par>
                        <p:par>
                          <p:cTn id="80" fill="hold">
                            <p:stCondLst>
                              <p:cond delay="12750"/>
                            </p:stCondLst>
                            <p:childTnLst>
                              <p:par>
                                <p:cTn id="81" presetID="42" presetClass="entr" presetSubtype="0" fill="hold" grpId="0" nodeType="afterEffect">
                                  <p:stCondLst>
                                    <p:cond delay="0"/>
                                  </p:stCondLst>
                                  <p:childTnLst>
                                    <p:set>
                                      <p:cBhvr>
                                        <p:cTn id="82" dur="1" fill="hold">
                                          <p:stCondLst>
                                            <p:cond delay="0"/>
                                          </p:stCondLst>
                                        </p:cTn>
                                        <p:tgtEl>
                                          <p:spTgt spid="13">
                                            <p:graphicEl>
                                              <a:chart seriesIdx="-3" categoryIdx="-3" bldStep="gridLegend"/>
                                            </p:graphicEl>
                                          </p:spTgt>
                                        </p:tgtEl>
                                        <p:attrNameLst>
                                          <p:attrName>style.visibility</p:attrName>
                                        </p:attrNameLst>
                                      </p:cBhvr>
                                      <p:to>
                                        <p:strVal val="visible"/>
                                      </p:to>
                                    </p:set>
                                    <p:animEffect transition="in" filter="fade">
                                      <p:cBhvr>
                                        <p:cTn id="83" dur="1000"/>
                                        <p:tgtEl>
                                          <p:spTgt spid="13">
                                            <p:graphicEl>
                                              <a:chart seriesIdx="-3" categoryIdx="-3" bldStep="gridLegend"/>
                                            </p:graphicEl>
                                          </p:spTgt>
                                        </p:tgtEl>
                                      </p:cBhvr>
                                    </p:animEffect>
                                    <p:anim calcmode="lin" valueType="num">
                                      <p:cBhvr>
                                        <p:cTn id="84" dur="1000" fill="hold"/>
                                        <p:tgtEl>
                                          <p:spTgt spid="13">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85" dur="1000" fill="hold"/>
                                        <p:tgtEl>
                                          <p:spTgt spid="13">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86" fill="hold">
                            <p:stCondLst>
                              <p:cond delay="13750"/>
                            </p:stCondLst>
                            <p:childTnLst>
                              <p:par>
                                <p:cTn id="87" presetID="42" presetClass="entr" presetSubtype="0" fill="hold" grpId="0" nodeType="afterEffect">
                                  <p:stCondLst>
                                    <p:cond delay="0"/>
                                  </p:stCondLst>
                                  <p:childTnLst>
                                    <p:set>
                                      <p:cBhvr>
                                        <p:cTn id="88" dur="1" fill="hold">
                                          <p:stCondLst>
                                            <p:cond delay="0"/>
                                          </p:stCondLst>
                                        </p:cTn>
                                        <p:tgtEl>
                                          <p:spTgt spid="13">
                                            <p:graphicEl>
                                              <a:chart seriesIdx="0" categoryIdx="0" bldStep="ptInCategory"/>
                                            </p:graphicEl>
                                          </p:spTgt>
                                        </p:tgtEl>
                                        <p:attrNameLst>
                                          <p:attrName>style.visibility</p:attrName>
                                        </p:attrNameLst>
                                      </p:cBhvr>
                                      <p:to>
                                        <p:strVal val="visible"/>
                                      </p:to>
                                    </p:set>
                                    <p:animEffect transition="in" filter="fade">
                                      <p:cBhvr>
                                        <p:cTn id="89" dur="1000"/>
                                        <p:tgtEl>
                                          <p:spTgt spid="13">
                                            <p:graphicEl>
                                              <a:chart seriesIdx="0" categoryIdx="0" bldStep="ptInCategory"/>
                                            </p:graphicEl>
                                          </p:spTgt>
                                        </p:tgtEl>
                                      </p:cBhvr>
                                    </p:animEffect>
                                    <p:anim calcmode="lin" valueType="num">
                                      <p:cBhvr>
                                        <p:cTn id="90" dur="1000" fill="hold"/>
                                        <p:tgtEl>
                                          <p:spTgt spid="13">
                                            <p:graphicEl>
                                              <a:chart seriesIdx="0" categoryIdx="0" bldStep="ptInCategory"/>
                                            </p:graphicEl>
                                          </p:spTgt>
                                        </p:tgtEl>
                                        <p:attrNameLst>
                                          <p:attrName>ppt_x</p:attrName>
                                        </p:attrNameLst>
                                      </p:cBhvr>
                                      <p:tavLst>
                                        <p:tav tm="0">
                                          <p:val>
                                            <p:strVal val="#ppt_x"/>
                                          </p:val>
                                        </p:tav>
                                        <p:tav tm="100000">
                                          <p:val>
                                            <p:strVal val="#ppt_x"/>
                                          </p:val>
                                        </p:tav>
                                      </p:tavLst>
                                    </p:anim>
                                    <p:anim calcmode="lin" valueType="num">
                                      <p:cBhvr>
                                        <p:cTn id="91" dur="1000" fill="hold"/>
                                        <p:tgtEl>
                                          <p:spTgt spid="13">
                                            <p:graphicEl>
                                              <a:chart seriesIdx="0" categoryIdx="0" bldStep="ptInCategory"/>
                                            </p:graphicEl>
                                          </p:spTgt>
                                        </p:tgtEl>
                                        <p:attrNameLst>
                                          <p:attrName>ppt_y</p:attrName>
                                        </p:attrNameLst>
                                      </p:cBhvr>
                                      <p:tavLst>
                                        <p:tav tm="0">
                                          <p:val>
                                            <p:strVal val="#ppt_y+.1"/>
                                          </p:val>
                                        </p:tav>
                                        <p:tav tm="100000">
                                          <p:val>
                                            <p:strVal val="#ppt_y"/>
                                          </p:val>
                                        </p:tav>
                                      </p:tavLst>
                                    </p:anim>
                                  </p:childTnLst>
                                </p:cTn>
                              </p:par>
                            </p:childTnLst>
                          </p:cTn>
                        </p:par>
                        <p:par>
                          <p:cTn id="92" fill="hold">
                            <p:stCondLst>
                              <p:cond delay="14750"/>
                            </p:stCondLst>
                            <p:childTnLst>
                              <p:par>
                                <p:cTn id="93" presetID="42" presetClass="entr" presetSubtype="0" fill="hold" grpId="0" nodeType="afterEffect">
                                  <p:stCondLst>
                                    <p:cond delay="0"/>
                                  </p:stCondLst>
                                  <p:childTnLst>
                                    <p:set>
                                      <p:cBhvr>
                                        <p:cTn id="94" dur="1" fill="hold">
                                          <p:stCondLst>
                                            <p:cond delay="0"/>
                                          </p:stCondLst>
                                        </p:cTn>
                                        <p:tgtEl>
                                          <p:spTgt spid="13">
                                            <p:graphicEl>
                                              <a:chart seriesIdx="0" categoryIdx="1" bldStep="ptInCategory"/>
                                            </p:graphicEl>
                                          </p:spTgt>
                                        </p:tgtEl>
                                        <p:attrNameLst>
                                          <p:attrName>style.visibility</p:attrName>
                                        </p:attrNameLst>
                                      </p:cBhvr>
                                      <p:to>
                                        <p:strVal val="visible"/>
                                      </p:to>
                                    </p:set>
                                    <p:animEffect transition="in" filter="fade">
                                      <p:cBhvr>
                                        <p:cTn id="95" dur="1000"/>
                                        <p:tgtEl>
                                          <p:spTgt spid="13">
                                            <p:graphicEl>
                                              <a:chart seriesIdx="0" categoryIdx="1" bldStep="ptInCategory"/>
                                            </p:graphicEl>
                                          </p:spTgt>
                                        </p:tgtEl>
                                      </p:cBhvr>
                                    </p:animEffect>
                                    <p:anim calcmode="lin" valueType="num">
                                      <p:cBhvr>
                                        <p:cTn id="96" dur="1000" fill="hold"/>
                                        <p:tgtEl>
                                          <p:spTgt spid="13">
                                            <p:graphicEl>
                                              <a:chart seriesIdx="0" categoryIdx="1" bldStep="ptInCategory"/>
                                            </p:graphicEl>
                                          </p:spTgt>
                                        </p:tgtEl>
                                        <p:attrNameLst>
                                          <p:attrName>ppt_x</p:attrName>
                                        </p:attrNameLst>
                                      </p:cBhvr>
                                      <p:tavLst>
                                        <p:tav tm="0">
                                          <p:val>
                                            <p:strVal val="#ppt_x"/>
                                          </p:val>
                                        </p:tav>
                                        <p:tav tm="100000">
                                          <p:val>
                                            <p:strVal val="#ppt_x"/>
                                          </p:val>
                                        </p:tav>
                                      </p:tavLst>
                                    </p:anim>
                                    <p:anim calcmode="lin" valueType="num">
                                      <p:cBhvr>
                                        <p:cTn id="97" dur="1000" fill="hold"/>
                                        <p:tgtEl>
                                          <p:spTgt spid="13">
                                            <p:graphicEl>
                                              <a:chart seriesIdx="0" categoryIdx="1" bldStep="ptInCategory"/>
                                            </p:graphicEl>
                                          </p:spTgt>
                                        </p:tgtEl>
                                        <p:attrNameLst>
                                          <p:attrName>ppt_y</p:attrName>
                                        </p:attrNameLst>
                                      </p:cBhvr>
                                      <p:tavLst>
                                        <p:tav tm="0">
                                          <p:val>
                                            <p:strVal val="#ppt_y+.1"/>
                                          </p:val>
                                        </p:tav>
                                        <p:tav tm="100000">
                                          <p:val>
                                            <p:strVal val="#ppt_y"/>
                                          </p:val>
                                        </p:tav>
                                      </p:tavLst>
                                    </p:anim>
                                  </p:childTnLst>
                                </p:cTn>
                              </p:par>
                            </p:childTnLst>
                          </p:cTn>
                        </p:par>
                        <p:par>
                          <p:cTn id="98" fill="hold">
                            <p:stCondLst>
                              <p:cond delay="15750"/>
                            </p:stCondLst>
                            <p:childTnLst>
                              <p:par>
                                <p:cTn id="99" presetID="42" presetClass="entr" presetSubtype="0" fill="hold" grpId="0" nodeType="afterEffect">
                                  <p:stCondLst>
                                    <p:cond delay="0"/>
                                  </p:stCondLst>
                                  <p:childTnLst>
                                    <p:set>
                                      <p:cBhvr>
                                        <p:cTn id="100" dur="1" fill="hold">
                                          <p:stCondLst>
                                            <p:cond delay="0"/>
                                          </p:stCondLst>
                                        </p:cTn>
                                        <p:tgtEl>
                                          <p:spTgt spid="13">
                                            <p:graphicEl>
                                              <a:chart seriesIdx="0" categoryIdx="2" bldStep="ptInCategory"/>
                                            </p:graphicEl>
                                          </p:spTgt>
                                        </p:tgtEl>
                                        <p:attrNameLst>
                                          <p:attrName>style.visibility</p:attrName>
                                        </p:attrNameLst>
                                      </p:cBhvr>
                                      <p:to>
                                        <p:strVal val="visible"/>
                                      </p:to>
                                    </p:set>
                                    <p:animEffect transition="in" filter="fade">
                                      <p:cBhvr>
                                        <p:cTn id="101" dur="1000"/>
                                        <p:tgtEl>
                                          <p:spTgt spid="13">
                                            <p:graphicEl>
                                              <a:chart seriesIdx="0" categoryIdx="2" bldStep="ptInCategory"/>
                                            </p:graphicEl>
                                          </p:spTgt>
                                        </p:tgtEl>
                                      </p:cBhvr>
                                    </p:animEffect>
                                    <p:anim calcmode="lin" valueType="num">
                                      <p:cBhvr>
                                        <p:cTn id="102" dur="1000" fill="hold"/>
                                        <p:tgtEl>
                                          <p:spTgt spid="13">
                                            <p:graphicEl>
                                              <a:chart seriesIdx="0" categoryIdx="2" bldStep="ptInCategory"/>
                                            </p:graphicEl>
                                          </p:spTgt>
                                        </p:tgtEl>
                                        <p:attrNameLst>
                                          <p:attrName>ppt_x</p:attrName>
                                        </p:attrNameLst>
                                      </p:cBhvr>
                                      <p:tavLst>
                                        <p:tav tm="0">
                                          <p:val>
                                            <p:strVal val="#ppt_x"/>
                                          </p:val>
                                        </p:tav>
                                        <p:tav tm="100000">
                                          <p:val>
                                            <p:strVal val="#ppt_x"/>
                                          </p:val>
                                        </p:tav>
                                      </p:tavLst>
                                    </p:anim>
                                    <p:anim calcmode="lin" valueType="num">
                                      <p:cBhvr>
                                        <p:cTn id="103" dur="1000" fill="hold"/>
                                        <p:tgtEl>
                                          <p:spTgt spid="13">
                                            <p:graphicEl>
                                              <a:chart seriesIdx="0" categoryIdx="2" bldStep="ptInCategory"/>
                                            </p:graphicEl>
                                          </p:spTgt>
                                        </p:tgtEl>
                                        <p:attrNameLst>
                                          <p:attrName>ppt_y</p:attrName>
                                        </p:attrNameLst>
                                      </p:cBhvr>
                                      <p:tavLst>
                                        <p:tav tm="0">
                                          <p:val>
                                            <p:strVal val="#ppt_y+.1"/>
                                          </p:val>
                                        </p:tav>
                                        <p:tav tm="100000">
                                          <p:val>
                                            <p:strVal val="#ppt_y"/>
                                          </p:val>
                                        </p:tav>
                                      </p:tavLst>
                                    </p:anim>
                                  </p:childTnLst>
                                </p:cTn>
                              </p:par>
                            </p:childTnLst>
                          </p:cTn>
                        </p:par>
                        <p:par>
                          <p:cTn id="104" fill="hold">
                            <p:stCondLst>
                              <p:cond delay="16750"/>
                            </p:stCondLst>
                            <p:childTnLst>
                              <p:par>
                                <p:cTn id="105" presetID="42" presetClass="entr" presetSubtype="0" fill="hold" grpId="0" nodeType="afterEffect">
                                  <p:stCondLst>
                                    <p:cond delay="0"/>
                                  </p:stCondLst>
                                  <p:childTnLst>
                                    <p:set>
                                      <p:cBhvr>
                                        <p:cTn id="106" dur="1" fill="hold">
                                          <p:stCondLst>
                                            <p:cond delay="0"/>
                                          </p:stCondLst>
                                        </p:cTn>
                                        <p:tgtEl>
                                          <p:spTgt spid="13">
                                            <p:graphicEl>
                                              <a:chart seriesIdx="0" categoryIdx="3" bldStep="ptInCategory"/>
                                            </p:graphicEl>
                                          </p:spTgt>
                                        </p:tgtEl>
                                        <p:attrNameLst>
                                          <p:attrName>style.visibility</p:attrName>
                                        </p:attrNameLst>
                                      </p:cBhvr>
                                      <p:to>
                                        <p:strVal val="visible"/>
                                      </p:to>
                                    </p:set>
                                    <p:animEffect transition="in" filter="fade">
                                      <p:cBhvr>
                                        <p:cTn id="107" dur="1000"/>
                                        <p:tgtEl>
                                          <p:spTgt spid="13">
                                            <p:graphicEl>
                                              <a:chart seriesIdx="0" categoryIdx="3" bldStep="ptInCategory"/>
                                            </p:graphicEl>
                                          </p:spTgt>
                                        </p:tgtEl>
                                      </p:cBhvr>
                                    </p:animEffect>
                                    <p:anim calcmode="lin" valueType="num">
                                      <p:cBhvr>
                                        <p:cTn id="108" dur="1000" fill="hold"/>
                                        <p:tgtEl>
                                          <p:spTgt spid="13">
                                            <p:graphicEl>
                                              <a:chart seriesIdx="0" categoryIdx="3" bldStep="ptInCategory"/>
                                            </p:graphicEl>
                                          </p:spTgt>
                                        </p:tgtEl>
                                        <p:attrNameLst>
                                          <p:attrName>ppt_x</p:attrName>
                                        </p:attrNameLst>
                                      </p:cBhvr>
                                      <p:tavLst>
                                        <p:tav tm="0">
                                          <p:val>
                                            <p:strVal val="#ppt_x"/>
                                          </p:val>
                                        </p:tav>
                                        <p:tav tm="100000">
                                          <p:val>
                                            <p:strVal val="#ppt_x"/>
                                          </p:val>
                                        </p:tav>
                                      </p:tavLst>
                                    </p:anim>
                                    <p:anim calcmode="lin" valueType="num">
                                      <p:cBhvr>
                                        <p:cTn id="109" dur="1000" fill="hold"/>
                                        <p:tgtEl>
                                          <p:spTgt spid="13">
                                            <p:graphicEl>
                                              <a:chart seriesIdx="0" categoryIdx="3" bldStep="ptInCategory"/>
                                            </p:graphicEl>
                                          </p:spTgt>
                                        </p:tgtEl>
                                        <p:attrNameLst>
                                          <p:attrName>ppt_y</p:attrName>
                                        </p:attrNameLst>
                                      </p:cBhvr>
                                      <p:tavLst>
                                        <p:tav tm="0">
                                          <p:val>
                                            <p:strVal val="#ppt_y+.1"/>
                                          </p:val>
                                        </p:tav>
                                        <p:tav tm="100000">
                                          <p:val>
                                            <p:strVal val="#ppt_y"/>
                                          </p:val>
                                        </p:tav>
                                      </p:tavLst>
                                    </p:anim>
                                  </p:childTnLst>
                                </p:cTn>
                              </p:par>
                            </p:childTnLst>
                          </p:cTn>
                        </p:par>
                        <p:par>
                          <p:cTn id="110" fill="hold">
                            <p:stCondLst>
                              <p:cond delay="17750"/>
                            </p:stCondLst>
                            <p:childTnLst>
                              <p:par>
                                <p:cTn id="111" presetID="42" presetClass="entr" presetSubtype="0" fill="hold" grpId="0" nodeType="afterEffect">
                                  <p:stCondLst>
                                    <p:cond delay="0"/>
                                  </p:stCondLst>
                                  <p:childTnLst>
                                    <p:set>
                                      <p:cBhvr>
                                        <p:cTn id="112" dur="1" fill="hold">
                                          <p:stCondLst>
                                            <p:cond delay="0"/>
                                          </p:stCondLst>
                                        </p:cTn>
                                        <p:tgtEl>
                                          <p:spTgt spid="14"/>
                                        </p:tgtEl>
                                        <p:attrNameLst>
                                          <p:attrName>style.visibility</p:attrName>
                                        </p:attrNameLst>
                                      </p:cBhvr>
                                      <p:to>
                                        <p:strVal val="visible"/>
                                      </p:to>
                                    </p:set>
                                    <p:animEffect transition="in" filter="fade">
                                      <p:cBhvr>
                                        <p:cTn id="113" dur="1000"/>
                                        <p:tgtEl>
                                          <p:spTgt spid="14"/>
                                        </p:tgtEl>
                                      </p:cBhvr>
                                    </p:animEffect>
                                    <p:anim calcmode="lin" valueType="num">
                                      <p:cBhvr>
                                        <p:cTn id="114" dur="1000" fill="hold"/>
                                        <p:tgtEl>
                                          <p:spTgt spid="14"/>
                                        </p:tgtEl>
                                        <p:attrNameLst>
                                          <p:attrName>ppt_x</p:attrName>
                                        </p:attrNameLst>
                                      </p:cBhvr>
                                      <p:tavLst>
                                        <p:tav tm="0">
                                          <p:val>
                                            <p:strVal val="#ppt_x"/>
                                          </p:val>
                                        </p:tav>
                                        <p:tav tm="100000">
                                          <p:val>
                                            <p:strVal val="#ppt_x"/>
                                          </p:val>
                                        </p:tav>
                                      </p:tavLst>
                                    </p:anim>
                                    <p:anim calcmode="lin" valueType="num">
                                      <p:cBhvr>
                                        <p:cTn id="115"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Chart bld="categoryEl"/>
        </p:bldSub>
      </p:bldGraphic>
      <p:bldP spid="10" grpId="0"/>
      <p:bldGraphic spid="11" grpId="0">
        <p:bldSub>
          <a:bldChart bld="categoryEl"/>
        </p:bldSub>
      </p:bldGraphic>
      <p:bldP spid="12" grpId="0"/>
      <p:bldGraphic spid="13" grpId="0">
        <p:bldSub>
          <a:bldChart bld="categoryEl"/>
        </p:bldSub>
      </p:bldGraphic>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1264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339</cp:revision>
  <dcterms:created xsi:type="dcterms:W3CDTF">2016-09-28T22:08:47Z</dcterms:created>
  <dcterms:modified xsi:type="dcterms:W3CDTF">2018-01-02T00:15:43Z</dcterms:modified>
</cp:coreProperties>
</file>