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11"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32A49"/>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90" d="100"/>
          <a:sy n="90" d="100"/>
        </p:scale>
        <p:origin x="90" y="3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11/7/2018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40230841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11/7/2018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11/7/2018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11/7/2018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3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11/7/2018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http://powerpoint.sage-fox.com/" TargetMode="External"/><Relationship Id="rId3" Type="http://schemas.openxmlformats.org/officeDocument/2006/relationships/image" Target="../media/image2.jpg"/><Relationship Id="rId7" Type="http://schemas.openxmlformats.org/officeDocument/2006/relationships/image" Target="../media/image6.jpg"/><Relationship Id="rId2" Type="http://schemas.openxmlformats.org/officeDocument/2006/relationships/image" Target="../media/image1.jpg"/><Relationship Id="rId1" Type="http://schemas.openxmlformats.org/officeDocument/2006/relationships/slideLayout" Target="../slideLayouts/slideLayout13.xml"/><Relationship Id="rId6" Type="http://schemas.openxmlformats.org/officeDocument/2006/relationships/image" Target="../media/image5.jpg"/><Relationship Id="rId5" Type="http://schemas.openxmlformats.org/officeDocument/2006/relationships/image" Target="../media/image4.jpg"/><Relationship Id="rId4" Type="http://schemas.openxmlformats.org/officeDocument/2006/relationships/image" Target="../media/image3.jpg"/><Relationship Id="rId9" Type="http://schemas.openxmlformats.org/officeDocument/2006/relationships/image" Target="../media/image7.png"/></Relationships>
</file>

<file path=ppt/slides/_rels/slide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dirty="0">
                <a:solidFill>
                  <a:schemeClr val="bg1"/>
                </a:solidFill>
                <a:latin typeface="Bernard MT Condensed" panose="02050806060905020404" pitchFamily="18" charset="0"/>
              </a:rPr>
              <a:t>TITLE GOES HERE</a:t>
            </a:r>
          </a:p>
          <a:p>
            <a:pPr algn="ctr"/>
            <a:r>
              <a:rPr lang="en-US" dirty="0">
                <a:solidFill>
                  <a:schemeClr val="bg1"/>
                </a:solidFill>
                <a:latin typeface="Candara" panose="020E0502030303020204" pitchFamily="34" charset="0"/>
              </a:rPr>
              <a:t>Your Subtitle</a:t>
            </a:r>
          </a:p>
        </p:txBody>
      </p:sp>
      <p:grpSp>
        <p:nvGrpSpPr>
          <p:cNvPr id="41" name="Group 40">
            <a:extLst>
              <a:ext uri="{FF2B5EF4-FFF2-40B4-BE49-F238E27FC236}">
                <a16:creationId xmlns:a16="http://schemas.microsoft.com/office/drawing/2014/main" id="{BADD0FC3-D772-4D63-AA82-CF81CF9472EC}"/>
              </a:ext>
            </a:extLst>
          </p:cNvPr>
          <p:cNvGrpSpPr/>
          <p:nvPr/>
        </p:nvGrpSpPr>
        <p:grpSpPr>
          <a:xfrm>
            <a:off x="1107577" y="3995344"/>
            <a:ext cx="1593091" cy="1794082"/>
            <a:chOff x="1107577" y="3995344"/>
            <a:chExt cx="1593091" cy="1794082"/>
          </a:xfrm>
        </p:grpSpPr>
        <p:sp>
          <p:nvSpPr>
            <p:cNvPr id="14" name="Freeform: Shape 13">
              <a:extLst>
                <a:ext uri="{FF2B5EF4-FFF2-40B4-BE49-F238E27FC236}">
                  <a16:creationId xmlns:a16="http://schemas.microsoft.com/office/drawing/2014/main" id="{1699C9F4-4830-49E8-97AE-990F51EA4EE9}"/>
                </a:ext>
              </a:extLst>
            </p:cNvPr>
            <p:cNvSpPr/>
            <p:nvPr/>
          </p:nvSpPr>
          <p:spPr>
            <a:xfrm>
              <a:off x="1116416" y="3995344"/>
              <a:ext cx="1584252" cy="1794082"/>
            </a:xfrm>
            <a:custGeom>
              <a:avLst/>
              <a:gdLst>
                <a:gd name="connsiteX0" fmla="*/ 0 w 1584252"/>
                <a:gd name="connsiteY0" fmla="*/ 0 h 1794082"/>
                <a:gd name="connsiteX1" fmla="*/ 1584251 w 1584252"/>
                <a:gd name="connsiteY1" fmla="*/ 0 h 1794082"/>
                <a:gd name="connsiteX2" fmla="*/ 1584251 w 1584252"/>
                <a:gd name="connsiteY2" fmla="*/ 1367569 h 1794082"/>
                <a:gd name="connsiteX3" fmla="*/ 1584252 w 1584252"/>
                <a:gd name="connsiteY3" fmla="*/ 1367574 h 1794082"/>
                <a:gd name="connsiteX4" fmla="*/ 1584252 w 1584252"/>
                <a:gd name="connsiteY4" fmla="*/ 1708778 h 1794082"/>
                <a:gd name="connsiteX5" fmla="*/ 1498948 w 1584252"/>
                <a:gd name="connsiteY5" fmla="*/ 1794082 h 1794082"/>
                <a:gd name="connsiteX6" fmla="*/ 85305 w 1584252"/>
                <a:gd name="connsiteY6" fmla="*/ 1794082 h 1794082"/>
                <a:gd name="connsiteX7" fmla="*/ 1 w 1584252"/>
                <a:gd name="connsiteY7" fmla="*/ 1708778 h 1794082"/>
                <a:gd name="connsiteX8" fmla="*/ 1 w 1584252"/>
                <a:gd name="connsiteY8" fmla="*/ 1558720 h 1794082"/>
                <a:gd name="connsiteX9" fmla="*/ 0 w 1584252"/>
                <a:gd name="connsiteY9" fmla="*/ 1558720 h 17940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584252" h="1794082">
                  <a:moveTo>
                    <a:pt x="0" y="0"/>
                  </a:moveTo>
                  <a:lnTo>
                    <a:pt x="1584251" y="0"/>
                  </a:lnTo>
                  <a:lnTo>
                    <a:pt x="1584251" y="1367569"/>
                  </a:lnTo>
                  <a:lnTo>
                    <a:pt x="1584252" y="1367574"/>
                  </a:lnTo>
                  <a:lnTo>
                    <a:pt x="1584252" y="1708778"/>
                  </a:lnTo>
                  <a:cubicBezTo>
                    <a:pt x="1584252" y="1755890"/>
                    <a:pt x="1546060" y="1794082"/>
                    <a:pt x="1498948" y="1794082"/>
                  </a:cubicBezTo>
                  <a:lnTo>
                    <a:pt x="85305" y="1794082"/>
                  </a:lnTo>
                  <a:cubicBezTo>
                    <a:pt x="38193" y="1794082"/>
                    <a:pt x="1" y="1755890"/>
                    <a:pt x="1" y="1708778"/>
                  </a:cubicBezTo>
                  <a:lnTo>
                    <a:pt x="1" y="1558720"/>
                  </a:lnTo>
                  <a:lnTo>
                    <a:pt x="0" y="1558720"/>
                  </a:lnTo>
                  <a:close/>
                </a:path>
              </a:pathLst>
            </a:custGeom>
            <a:solidFill>
              <a:srgbClr val="EF3425"/>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TextBox 28">
              <a:extLst>
                <a:ext uri="{FF2B5EF4-FFF2-40B4-BE49-F238E27FC236}">
                  <a16:creationId xmlns:a16="http://schemas.microsoft.com/office/drawing/2014/main" id="{3DF49B9D-227F-4681-873B-AA51110D57D8}"/>
                </a:ext>
              </a:extLst>
            </p:cNvPr>
            <p:cNvSpPr txBox="1"/>
            <p:nvPr/>
          </p:nvSpPr>
          <p:spPr>
            <a:xfrm>
              <a:off x="1107577" y="4892385"/>
              <a:ext cx="1582458" cy="830997"/>
            </a:xfrm>
            <a:prstGeom prst="rect">
              <a:avLst/>
            </a:prstGeom>
            <a:noFill/>
          </p:spPr>
          <p:txBody>
            <a:bodyPr wrap="square" rtlCol="0">
              <a:spAutoFit/>
            </a:bodyPr>
            <a:lstStyle/>
            <a:p>
              <a:pPr algn="ctr"/>
              <a:r>
                <a:rPr lang="en-US" sz="1200" dirty="0">
                  <a:solidFill>
                    <a:schemeClr val="bg1"/>
                  </a:solidFill>
                  <a:latin typeface="Candara" panose="020E0502030303020204" pitchFamily="34" charset="0"/>
                </a:rPr>
                <a:t>Lorem ipsum dolor sit amet, consectetur adipiscing elit, sed do eiusmod.</a:t>
              </a:r>
            </a:p>
          </p:txBody>
        </p:sp>
      </p:grpSp>
      <p:grpSp>
        <p:nvGrpSpPr>
          <p:cNvPr id="46" name="Group 45">
            <a:extLst>
              <a:ext uri="{FF2B5EF4-FFF2-40B4-BE49-F238E27FC236}">
                <a16:creationId xmlns:a16="http://schemas.microsoft.com/office/drawing/2014/main" id="{86B020B1-DDAE-43A9-A92B-4130C0D20F12}"/>
              </a:ext>
            </a:extLst>
          </p:cNvPr>
          <p:cNvGrpSpPr/>
          <p:nvPr/>
        </p:nvGrpSpPr>
        <p:grpSpPr>
          <a:xfrm>
            <a:off x="9501957" y="3995344"/>
            <a:ext cx="1584252" cy="957654"/>
            <a:chOff x="9501957" y="3995344"/>
            <a:chExt cx="1584252" cy="957654"/>
          </a:xfrm>
        </p:grpSpPr>
        <p:sp>
          <p:nvSpPr>
            <p:cNvPr id="22" name="Freeform: Shape 21">
              <a:extLst>
                <a:ext uri="{FF2B5EF4-FFF2-40B4-BE49-F238E27FC236}">
                  <a16:creationId xmlns:a16="http://schemas.microsoft.com/office/drawing/2014/main" id="{CC97857D-E8BE-4FC1-B66B-C9B43386D77F}"/>
                </a:ext>
              </a:extLst>
            </p:cNvPr>
            <p:cNvSpPr/>
            <p:nvPr/>
          </p:nvSpPr>
          <p:spPr>
            <a:xfrm>
              <a:off x="9501957" y="3995344"/>
              <a:ext cx="1584252" cy="957654"/>
            </a:xfrm>
            <a:custGeom>
              <a:avLst/>
              <a:gdLst>
                <a:gd name="connsiteX0" fmla="*/ 0 w 1584252"/>
                <a:gd name="connsiteY0" fmla="*/ 0 h 957654"/>
                <a:gd name="connsiteX1" fmla="*/ 1584251 w 1584252"/>
                <a:gd name="connsiteY1" fmla="*/ 0 h 957654"/>
                <a:gd name="connsiteX2" fmla="*/ 1584251 w 1584252"/>
                <a:gd name="connsiteY2" fmla="*/ 531141 h 957654"/>
                <a:gd name="connsiteX3" fmla="*/ 1584252 w 1584252"/>
                <a:gd name="connsiteY3" fmla="*/ 531146 h 957654"/>
                <a:gd name="connsiteX4" fmla="*/ 1584252 w 1584252"/>
                <a:gd name="connsiteY4" fmla="*/ 872350 h 957654"/>
                <a:gd name="connsiteX5" fmla="*/ 1498948 w 1584252"/>
                <a:gd name="connsiteY5" fmla="*/ 957654 h 957654"/>
                <a:gd name="connsiteX6" fmla="*/ 85305 w 1584252"/>
                <a:gd name="connsiteY6" fmla="*/ 957654 h 957654"/>
                <a:gd name="connsiteX7" fmla="*/ 1 w 1584252"/>
                <a:gd name="connsiteY7" fmla="*/ 872350 h 957654"/>
                <a:gd name="connsiteX8" fmla="*/ 1 w 1584252"/>
                <a:gd name="connsiteY8" fmla="*/ 722292 h 957654"/>
                <a:gd name="connsiteX9" fmla="*/ 0 w 1584252"/>
                <a:gd name="connsiteY9" fmla="*/ 722292 h 9576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584252" h="957654">
                  <a:moveTo>
                    <a:pt x="0" y="0"/>
                  </a:moveTo>
                  <a:lnTo>
                    <a:pt x="1584251" y="0"/>
                  </a:lnTo>
                  <a:lnTo>
                    <a:pt x="1584251" y="531141"/>
                  </a:lnTo>
                  <a:lnTo>
                    <a:pt x="1584252" y="531146"/>
                  </a:lnTo>
                  <a:lnTo>
                    <a:pt x="1584252" y="872350"/>
                  </a:lnTo>
                  <a:cubicBezTo>
                    <a:pt x="1584252" y="919462"/>
                    <a:pt x="1546060" y="957654"/>
                    <a:pt x="1498948" y="957654"/>
                  </a:cubicBezTo>
                  <a:lnTo>
                    <a:pt x="85305" y="957654"/>
                  </a:lnTo>
                  <a:cubicBezTo>
                    <a:pt x="38193" y="957654"/>
                    <a:pt x="1" y="919462"/>
                    <a:pt x="1" y="872350"/>
                  </a:cubicBezTo>
                  <a:lnTo>
                    <a:pt x="1" y="722292"/>
                  </a:lnTo>
                  <a:lnTo>
                    <a:pt x="0" y="722292"/>
                  </a:lnTo>
                  <a:close/>
                </a:path>
              </a:pathLst>
            </a:custGeom>
            <a:solidFill>
              <a:srgbClr val="B5B5B5"/>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TextBox 29">
              <a:extLst>
                <a:ext uri="{FF2B5EF4-FFF2-40B4-BE49-F238E27FC236}">
                  <a16:creationId xmlns:a16="http://schemas.microsoft.com/office/drawing/2014/main" id="{31F363FB-F24E-4D24-A51F-16B534C93B1C}"/>
                </a:ext>
              </a:extLst>
            </p:cNvPr>
            <p:cNvSpPr txBox="1"/>
            <p:nvPr/>
          </p:nvSpPr>
          <p:spPr>
            <a:xfrm>
              <a:off x="9503751" y="4122001"/>
              <a:ext cx="1582458" cy="830997"/>
            </a:xfrm>
            <a:prstGeom prst="rect">
              <a:avLst/>
            </a:prstGeom>
            <a:noFill/>
          </p:spPr>
          <p:txBody>
            <a:bodyPr wrap="square" rtlCol="0">
              <a:spAutoFit/>
            </a:bodyPr>
            <a:lstStyle/>
            <a:p>
              <a:pPr algn="ctr"/>
              <a:r>
                <a:rPr lang="en-US" sz="1200" dirty="0">
                  <a:solidFill>
                    <a:schemeClr val="bg1"/>
                  </a:solidFill>
                  <a:latin typeface="Candara" panose="020E0502030303020204" pitchFamily="34" charset="0"/>
                </a:rPr>
                <a:t>Lorem ipsum dolor sit amet, consectetur adipiscing elit, sed do eiusmod.</a:t>
              </a:r>
            </a:p>
          </p:txBody>
        </p:sp>
      </p:grpSp>
      <p:grpSp>
        <p:nvGrpSpPr>
          <p:cNvPr id="45" name="Group 44">
            <a:extLst>
              <a:ext uri="{FF2B5EF4-FFF2-40B4-BE49-F238E27FC236}">
                <a16:creationId xmlns:a16="http://schemas.microsoft.com/office/drawing/2014/main" id="{C26F950B-71EA-4778-9885-60E0DD9D9958}"/>
              </a:ext>
            </a:extLst>
          </p:cNvPr>
          <p:cNvGrpSpPr/>
          <p:nvPr/>
        </p:nvGrpSpPr>
        <p:grpSpPr>
          <a:xfrm>
            <a:off x="7818468" y="3984711"/>
            <a:ext cx="1584253" cy="2574525"/>
            <a:chOff x="7818468" y="3984711"/>
            <a:chExt cx="1584253" cy="2574525"/>
          </a:xfrm>
        </p:grpSpPr>
        <p:sp>
          <p:nvSpPr>
            <p:cNvPr id="12" name="Freeform: Shape 11">
              <a:extLst>
                <a:ext uri="{FF2B5EF4-FFF2-40B4-BE49-F238E27FC236}">
                  <a16:creationId xmlns:a16="http://schemas.microsoft.com/office/drawing/2014/main" id="{68B1DEF4-7A04-42B1-B2B2-F494C56D4D0A}"/>
                </a:ext>
              </a:extLst>
            </p:cNvPr>
            <p:cNvSpPr/>
            <p:nvPr/>
          </p:nvSpPr>
          <p:spPr>
            <a:xfrm>
              <a:off x="7818469" y="3984711"/>
              <a:ext cx="1584252" cy="2574525"/>
            </a:xfrm>
            <a:custGeom>
              <a:avLst/>
              <a:gdLst>
                <a:gd name="connsiteX0" fmla="*/ 0 w 1584252"/>
                <a:gd name="connsiteY0" fmla="*/ 0 h 2574525"/>
                <a:gd name="connsiteX1" fmla="*/ 1584251 w 1584252"/>
                <a:gd name="connsiteY1" fmla="*/ 0 h 2574525"/>
                <a:gd name="connsiteX2" fmla="*/ 1584251 w 1584252"/>
                <a:gd name="connsiteY2" fmla="*/ 2148012 h 2574525"/>
                <a:gd name="connsiteX3" fmla="*/ 1584252 w 1584252"/>
                <a:gd name="connsiteY3" fmla="*/ 2148017 h 2574525"/>
                <a:gd name="connsiteX4" fmla="*/ 1584252 w 1584252"/>
                <a:gd name="connsiteY4" fmla="*/ 2489221 h 2574525"/>
                <a:gd name="connsiteX5" fmla="*/ 1498948 w 1584252"/>
                <a:gd name="connsiteY5" fmla="*/ 2574525 h 2574525"/>
                <a:gd name="connsiteX6" fmla="*/ 85305 w 1584252"/>
                <a:gd name="connsiteY6" fmla="*/ 2574525 h 2574525"/>
                <a:gd name="connsiteX7" fmla="*/ 1 w 1584252"/>
                <a:gd name="connsiteY7" fmla="*/ 2489221 h 2574525"/>
                <a:gd name="connsiteX8" fmla="*/ 1 w 1584252"/>
                <a:gd name="connsiteY8" fmla="*/ 2339163 h 2574525"/>
                <a:gd name="connsiteX9" fmla="*/ 0 w 1584252"/>
                <a:gd name="connsiteY9" fmla="*/ 2339163 h 25745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584252" h="2574525">
                  <a:moveTo>
                    <a:pt x="0" y="0"/>
                  </a:moveTo>
                  <a:lnTo>
                    <a:pt x="1584251" y="0"/>
                  </a:lnTo>
                  <a:lnTo>
                    <a:pt x="1584251" y="2148012"/>
                  </a:lnTo>
                  <a:lnTo>
                    <a:pt x="1584252" y="2148017"/>
                  </a:lnTo>
                  <a:lnTo>
                    <a:pt x="1584252" y="2489221"/>
                  </a:lnTo>
                  <a:cubicBezTo>
                    <a:pt x="1584252" y="2536333"/>
                    <a:pt x="1546060" y="2574525"/>
                    <a:pt x="1498948" y="2574525"/>
                  </a:cubicBezTo>
                  <a:lnTo>
                    <a:pt x="85305" y="2574525"/>
                  </a:lnTo>
                  <a:cubicBezTo>
                    <a:pt x="38193" y="2574525"/>
                    <a:pt x="1" y="2536333"/>
                    <a:pt x="1" y="2489221"/>
                  </a:cubicBezTo>
                  <a:lnTo>
                    <a:pt x="1" y="2339163"/>
                  </a:lnTo>
                  <a:lnTo>
                    <a:pt x="0" y="2339163"/>
                  </a:lnTo>
                  <a:close/>
                </a:path>
              </a:pathLst>
            </a:custGeom>
            <a:solidFill>
              <a:srgbClr val="62768F"/>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TextBox 30">
              <a:extLst>
                <a:ext uri="{FF2B5EF4-FFF2-40B4-BE49-F238E27FC236}">
                  <a16:creationId xmlns:a16="http://schemas.microsoft.com/office/drawing/2014/main" id="{067FB13D-B4D0-44FD-B1BB-332FB5889A6C}"/>
                </a:ext>
              </a:extLst>
            </p:cNvPr>
            <p:cNvSpPr txBox="1"/>
            <p:nvPr/>
          </p:nvSpPr>
          <p:spPr>
            <a:xfrm>
              <a:off x="7818468" y="5717713"/>
              <a:ext cx="1582458" cy="830997"/>
            </a:xfrm>
            <a:prstGeom prst="rect">
              <a:avLst/>
            </a:prstGeom>
            <a:noFill/>
          </p:spPr>
          <p:txBody>
            <a:bodyPr wrap="square" rtlCol="0">
              <a:spAutoFit/>
            </a:bodyPr>
            <a:lstStyle/>
            <a:p>
              <a:pPr algn="ctr"/>
              <a:r>
                <a:rPr lang="en-US" sz="1200" dirty="0">
                  <a:solidFill>
                    <a:schemeClr val="bg1"/>
                  </a:solidFill>
                  <a:latin typeface="Candara" panose="020E0502030303020204" pitchFamily="34" charset="0"/>
                </a:rPr>
                <a:t>Lorem ipsum dolor sit amet, consectetur adipiscing elit, sed do eiusmod.</a:t>
              </a:r>
            </a:p>
          </p:txBody>
        </p:sp>
      </p:grpSp>
      <p:grpSp>
        <p:nvGrpSpPr>
          <p:cNvPr id="44" name="Group 43">
            <a:extLst>
              <a:ext uri="{FF2B5EF4-FFF2-40B4-BE49-F238E27FC236}">
                <a16:creationId xmlns:a16="http://schemas.microsoft.com/office/drawing/2014/main" id="{97E3A7B7-6BC6-4C91-9B73-E94DCCA4C909}"/>
              </a:ext>
            </a:extLst>
          </p:cNvPr>
          <p:cNvGrpSpPr/>
          <p:nvPr/>
        </p:nvGrpSpPr>
        <p:grpSpPr>
          <a:xfrm>
            <a:off x="6145614" y="3995344"/>
            <a:ext cx="1593091" cy="1765569"/>
            <a:chOff x="6145614" y="3995344"/>
            <a:chExt cx="1593091" cy="1765569"/>
          </a:xfrm>
        </p:grpSpPr>
        <p:sp>
          <p:nvSpPr>
            <p:cNvPr id="20" name="Freeform: Shape 19">
              <a:extLst>
                <a:ext uri="{FF2B5EF4-FFF2-40B4-BE49-F238E27FC236}">
                  <a16:creationId xmlns:a16="http://schemas.microsoft.com/office/drawing/2014/main" id="{BCA1B6E4-9266-4A0E-BEBE-2DF4F272149E}"/>
                </a:ext>
              </a:extLst>
            </p:cNvPr>
            <p:cNvSpPr/>
            <p:nvPr/>
          </p:nvSpPr>
          <p:spPr>
            <a:xfrm>
              <a:off x="6145614" y="3995344"/>
              <a:ext cx="1584252" cy="1765569"/>
            </a:xfrm>
            <a:custGeom>
              <a:avLst/>
              <a:gdLst>
                <a:gd name="connsiteX0" fmla="*/ 0 w 1584252"/>
                <a:gd name="connsiteY0" fmla="*/ 0 h 1765569"/>
                <a:gd name="connsiteX1" fmla="*/ 1584251 w 1584252"/>
                <a:gd name="connsiteY1" fmla="*/ 0 h 1765569"/>
                <a:gd name="connsiteX2" fmla="*/ 1584251 w 1584252"/>
                <a:gd name="connsiteY2" fmla="*/ 1339056 h 1765569"/>
                <a:gd name="connsiteX3" fmla="*/ 1584252 w 1584252"/>
                <a:gd name="connsiteY3" fmla="*/ 1339061 h 1765569"/>
                <a:gd name="connsiteX4" fmla="*/ 1584252 w 1584252"/>
                <a:gd name="connsiteY4" fmla="*/ 1680265 h 1765569"/>
                <a:gd name="connsiteX5" fmla="*/ 1498948 w 1584252"/>
                <a:gd name="connsiteY5" fmla="*/ 1765569 h 1765569"/>
                <a:gd name="connsiteX6" fmla="*/ 85305 w 1584252"/>
                <a:gd name="connsiteY6" fmla="*/ 1765569 h 1765569"/>
                <a:gd name="connsiteX7" fmla="*/ 1 w 1584252"/>
                <a:gd name="connsiteY7" fmla="*/ 1680265 h 1765569"/>
                <a:gd name="connsiteX8" fmla="*/ 1 w 1584252"/>
                <a:gd name="connsiteY8" fmla="*/ 1530207 h 1765569"/>
                <a:gd name="connsiteX9" fmla="*/ 0 w 1584252"/>
                <a:gd name="connsiteY9" fmla="*/ 1530207 h 17655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584252" h="1765569">
                  <a:moveTo>
                    <a:pt x="0" y="0"/>
                  </a:moveTo>
                  <a:lnTo>
                    <a:pt x="1584251" y="0"/>
                  </a:lnTo>
                  <a:lnTo>
                    <a:pt x="1584251" y="1339056"/>
                  </a:lnTo>
                  <a:lnTo>
                    <a:pt x="1584252" y="1339061"/>
                  </a:lnTo>
                  <a:lnTo>
                    <a:pt x="1584252" y="1680265"/>
                  </a:lnTo>
                  <a:cubicBezTo>
                    <a:pt x="1584252" y="1727377"/>
                    <a:pt x="1546060" y="1765569"/>
                    <a:pt x="1498948" y="1765569"/>
                  </a:cubicBezTo>
                  <a:lnTo>
                    <a:pt x="85305" y="1765569"/>
                  </a:lnTo>
                  <a:cubicBezTo>
                    <a:pt x="38193" y="1765569"/>
                    <a:pt x="1" y="1727377"/>
                    <a:pt x="1" y="1680265"/>
                  </a:cubicBezTo>
                  <a:lnTo>
                    <a:pt x="1" y="1530207"/>
                  </a:lnTo>
                  <a:lnTo>
                    <a:pt x="0" y="1530207"/>
                  </a:lnTo>
                  <a:close/>
                </a:path>
              </a:pathLst>
            </a:custGeom>
            <a:solidFill>
              <a:srgbClr val="2C3749"/>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TextBox 31">
              <a:extLst>
                <a:ext uri="{FF2B5EF4-FFF2-40B4-BE49-F238E27FC236}">
                  <a16:creationId xmlns:a16="http://schemas.microsoft.com/office/drawing/2014/main" id="{F41145AF-90DB-4A02-9651-327F6D9871BF}"/>
                </a:ext>
              </a:extLst>
            </p:cNvPr>
            <p:cNvSpPr txBox="1"/>
            <p:nvPr/>
          </p:nvSpPr>
          <p:spPr>
            <a:xfrm>
              <a:off x="6156247" y="4929916"/>
              <a:ext cx="1582458" cy="830997"/>
            </a:xfrm>
            <a:prstGeom prst="rect">
              <a:avLst/>
            </a:prstGeom>
            <a:noFill/>
          </p:spPr>
          <p:txBody>
            <a:bodyPr wrap="square" rtlCol="0">
              <a:spAutoFit/>
            </a:bodyPr>
            <a:lstStyle/>
            <a:p>
              <a:pPr algn="ctr"/>
              <a:r>
                <a:rPr lang="en-US" sz="1200" dirty="0">
                  <a:solidFill>
                    <a:schemeClr val="bg1"/>
                  </a:solidFill>
                  <a:latin typeface="Candara" panose="020E0502030303020204" pitchFamily="34" charset="0"/>
                </a:rPr>
                <a:t>Lorem ipsum dolor sit amet, consectetur adipiscing elit, sed do eiusmod.</a:t>
              </a:r>
            </a:p>
          </p:txBody>
        </p:sp>
      </p:grpSp>
      <p:grpSp>
        <p:nvGrpSpPr>
          <p:cNvPr id="42" name="Group 41">
            <a:extLst>
              <a:ext uri="{FF2B5EF4-FFF2-40B4-BE49-F238E27FC236}">
                <a16:creationId xmlns:a16="http://schemas.microsoft.com/office/drawing/2014/main" id="{83F21B92-CDD3-4698-8AF8-D9EFF8DAD740}"/>
              </a:ext>
            </a:extLst>
          </p:cNvPr>
          <p:cNvGrpSpPr/>
          <p:nvPr/>
        </p:nvGrpSpPr>
        <p:grpSpPr>
          <a:xfrm>
            <a:off x="2799904" y="3995344"/>
            <a:ext cx="1597529" cy="1234098"/>
            <a:chOff x="2799904" y="3995344"/>
            <a:chExt cx="1597529" cy="1234098"/>
          </a:xfrm>
        </p:grpSpPr>
        <p:sp>
          <p:nvSpPr>
            <p:cNvPr id="16" name="Freeform: Shape 15">
              <a:extLst>
                <a:ext uri="{FF2B5EF4-FFF2-40B4-BE49-F238E27FC236}">
                  <a16:creationId xmlns:a16="http://schemas.microsoft.com/office/drawing/2014/main" id="{FCFB1AB0-792B-42A1-9E9E-4A19A8692DED}"/>
                </a:ext>
              </a:extLst>
            </p:cNvPr>
            <p:cNvSpPr/>
            <p:nvPr/>
          </p:nvSpPr>
          <p:spPr>
            <a:xfrm>
              <a:off x="2799904" y="3995344"/>
              <a:ext cx="1584252" cy="1234098"/>
            </a:xfrm>
            <a:custGeom>
              <a:avLst/>
              <a:gdLst>
                <a:gd name="connsiteX0" fmla="*/ 0 w 1584252"/>
                <a:gd name="connsiteY0" fmla="*/ 0 h 1234098"/>
                <a:gd name="connsiteX1" fmla="*/ 1584251 w 1584252"/>
                <a:gd name="connsiteY1" fmla="*/ 0 h 1234098"/>
                <a:gd name="connsiteX2" fmla="*/ 1584251 w 1584252"/>
                <a:gd name="connsiteY2" fmla="*/ 807585 h 1234098"/>
                <a:gd name="connsiteX3" fmla="*/ 1584252 w 1584252"/>
                <a:gd name="connsiteY3" fmla="*/ 807590 h 1234098"/>
                <a:gd name="connsiteX4" fmla="*/ 1584252 w 1584252"/>
                <a:gd name="connsiteY4" fmla="*/ 1148794 h 1234098"/>
                <a:gd name="connsiteX5" fmla="*/ 1498948 w 1584252"/>
                <a:gd name="connsiteY5" fmla="*/ 1234098 h 1234098"/>
                <a:gd name="connsiteX6" fmla="*/ 85305 w 1584252"/>
                <a:gd name="connsiteY6" fmla="*/ 1234098 h 1234098"/>
                <a:gd name="connsiteX7" fmla="*/ 1 w 1584252"/>
                <a:gd name="connsiteY7" fmla="*/ 1148794 h 1234098"/>
                <a:gd name="connsiteX8" fmla="*/ 1 w 1584252"/>
                <a:gd name="connsiteY8" fmla="*/ 998736 h 1234098"/>
                <a:gd name="connsiteX9" fmla="*/ 0 w 1584252"/>
                <a:gd name="connsiteY9" fmla="*/ 998736 h 12340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584252" h="1234098">
                  <a:moveTo>
                    <a:pt x="0" y="0"/>
                  </a:moveTo>
                  <a:lnTo>
                    <a:pt x="1584251" y="0"/>
                  </a:lnTo>
                  <a:lnTo>
                    <a:pt x="1584251" y="807585"/>
                  </a:lnTo>
                  <a:lnTo>
                    <a:pt x="1584252" y="807590"/>
                  </a:lnTo>
                  <a:lnTo>
                    <a:pt x="1584252" y="1148794"/>
                  </a:lnTo>
                  <a:cubicBezTo>
                    <a:pt x="1584252" y="1195906"/>
                    <a:pt x="1546060" y="1234098"/>
                    <a:pt x="1498948" y="1234098"/>
                  </a:cubicBezTo>
                  <a:lnTo>
                    <a:pt x="85305" y="1234098"/>
                  </a:lnTo>
                  <a:cubicBezTo>
                    <a:pt x="38193" y="1234098"/>
                    <a:pt x="1" y="1195906"/>
                    <a:pt x="1" y="1148794"/>
                  </a:cubicBezTo>
                  <a:lnTo>
                    <a:pt x="1" y="998736"/>
                  </a:lnTo>
                  <a:lnTo>
                    <a:pt x="0" y="998736"/>
                  </a:lnTo>
                  <a:close/>
                </a:path>
              </a:pathLst>
            </a:custGeom>
            <a:solidFill>
              <a:srgbClr val="8397B1"/>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 name="TextBox 32">
              <a:extLst>
                <a:ext uri="{FF2B5EF4-FFF2-40B4-BE49-F238E27FC236}">
                  <a16:creationId xmlns:a16="http://schemas.microsoft.com/office/drawing/2014/main" id="{AB49E70E-33CE-4669-B415-B5DB6C92AA7B}"/>
                </a:ext>
              </a:extLst>
            </p:cNvPr>
            <p:cNvSpPr txBox="1"/>
            <p:nvPr/>
          </p:nvSpPr>
          <p:spPr>
            <a:xfrm>
              <a:off x="2814975" y="4384382"/>
              <a:ext cx="1582458" cy="830997"/>
            </a:xfrm>
            <a:prstGeom prst="rect">
              <a:avLst/>
            </a:prstGeom>
            <a:noFill/>
          </p:spPr>
          <p:txBody>
            <a:bodyPr wrap="square" rtlCol="0">
              <a:spAutoFit/>
            </a:bodyPr>
            <a:lstStyle/>
            <a:p>
              <a:pPr algn="ctr"/>
              <a:r>
                <a:rPr lang="en-US" sz="1200" dirty="0">
                  <a:solidFill>
                    <a:schemeClr val="bg1"/>
                  </a:solidFill>
                  <a:latin typeface="Candara" panose="020E0502030303020204" pitchFamily="34" charset="0"/>
                </a:rPr>
                <a:t>Lorem ipsum dolor sit amet, consectetur adipiscing elit, sed do eiusmod.</a:t>
              </a:r>
            </a:p>
          </p:txBody>
        </p:sp>
      </p:grpSp>
      <p:grpSp>
        <p:nvGrpSpPr>
          <p:cNvPr id="43" name="Group 42">
            <a:extLst>
              <a:ext uri="{FF2B5EF4-FFF2-40B4-BE49-F238E27FC236}">
                <a16:creationId xmlns:a16="http://schemas.microsoft.com/office/drawing/2014/main" id="{3D777193-94E2-4CC4-8F1B-D4EE55F6D637}"/>
              </a:ext>
            </a:extLst>
          </p:cNvPr>
          <p:cNvGrpSpPr/>
          <p:nvPr/>
        </p:nvGrpSpPr>
        <p:grpSpPr>
          <a:xfrm>
            <a:off x="4460331" y="3995344"/>
            <a:ext cx="1586047" cy="2137868"/>
            <a:chOff x="4460331" y="3995344"/>
            <a:chExt cx="1586047" cy="2137868"/>
          </a:xfrm>
        </p:grpSpPr>
        <p:sp>
          <p:nvSpPr>
            <p:cNvPr id="18" name="Freeform: Shape 17">
              <a:extLst>
                <a:ext uri="{FF2B5EF4-FFF2-40B4-BE49-F238E27FC236}">
                  <a16:creationId xmlns:a16="http://schemas.microsoft.com/office/drawing/2014/main" id="{B4043D4C-B8BB-4C46-B443-D1C677EC6119}"/>
                </a:ext>
              </a:extLst>
            </p:cNvPr>
            <p:cNvSpPr/>
            <p:nvPr/>
          </p:nvSpPr>
          <p:spPr>
            <a:xfrm>
              <a:off x="4462126" y="3995344"/>
              <a:ext cx="1584252" cy="2137868"/>
            </a:xfrm>
            <a:custGeom>
              <a:avLst/>
              <a:gdLst>
                <a:gd name="connsiteX0" fmla="*/ 0 w 1584252"/>
                <a:gd name="connsiteY0" fmla="*/ 0 h 2137868"/>
                <a:gd name="connsiteX1" fmla="*/ 1584251 w 1584252"/>
                <a:gd name="connsiteY1" fmla="*/ 0 h 2137868"/>
                <a:gd name="connsiteX2" fmla="*/ 1584251 w 1584252"/>
                <a:gd name="connsiteY2" fmla="*/ 1711355 h 2137868"/>
                <a:gd name="connsiteX3" fmla="*/ 1584252 w 1584252"/>
                <a:gd name="connsiteY3" fmla="*/ 1711360 h 2137868"/>
                <a:gd name="connsiteX4" fmla="*/ 1584252 w 1584252"/>
                <a:gd name="connsiteY4" fmla="*/ 2052564 h 2137868"/>
                <a:gd name="connsiteX5" fmla="*/ 1498948 w 1584252"/>
                <a:gd name="connsiteY5" fmla="*/ 2137868 h 2137868"/>
                <a:gd name="connsiteX6" fmla="*/ 85305 w 1584252"/>
                <a:gd name="connsiteY6" fmla="*/ 2137868 h 2137868"/>
                <a:gd name="connsiteX7" fmla="*/ 1 w 1584252"/>
                <a:gd name="connsiteY7" fmla="*/ 2052564 h 2137868"/>
                <a:gd name="connsiteX8" fmla="*/ 1 w 1584252"/>
                <a:gd name="connsiteY8" fmla="*/ 1902506 h 2137868"/>
                <a:gd name="connsiteX9" fmla="*/ 0 w 1584252"/>
                <a:gd name="connsiteY9" fmla="*/ 1902506 h 21378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584252" h="2137868">
                  <a:moveTo>
                    <a:pt x="0" y="0"/>
                  </a:moveTo>
                  <a:lnTo>
                    <a:pt x="1584251" y="0"/>
                  </a:lnTo>
                  <a:lnTo>
                    <a:pt x="1584251" y="1711355"/>
                  </a:lnTo>
                  <a:lnTo>
                    <a:pt x="1584252" y="1711360"/>
                  </a:lnTo>
                  <a:lnTo>
                    <a:pt x="1584252" y="2052564"/>
                  </a:lnTo>
                  <a:cubicBezTo>
                    <a:pt x="1584252" y="2099676"/>
                    <a:pt x="1546060" y="2137868"/>
                    <a:pt x="1498948" y="2137868"/>
                  </a:cubicBezTo>
                  <a:lnTo>
                    <a:pt x="85305" y="2137868"/>
                  </a:lnTo>
                  <a:cubicBezTo>
                    <a:pt x="38193" y="2137868"/>
                    <a:pt x="1" y="2099676"/>
                    <a:pt x="1" y="2052564"/>
                  </a:cubicBezTo>
                  <a:lnTo>
                    <a:pt x="1" y="1902506"/>
                  </a:lnTo>
                  <a:lnTo>
                    <a:pt x="0" y="1902506"/>
                  </a:lnTo>
                  <a:close/>
                </a:path>
              </a:pathLst>
            </a:custGeom>
            <a:solidFill>
              <a:srgbClr val="44546B"/>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4" name="TextBox 33">
              <a:extLst>
                <a:ext uri="{FF2B5EF4-FFF2-40B4-BE49-F238E27FC236}">
                  <a16:creationId xmlns:a16="http://schemas.microsoft.com/office/drawing/2014/main" id="{43D97127-C6B3-4055-8192-57A3EDBF4793}"/>
                </a:ext>
              </a:extLst>
            </p:cNvPr>
            <p:cNvSpPr txBox="1"/>
            <p:nvPr/>
          </p:nvSpPr>
          <p:spPr>
            <a:xfrm>
              <a:off x="4460331" y="5271973"/>
              <a:ext cx="1582458" cy="830997"/>
            </a:xfrm>
            <a:prstGeom prst="rect">
              <a:avLst/>
            </a:prstGeom>
            <a:noFill/>
          </p:spPr>
          <p:txBody>
            <a:bodyPr wrap="square" rtlCol="0">
              <a:spAutoFit/>
            </a:bodyPr>
            <a:lstStyle/>
            <a:p>
              <a:pPr algn="ctr"/>
              <a:r>
                <a:rPr lang="en-US" sz="1200" dirty="0">
                  <a:solidFill>
                    <a:schemeClr val="bg1"/>
                  </a:solidFill>
                  <a:latin typeface="Candara" panose="020E0502030303020204" pitchFamily="34" charset="0"/>
                </a:rPr>
                <a:t>Lorem ipsum dolor sit amet, consectetur adipiscing elit, sed do eiusmod.</a:t>
              </a:r>
            </a:p>
          </p:txBody>
        </p:sp>
      </p:grpSp>
      <p:sp>
        <p:nvSpPr>
          <p:cNvPr id="23" name="Rectangle 22">
            <a:extLst>
              <a:ext uri="{FF2B5EF4-FFF2-40B4-BE49-F238E27FC236}">
                <a16:creationId xmlns:a16="http://schemas.microsoft.com/office/drawing/2014/main" id="{EA3C31BC-0EA8-4664-B92C-603519C93F56}"/>
              </a:ext>
            </a:extLst>
          </p:cNvPr>
          <p:cNvSpPr/>
          <p:nvPr/>
        </p:nvSpPr>
        <p:spPr>
          <a:xfrm>
            <a:off x="1116415" y="1743738"/>
            <a:ext cx="1584253" cy="2251605"/>
          </a:xfrm>
          <a:prstGeom prst="rect">
            <a:avLst/>
          </a:prstGeom>
          <a:blipFill dpi="0" rotWithShape="1">
            <a:blip r:embed="rId2"/>
            <a:srcRect/>
            <a:stretch>
              <a:fillRect/>
            </a:stretch>
          </a:blip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a:extLst>
              <a:ext uri="{FF2B5EF4-FFF2-40B4-BE49-F238E27FC236}">
                <a16:creationId xmlns:a16="http://schemas.microsoft.com/office/drawing/2014/main" id="{2FBA9F75-FBCC-4E7D-B8DD-764CC802DA62}"/>
              </a:ext>
            </a:extLst>
          </p:cNvPr>
          <p:cNvSpPr/>
          <p:nvPr/>
        </p:nvSpPr>
        <p:spPr>
          <a:xfrm>
            <a:off x="2799903" y="1743739"/>
            <a:ext cx="1584253" cy="2251605"/>
          </a:xfrm>
          <a:prstGeom prst="rect">
            <a:avLst/>
          </a:prstGeom>
          <a:blipFill dpi="0" rotWithShape="1">
            <a:blip r:embed="rId3"/>
            <a:srcRect/>
            <a:stretch>
              <a:fillRect/>
            </a:stretch>
          </a:blip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24">
            <a:extLst>
              <a:ext uri="{FF2B5EF4-FFF2-40B4-BE49-F238E27FC236}">
                <a16:creationId xmlns:a16="http://schemas.microsoft.com/office/drawing/2014/main" id="{8CD69EB2-1C3A-4FC5-B3AB-0FEB071A3EA3}"/>
              </a:ext>
            </a:extLst>
          </p:cNvPr>
          <p:cNvSpPr/>
          <p:nvPr/>
        </p:nvSpPr>
        <p:spPr>
          <a:xfrm>
            <a:off x="4462125" y="1743738"/>
            <a:ext cx="1584253" cy="2251605"/>
          </a:xfrm>
          <a:prstGeom prst="rect">
            <a:avLst/>
          </a:prstGeom>
          <a:blipFill dpi="0" rotWithShape="1">
            <a:blip r:embed="rId4"/>
            <a:srcRect/>
            <a:stretch>
              <a:fillRect/>
            </a:stretch>
          </a:blip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5">
            <a:extLst>
              <a:ext uri="{FF2B5EF4-FFF2-40B4-BE49-F238E27FC236}">
                <a16:creationId xmlns:a16="http://schemas.microsoft.com/office/drawing/2014/main" id="{EAAB766F-A2B6-4F2B-A6CB-B0346512BC20}"/>
              </a:ext>
            </a:extLst>
          </p:cNvPr>
          <p:cNvSpPr/>
          <p:nvPr/>
        </p:nvSpPr>
        <p:spPr>
          <a:xfrm>
            <a:off x="6145613" y="1743738"/>
            <a:ext cx="1584253" cy="2251605"/>
          </a:xfrm>
          <a:prstGeom prst="rect">
            <a:avLst/>
          </a:prstGeom>
          <a:blipFill dpi="0" rotWithShape="1">
            <a:blip r:embed="rId5"/>
            <a:srcRect/>
            <a:stretch>
              <a:fillRect/>
            </a:stretch>
          </a:blip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26">
            <a:extLst>
              <a:ext uri="{FF2B5EF4-FFF2-40B4-BE49-F238E27FC236}">
                <a16:creationId xmlns:a16="http://schemas.microsoft.com/office/drawing/2014/main" id="{2F375251-3E53-4AB4-BACA-DF903F3E7E28}"/>
              </a:ext>
            </a:extLst>
          </p:cNvPr>
          <p:cNvSpPr/>
          <p:nvPr/>
        </p:nvSpPr>
        <p:spPr>
          <a:xfrm>
            <a:off x="7818469" y="1733106"/>
            <a:ext cx="1584253" cy="2251605"/>
          </a:xfrm>
          <a:prstGeom prst="rect">
            <a:avLst/>
          </a:prstGeom>
          <a:blipFill dpi="0" rotWithShape="1">
            <a:blip r:embed="rId6"/>
            <a:srcRect/>
            <a:stretch>
              <a:fillRect/>
            </a:stretch>
          </a:blip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27">
            <a:extLst>
              <a:ext uri="{FF2B5EF4-FFF2-40B4-BE49-F238E27FC236}">
                <a16:creationId xmlns:a16="http://schemas.microsoft.com/office/drawing/2014/main" id="{C4CA5EA8-7BDB-434B-814E-26BE90CA6436}"/>
              </a:ext>
            </a:extLst>
          </p:cNvPr>
          <p:cNvSpPr/>
          <p:nvPr/>
        </p:nvSpPr>
        <p:spPr>
          <a:xfrm>
            <a:off x="9501957" y="1743738"/>
            <a:ext cx="1584253" cy="2251605"/>
          </a:xfrm>
          <a:prstGeom prst="rect">
            <a:avLst/>
          </a:prstGeom>
          <a:blipFill dpi="0" rotWithShape="1">
            <a:blip r:embed="rId7"/>
            <a:srcRect/>
            <a:stretch>
              <a:fillRect/>
            </a:stretch>
          </a:blip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TextBox 34">
            <a:extLst>
              <a:ext uri="{FF2B5EF4-FFF2-40B4-BE49-F238E27FC236}">
                <a16:creationId xmlns:a16="http://schemas.microsoft.com/office/drawing/2014/main" id="{5B257228-A7D5-46C4-A600-A16DC9F26660}"/>
              </a:ext>
            </a:extLst>
          </p:cNvPr>
          <p:cNvSpPr txBox="1"/>
          <p:nvPr/>
        </p:nvSpPr>
        <p:spPr>
          <a:xfrm>
            <a:off x="1107577" y="1743737"/>
            <a:ext cx="1582458" cy="584775"/>
          </a:xfrm>
          <a:prstGeom prst="rect">
            <a:avLst/>
          </a:prstGeom>
          <a:solidFill>
            <a:schemeClr val="bg2">
              <a:lumMod val="10000"/>
              <a:alpha val="40000"/>
            </a:schemeClr>
          </a:solidFill>
        </p:spPr>
        <p:txBody>
          <a:bodyPr wrap="square" rtlCol="0">
            <a:spAutoFit/>
          </a:bodyPr>
          <a:lstStyle/>
          <a:p>
            <a:pPr algn="ctr"/>
            <a:r>
              <a:rPr lang="en-US" b="1" dirty="0">
                <a:solidFill>
                  <a:schemeClr val="bg1"/>
                </a:solidFill>
              </a:rPr>
              <a:t>$231</a:t>
            </a:r>
          </a:p>
          <a:p>
            <a:pPr algn="ctr"/>
            <a:r>
              <a:rPr lang="en-US" sz="1400" dirty="0">
                <a:solidFill>
                  <a:schemeClr val="bg1"/>
                </a:solidFill>
                <a:latin typeface="Candara" panose="020E0502030303020204" pitchFamily="34" charset="0"/>
              </a:rPr>
              <a:t>Lorem Ipsum</a:t>
            </a:r>
          </a:p>
        </p:txBody>
      </p:sp>
      <p:sp>
        <p:nvSpPr>
          <p:cNvPr id="36" name="TextBox 35">
            <a:extLst>
              <a:ext uri="{FF2B5EF4-FFF2-40B4-BE49-F238E27FC236}">
                <a16:creationId xmlns:a16="http://schemas.microsoft.com/office/drawing/2014/main" id="{F1A24FF5-51D7-460B-B672-EF91FF263679}"/>
              </a:ext>
            </a:extLst>
          </p:cNvPr>
          <p:cNvSpPr txBox="1"/>
          <p:nvPr/>
        </p:nvSpPr>
        <p:spPr>
          <a:xfrm>
            <a:off x="2789270" y="1743737"/>
            <a:ext cx="1594885" cy="584775"/>
          </a:xfrm>
          <a:prstGeom prst="rect">
            <a:avLst/>
          </a:prstGeom>
          <a:solidFill>
            <a:schemeClr val="bg2">
              <a:lumMod val="10000"/>
              <a:alpha val="40000"/>
            </a:schemeClr>
          </a:solidFill>
        </p:spPr>
        <p:txBody>
          <a:bodyPr wrap="square" rtlCol="0">
            <a:spAutoFit/>
          </a:bodyPr>
          <a:lstStyle/>
          <a:p>
            <a:pPr algn="ctr"/>
            <a:r>
              <a:rPr lang="en-US" b="1" dirty="0">
                <a:solidFill>
                  <a:schemeClr val="bg1"/>
                </a:solidFill>
              </a:rPr>
              <a:t>$178</a:t>
            </a:r>
          </a:p>
          <a:p>
            <a:pPr algn="ctr"/>
            <a:r>
              <a:rPr lang="en-US" sz="1400" dirty="0">
                <a:solidFill>
                  <a:schemeClr val="bg1"/>
                </a:solidFill>
                <a:latin typeface="Candara" panose="020E0502030303020204" pitchFamily="34" charset="0"/>
              </a:rPr>
              <a:t>Lorem Ipsum</a:t>
            </a:r>
          </a:p>
        </p:txBody>
      </p:sp>
      <p:sp>
        <p:nvSpPr>
          <p:cNvPr id="37" name="TextBox 36">
            <a:extLst>
              <a:ext uri="{FF2B5EF4-FFF2-40B4-BE49-F238E27FC236}">
                <a16:creationId xmlns:a16="http://schemas.microsoft.com/office/drawing/2014/main" id="{789A0963-B3C7-4114-84CD-09DA49625E4F}"/>
              </a:ext>
            </a:extLst>
          </p:cNvPr>
          <p:cNvSpPr txBox="1"/>
          <p:nvPr/>
        </p:nvSpPr>
        <p:spPr>
          <a:xfrm>
            <a:off x="4451492" y="1743737"/>
            <a:ext cx="1582458" cy="584775"/>
          </a:xfrm>
          <a:prstGeom prst="rect">
            <a:avLst/>
          </a:prstGeom>
          <a:solidFill>
            <a:schemeClr val="bg2">
              <a:lumMod val="10000"/>
              <a:alpha val="40000"/>
            </a:schemeClr>
          </a:solidFill>
        </p:spPr>
        <p:txBody>
          <a:bodyPr wrap="square" rtlCol="0">
            <a:spAutoFit/>
          </a:bodyPr>
          <a:lstStyle/>
          <a:p>
            <a:pPr algn="ctr"/>
            <a:r>
              <a:rPr lang="en-US" b="1" dirty="0">
                <a:solidFill>
                  <a:schemeClr val="bg1"/>
                </a:solidFill>
              </a:rPr>
              <a:t>$267</a:t>
            </a:r>
          </a:p>
          <a:p>
            <a:pPr algn="ctr"/>
            <a:r>
              <a:rPr lang="en-US" sz="1400" dirty="0">
                <a:solidFill>
                  <a:schemeClr val="bg1"/>
                </a:solidFill>
                <a:latin typeface="Candara" panose="020E0502030303020204" pitchFamily="34" charset="0"/>
              </a:rPr>
              <a:t>Lorem Ipsum</a:t>
            </a:r>
          </a:p>
        </p:txBody>
      </p:sp>
      <p:sp>
        <p:nvSpPr>
          <p:cNvPr id="38" name="TextBox 37">
            <a:extLst>
              <a:ext uri="{FF2B5EF4-FFF2-40B4-BE49-F238E27FC236}">
                <a16:creationId xmlns:a16="http://schemas.microsoft.com/office/drawing/2014/main" id="{89D017F8-3C5A-43F0-9BC3-49DECE422491}"/>
              </a:ext>
            </a:extLst>
          </p:cNvPr>
          <p:cNvSpPr txBox="1"/>
          <p:nvPr/>
        </p:nvSpPr>
        <p:spPr>
          <a:xfrm>
            <a:off x="6141194" y="1743737"/>
            <a:ext cx="1675477" cy="584775"/>
          </a:xfrm>
          <a:prstGeom prst="rect">
            <a:avLst/>
          </a:prstGeom>
          <a:solidFill>
            <a:schemeClr val="bg2">
              <a:lumMod val="10000"/>
              <a:alpha val="40000"/>
            </a:schemeClr>
          </a:solidFill>
        </p:spPr>
        <p:txBody>
          <a:bodyPr wrap="square" rtlCol="0">
            <a:spAutoFit/>
          </a:bodyPr>
          <a:lstStyle/>
          <a:p>
            <a:pPr algn="ctr"/>
            <a:r>
              <a:rPr lang="en-US" b="1" dirty="0">
                <a:solidFill>
                  <a:schemeClr val="bg1"/>
                </a:solidFill>
              </a:rPr>
              <a:t>$204</a:t>
            </a:r>
          </a:p>
          <a:p>
            <a:pPr algn="ctr"/>
            <a:r>
              <a:rPr lang="en-US" sz="1400" dirty="0">
                <a:solidFill>
                  <a:schemeClr val="bg1"/>
                </a:solidFill>
                <a:latin typeface="Candara" panose="020E0502030303020204" pitchFamily="34" charset="0"/>
              </a:rPr>
              <a:t>Lorem Ipsum</a:t>
            </a:r>
          </a:p>
        </p:txBody>
      </p:sp>
      <p:sp>
        <p:nvSpPr>
          <p:cNvPr id="39" name="TextBox 38">
            <a:extLst>
              <a:ext uri="{FF2B5EF4-FFF2-40B4-BE49-F238E27FC236}">
                <a16:creationId xmlns:a16="http://schemas.microsoft.com/office/drawing/2014/main" id="{C4B9AB88-55E5-4474-9675-0BEF4522B8DB}"/>
              </a:ext>
            </a:extLst>
          </p:cNvPr>
          <p:cNvSpPr txBox="1"/>
          <p:nvPr/>
        </p:nvSpPr>
        <p:spPr>
          <a:xfrm>
            <a:off x="7818468" y="1722580"/>
            <a:ext cx="1582458" cy="584775"/>
          </a:xfrm>
          <a:prstGeom prst="rect">
            <a:avLst/>
          </a:prstGeom>
          <a:solidFill>
            <a:schemeClr val="bg2">
              <a:lumMod val="10000"/>
              <a:alpha val="40000"/>
            </a:schemeClr>
          </a:solidFill>
        </p:spPr>
        <p:txBody>
          <a:bodyPr wrap="square" rtlCol="0">
            <a:spAutoFit/>
          </a:bodyPr>
          <a:lstStyle/>
          <a:p>
            <a:pPr algn="ctr"/>
            <a:r>
              <a:rPr lang="en-US" b="1" dirty="0">
                <a:solidFill>
                  <a:schemeClr val="bg1"/>
                </a:solidFill>
              </a:rPr>
              <a:t>$387</a:t>
            </a:r>
          </a:p>
          <a:p>
            <a:pPr algn="ctr"/>
            <a:r>
              <a:rPr lang="en-US" sz="1400" dirty="0">
                <a:solidFill>
                  <a:schemeClr val="bg1"/>
                </a:solidFill>
                <a:latin typeface="Candara" panose="020E0502030303020204" pitchFamily="34" charset="0"/>
              </a:rPr>
              <a:t>Lorem Ipsum</a:t>
            </a:r>
          </a:p>
        </p:txBody>
      </p:sp>
      <p:sp>
        <p:nvSpPr>
          <p:cNvPr id="40" name="TextBox 39">
            <a:extLst>
              <a:ext uri="{FF2B5EF4-FFF2-40B4-BE49-F238E27FC236}">
                <a16:creationId xmlns:a16="http://schemas.microsoft.com/office/drawing/2014/main" id="{E2CE08C7-8392-4B8D-88C9-4D50CEC57C43}"/>
              </a:ext>
            </a:extLst>
          </p:cNvPr>
          <p:cNvSpPr txBox="1"/>
          <p:nvPr/>
        </p:nvSpPr>
        <p:spPr>
          <a:xfrm>
            <a:off x="9500161" y="1743737"/>
            <a:ext cx="1586048" cy="584775"/>
          </a:xfrm>
          <a:prstGeom prst="rect">
            <a:avLst/>
          </a:prstGeom>
          <a:solidFill>
            <a:schemeClr val="bg2">
              <a:lumMod val="10000"/>
              <a:alpha val="40000"/>
            </a:schemeClr>
          </a:solidFill>
        </p:spPr>
        <p:txBody>
          <a:bodyPr wrap="square" rtlCol="0">
            <a:spAutoFit/>
          </a:bodyPr>
          <a:lstStyle/>
          <a:p>
            <a:pPr algn="ctr"/>
            <a:r>
              <a:rPr lang="en-US" b="1" dirty="0">
                <a:solidFill>
                  <a:schemeClr val="bg1"/>
                </a:solidFill>
              </a:rPr>
              <a:t>$125</a:t>
            </a:r>
          </a:p>
          <a:p>
            <a:pPr algn="ctr"/>
            <a:r>
              <a:rPr lang="en-US" sz="1400" dirty="0">
                <a:solidFill>
                  <a:schemeClr val="bg1"/>
                </a:solidFill>
                <a:latin typeface="Candara" panose="020E0502030303020204" pitchFamily="34" charset="0"/>
              </a:rPr>
              <a:t>Lorem Ipsum</a:t>
            </a:r>
          </a:p>
        </p:txBody>
      </p:sp>
      <p:pic>
        <p:nvPicPr>
          <p:cNvPr id="47" name="Picture 46">
            <a:hlinkClick r:id="rId8"/>
            <a:extLst>
              <a:ext uri="{FF2B5EF4-FFF2-40B4-BE49-F238E27FC236}">
                <a16:creationId xmlns:a16="http://schemas.microsoft.com/office/drawing/2014/main" id="{EF024B0F-FE9E-45A9-B2F3-29AF847C8873}"/>
              </a:ext>
            </a:extLst>
          </p:cNvPr>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26439715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22" presetClass="entr" presetSubtype="1" fill="hold" grpId="0" nodeType="afterEffect">
                                  <p:stCondLst>
                                    <p:cond delay="0"/>
                                  </p:stCondLst>
                                  <p:childTnLst>
                                    <p:set>
                                      <p:cBhvr>
                                        <p:cTn id="10" dur="1" fill="hold">
                                          <p:stCondLst>
                                            <p:cond delay="0"/>
                                          </p:stCondLst>
                                        </p:cTn>
                                        <p:tgtEl>
                                          <p:spTgt spid="23"/>
                                        </p:tgtEl>
                                        <p:attrNameLst>
                                          <p:attrName>style.visibility</p:attrName>
                                        </p:attrNameLst>
                                      </p:cBhvr>
                                      <p:to>
                                        <p:strVal val="visible"/>
                                      </p:to>
                                    </p:set>
                                    <p:animEffect transition="in" filter="wipe(up)">
                                      <p:cBhvr>
                                        <p:cTn id="11" dur="500"/>
                                        <p:tgtEl>
                                          <p:spTgt spid="23"/>
                                        </p:tgtEl>
                                      </p:cBhvr>
                                    </p:animEffect>
                                  </p:childTnLst>
                                </p:cTn>
                              </p:par>
                            </p:childTnLst>
                          </p:cTn>
                        </p:par>
                        <p:par>
                          <p:cTn id="12" fill="hold">
                            <p:stCondLst>
                              <p:cond delay="1000"/>
                            </p:stCondLst>
                            <p:childTnLst>
                              <p:par>
                                <p:cTn id="13" presetID="22" presetClass="entr" presetSubtype="1" fill="hold" nodeType="afterEffect">
                                  <p:stCondLst>
                                    <p:cond delay="0"/>
                                  </p:stCondLst>
                                  <p:childTnLst>
                                    <p:set>
                                      <p:cBhvr>
                                        <p:cTn id="14" dur="1" fill="hold">
                                          <p:stCondLst>
                                            <p:cond delay="0"/>
                                          </p:stCondLst>
                                        </p:cTn>
                                        <p:tgtEl>
                                          <p:spTgt spid="41"/>
                                        </p:tgtEl>
                                        <p:attrNameLst>
                                          <p:attrName>style.visibility</p:attrName>
                                        </p:attrNameLst>
                                      </p:cBhvr>
                                      <p:to>
                                        <p:strVal val="visible"/>
                                      </p:to>
                                    </p:set>
                                    <p:animEffect transition="in" filter="wipe(up)">
                                      <p:cBhvr>
                                        <p:cTn id="15" dur="500"/>
                                        <p:tgtEl>
                                          <p:spTgt spid="41"/>
                                        </p:tgtEl>
                                      </p:cBhvr>
                                    </p:animEffect>
                                  </p:childTnLst>
                                </p:cTn>
                              </p:par>
                            </p:childTnLst>
                          </p:cTn>
                        </p:par>
                        <p:par>
                          <p:cTn id="16" fill="hold">
                            <p:stCondLst>
                              <p:cond delay="1500"/>
                            </p:stCondLst>
                            <p:childTnLst>
                              <p:par>
                                <p:cTn id="17" presetID="22" presetClass="entr" presetSubtype="1" fill="hold" grpId="0" nodeType="afterEffect">
                                  <p:stCondLst>
                                    <p:cond delay="0"/>
                                  </p:stCondLst>
                                  <p:childTnLst>
                                    <p:set>
                                      <p:cBhvr>
                                        <p:cTn id="18" dur="1" fill="hold">
                                          <p:stCondLst>
                                            <p:cond delay="0"/>
                                          </p:stCondLst>
                                        </p:cTn>
                                        <p:tgtEl>
                                          <p:spTgt spid="35"/>
                                        </p:tgtEl>
                                        <p:attrNameLst>
                                          <p:attrName>style.visibility</p:attrName>
                                        </p:attrNameLst>
                                      </p:cBhvr>
                                      <p:to>
                                        <p:strVal val="visible"/>
                                      </p:to>
                                    </p:set>
                                    <p:animEffect transition="in" filter="wipe(up)">
                                      <p:cBhvr>
                                        <p:cTn id="19" dur="500"/>
                                        <p:tgtEl>
                                          <p:spTgt spid="35"/>
                                        </p:tgtEl>
                                      </p:cBhvr>
                                    </p:animEffect>
                                  </p:childTnLst>
                                </p:cTn>
                              </p:par>
                            </p:childTnLst>
                          </p:cTn>
                        </p:par>
                        <p:par>
                          <p:cTn id="20" fill="hold">
                            <p:stCondLst>
                              <p:cond delay="2000"/>
                            </p:stCondLst>
                            <p:childTnLst>
                              <p:par>
                                <p:cTn id="21" presetID="22" presetClass="entr" presetSubtype="1" fill="hold" grpId="0" nodeType="afterEffect">
                                  <p:stCondLst>
                                    <p:cond delay="0"/>
                                  </p:stCondLst>
                                  <p:childTnLst>
                                    <p:set>
                                      <p:cBhvr>
                                        <p:cTn id="22" dur="1" fill="hold">
                                          <p:stCondLst>
                                            <p:cond delay="0"/>
                                          </p:stCondLst>
                                        </p:cTn>
                                        <p:tgtEl>
                                          <p:spTgt spid="24"/>
                                        </p:tgtEl>
                                        <p:attrNameLst>
                                          <p:attrName>style.visibility</p:attrName>
                                        </p:attrNameLst>
                                      </p:cBhvr>
                                      <p:to>
                                        <p:strVal val="visible"/>
                                      </p:to>
                                    </p:set>
                                    <p:animEffect transition="in" filter="wipe(up)">
                                      <p:cBhvr>
                                        <p:cTn id="23" dur="500"/>
                                        <p:tgtEl>
                                          <p:spTgt spid="24"/>
                                        </p:tgtEl>
                                      </p:cBhvr>
                                    </p:animEffect>
                                  </p:childTnLst>
                                </p:cTn>
                              </p:par>
                            </p:childTnLst>
                          </p:cTn>
                        </p:par>
                        <p:par>
                          <p:cTn id="24" fill="hold">
                            <p:stCondLst>
                              <p:cond delay="2500"/>
                            </p:stCondLst>
                            <p:childTnLst>
                              <p:par>
                                <p:cTn id="25" presetID="22" presetClass="entr" presetSubtype="1" fill="hold" nodeType="afterEffect">
                                  <p:stCondLst>
                                    <p:cond delay="0"/>
                                  </p:stCondLst>
                                  <p:childTnLst>
                                    <p:set>
                                      <p:cBhvr>
                                        <p:cTn id="26" dur="1" fill="hold">
                                          <p:stCondLst>
                                            <p:cond delay="0"/>
                                          </p:stCondLst>
                                        </p:cTn>
                                        <p:tgtEl>
                                          <p:spTgt spid="42"/>
                                        </p:tgtEl>
                                        <p:attrNameLst>
                                          <p:attrName>style.visibility</p:attrName>
                                        </p:attrNameLst>
                                      </p:cBhvr>
                                      <p:to>
                                        <p:strVal val="visible"/>
                                      </p:to>
                                    </p:set>
                                    <p:animEffect transition="in" filter="wipe(up)">
                                      <p:cBhvr>
                                        <p:cTn id="27" dur="500"/>
                                        <p:tgtEl>
                                          <p:spTgt spid="42"/>
                                        </p:tgtEl>
                                      </p:cBhvr>
                                    </p:animEffect>
                                  </p:childTnLst>
                                </p:cTn>
                              </p:par>
                            </p:childTnLst>
                          </p:cTn>
                        </p:par>
                        <p:par>
                          <p:cTn id="28" fill="hold">
                            <p:stCondLst>
                              <p:cond delay="3000"/>
                            </p:stCondLst>
                            <p:childTnLst>
                              <p:par>
                                <p:cTn id="29" presetID="22" presetClass="entr" presetSubtype="1" fill="hold" grpId="0" nodeType="afterEffect">
                                  <p:stCondLst>
                                    <p:cond delay="0"/>
                                  </p:stCondLst>
                                  <p:childTnLst>
                                    <p:set>
                                      <p:cBhvr>
                                        <p:cTn id="30" dur="1" fill="hold">
                                          <p:stCondLst>
                                            <p:cond delay="0"/>
                                          </p:stCondLst>
                                        </p:cTn>
                                        <p:tgtEl>
                                          <p:spTgt spid="36"/>
                                        </p:tgtEl>
                                        <p:attrNameLst>
                                          <p:attrName>style.visibility</p:attrName>
                                        </p:attrNameLst>
                                      </p:cBhvr>
                                      <p:to>
                                        <p:strVal val="visible"/>
                                      </p:to>
                                    </p:set>
                                    <p:animEffect transition="in" filter="wipe(up)">
                                      <p:cBhvr>
                                        <p:cTn id="31" dur="500"/>
                                        <p:tgtEl>
                                          <p:spTgt spid="36"/>
                                        </p:tgtEl>
                                      </p:cBhvr>
                                    </p:animEffect>
                                  </p:childTnLst>
                                </p:cTn>
                              </p:par>
                            </p:childTnLst>
                          </p:cTn>
                        </p:par>
                        <p:par>
                          <p:cTn id="32" fill="hold">
                            <p:stCondLst>
                              <p:cond delay="3500"/>
                            </p:stCondLst>
                            <p:childTnLst>
                              <p:par>
                                <p:cTn id="33" presetID="22" presetClass="entr" presetSubtype="1" fill="hold" grpId="0" nodeType="afterEffect">
                                  <p:stCondLst>
                                    <p:cond delay="0"/>
                                  </p:stCondLst>
                                  <p:childTnLst>
                                    <p:set>
                                      <p:cBhvr>
                                        <p:cTn id="34" dur="1" fill="hold">
                                          <p:stCondLst>
                                            <p:cond delay="0"/>
                                          </p:stCondLst>
                                        </p:cTn>
                                        <p:tgtEl>
                                          <p:spTgt spid="25"/>
                                        </p:tgtEl>
                                        <p:attrNameLst>
                                          <p:attrName>style.visibility</p:attrName>
                                        </p:attrNameLst>
                                      </p:cBhvr>
                                      <p:to>
                                        <p:strVal val="visible"/>
                                      </p:to>
                                    </p:set>
                                    <p:animEffect transition="in" filter="wipe(up)">
                                      <p:cBhvr>
                                        <p:cTn id="35" dur="500"/>
                                        <p:tgtEl>
                                          <p:spTgt spid="25"/>
                                        </p:tgtEl>
                                      </p:cBhvr>
                                    </p:animEffect>
                                  </p:childTnLst>
                                </p:cTn>
                              </p:par>
                            </p:childTnLst>
                          </p:cTn>
                        </p:par>
                        <p:par>
                          <p:cTn id="36" fill="hold">
                            <p:stCondLst>
                              <p:cond delay="4000"/>
                            </p:stCondLst>
                            <p:childTnLst>
                              <p:par>
                                <p:cTn id="37" presetID="22" presetClass="entr" presetSubtype="1" fill="hold" nodeType="afterEffect">
                                  <p:stCondLst>
                                    <p:cond delay="0"/>
                                  </p:stCondLst>
                                  <p:childTnLst>
                                    <p:set>
                                      <p:cBhvr>
                                        <p:cTn id="38" dur="1" fill="hold">
                                          <p:stCondLst>
                                            <p:cond delay="0"/>
                                          </p:stCondLst>
                                        </p:cTn>
                                        <p:tgtEl>
                                          <p:spTgt spid="43"/>
                                        </p:tgtEl>
                                        <p:attrNameLst>
                                          <p:attrName>style.visibility</p:attrName>
                                        </p:attrNameLst>
                                      </p:cBhvr>
                                      <p:to>
                                        <p:strVal val="visible"/>
                                      </p:to>
                                    </p:set>
                                    <p:animEffect transition="in" filter="wipe(up)">
                                      <p:cBhvr>
                                        <p:cTn id="39" dur="500"/>
                                        <p:tgtEl>
                                          <p:spTgt spid="43"/>
                                        </p:tgtEl>
                                      </p:cBhvr>
                                    </p:animEffect>
                                  </p:childTnLst>
                                </p:cTn>
                              </p:par>
                            </p:childTnLst>
                          </p:cTn>
                        </p:par>
                        <p:par>
                          <p:cTn id="40" fill="hold">
                            <p:stCondLst>
                              <p:cond delay="4500"/>
                            </p:stCondLst>
                            <p:childTnLst>
                              <p:par>
                                <p:cTn id="41" presetID="22" presetClass="entr" presetSubtype="1" fill="hold" grpId="0" nodeType="afterEffect">
                                  <p:stCondLst>
                                    <p:cond delay="0"/>
                                  </p:stCondLst>
                                  <p:childTnLst>
                                    <p:set>
                                      <p:cBhvr>
                                        <p:cTn id="42" dur="1" fill="hold">
                                          <p:stCondLst>
                                            <p:cond delay="0"/>
                                          </p:stCondLst>
                                        </p:cTn>
                                        <p:tgtEl>
                                          <p:spTgt spid="37"/>
                                        </p:tgtEl>
                                        <p:attrNameLst>
                                          <p:attrName>style.visibility</p:attrName>
                                        </p:attrNameLst>
                                      </p:cBhvr>
                                      <p:to>
                                        <p:strVal val="visible"/>
                                      </p:to>
                                    </p:set>
                                    <p:animEffect transition="in" filter="wipe(up)">
                                      <p:cBhvr>
                                        <p:cTn id="43" dur="500"/>
                                        <p:tgtEl>
                                          <p:spTgt spid="37"/>
                                        </p:tgtEl>
                                      </p:cBhvr>
                                    </p:animEffect>
                                  </p:childTnLst>
                                </p:cTn>
                              </p:par>
                            </p:childTnLst>
                          </p:cTn>
                        </p:par>
                        <p:par>
                          <p:cTn id="44" fill="hold">
                            <p:stCondLst>
                              <p:cond delay="5000"/>
                            </p:stCondLst>
                            <p:childTnLst>
                              <p:par>
                                <p:cTn id="45" presetID="22" presetClass="entr" presetSubtype="1" fill="hold" grpId="0" nodeType="afterEffect">
                                  <p:stCondLst>
                                    <p:cond delay="0"/>
                                  </p:stCondLst>
                                  <p:childTnLst>
                                    <p:set>
                                      <p:cBhvr>
                                        <p:cTn id="46" dur="1" fill="hold">
                                          <p:stCondLst>
                                            <p:cond delay="0"/>
                                          </p:stCondLst>
                                        </p:cTn>
                                        <p:tgtEl>
                                          <p:spTgt spid="26"/>
                                        </p:tgtEl>
                                        <p:attrNameLst>
                                          <p:attrName>style.visibility</p:attrName>
                                        </p:attrNameLst>
                                      </p:cBhvr>
                                      <p:to>
                                        <p:strVal val="visible"/>
                                      </p:to>
                                    </p:set>
                                    <p:animEffect transition="in" filter="wipe(up)">
                                      <p:cBhvr>
                                        <p:cTn id="47" dur="500"/>
                                        <p:tgtEl>
                                          <p:spTgt spid="26"/>
                                        </p:tgtEl>
                                      </p:cBhvr>
                                    </p:animEffect>
                                  </p:childTnLst>
                                </p:cTn>
                              </p:par>
                            </p:childTnLst>
                          </p:cTn>
                        </p:par>
                        <p:par>
                          <p:cTn id="48" fill="hold">
                            <p:stCondLst>
                              <p:cond delay="5500"/>
                            </p:stCondLst>
                            <p:childTnLst>
                              <p:par>
                                <p:cTn id="49" presetID="22" presetClass="entr" presetSubtype="1" fill="hold" nodeType="afterEffect">
                                  <p:stCondLst>
                                    <p:cond delay="0"/>
                                  </p:stCondLst>
                                  <p:childTnLst>
                                    <p:set>
                                      <p:cBhvr>
                                        <p:cTn id="50" dur="1" fill="hold">
                                          <p:stCondLst>
                                            <p:cond delay="0"/>
                                          </p:stCondLst>
                                        </p:cTn>
                                        <p:tgtEl>
                                          <p:spTgt spid="44"/>
                                        </p:tgtEl>
                                        <p:attrNameLst>
                                          <p:attrName>style.visibility</p:attrName>
                                        </p:attrNameLst>
                                      </p:cBhvr>
                                      <p:to>
                                        <p:strVal val="visible"/>
                                      </p:to>
                                    </p:set>
                                    <p:animEffect transition="in" filter="wipe(up)">
                                      <p:cBhvr>
                                        <p:cTn id="51" dur="500"/>
                                        <p:tgtEl>
                                          <p:spTgt spid="44"/>
                                        </p:tgtEl>
                                      </p:cBhvr>
                                    </p:animEffect>
                                  </p:childTnLst>
                                </p:cTn>
                              </p:par>
                            </p:childTnLst>
                          </p:cTn>
                        </p:par>
                        <p:par>
                          <p:cTn id="52" fill="hold">
                            <p:stCondLst>
                              <p:cond delay="6000"/>
                            </p:stCondLst>
                            <p:childTnLst>
                              <p:par>
                                <p:cTn id="53" presetID="22" presetClass="entr" presetSubtype="1" fill="hold" grpId="0" nodeType="afterEffect">
                                  <p:stCondLst>
                                    <p:cond delay="0"/>
                                  </p:stCondLst>
                                  <p:childTnLst>
                                    <p:set>
                                      <p:cBhvr>
                                        <p:cTn id="54" dur="1" fill="hold">
                                          <p:stCondLst>
                                            <p:cond delay="0"/>
                                          </p:stCondLst>
                                        </p:cTn>
                                        <p:tgtEl>
                                          <p:spTgt spid="38"/>
                                        </p:tgtEl>
                                        <p:attrNameLst>
                                          <p:attrName>style.visibility</p:attrName>
                                        </p:attrNameLst>
                                      </p:cBhvr>
                                      <p:to>
                                        <p:strVal val="visible"/>
                                      </p:to>
                                    </p:set>
                                    <p:animEffect transition="in" filter="wipe(up)">
                                      <p:cBhvr>
                                        <p:cTn id="55" dur="500"/>
                                        <p:tgtEl>
                                          <p:spTgt spid="38"/>
                                        </p:tgtEl>
                                      </p:cBhvr>
                                    </p:animEffect>
                                  </p:childTnLst>
                                </p:cTn>
                              </p:par>
                            </p:childTnLst>
                          </p:cTn>
                        </p:par>
                        <p:par>
                          <p:cTn id="56" fill="hold">
                            <p:stCondLst>
                              <p:cond delay="6500"/>
                            </p:stCondLst>
                            <p:childTnLst>
                              <p:par>
                                <p:cTn id="57" presetID="22" presetClass="entr" presetSubtype="1" fill="hold" grpId="0" nodeType="afterEffect">
                                  <p:stCondLst>
                                    <p:cond delay="0"/>
                                  </p:stCondLst>
                                  <p:childTnLst>
                                    <p:set>
                                      <p:cBhvr>
                                        <p:cTn id="58" dur="1" fill="hold">
                                          <p:stCondLst>
                                            <p:cond delay="0"/>
                                          </p:stCondLst>
                                        </p:cTn>
                                        <p:tgtEl>
                                          <p:spTgt spid="27"/>
                                        </p:tgtEl>
                                        <p:attrNameLst>
                                          <p:attrName>style.visibility</p:attrName>
                                        </p:attrNameLst>
                                      </p:cBhvr>
                                      <p:to>
                                        <p:strVal val="visible"/>
                                      </p:to>
                                    </p:set>
                                    <p:animEffect transition="in" filter="wipe(up)">
                                      <p:cBhvr>
                                        <p:cTn id="59" dur="500"/>
                                        <p:tgtEl>
                                          <p:spTgt spid="27"/>
                                        </p:tgtEl>
                                      </p:cBhvr>
                                    </p:animEffect>
                                  </p:childTnLst>
                                </p:cTn>
                              </p:par>
                            </p:childTnLst>
                          </p:cTn>
                        </p:par>
                        <p:par>
                          <p:cTn id="60" fill="hold">
                            <p:stCondLst>
                              <p:cond delay="7000"/>
                            </p:stCondLst>
                            <p:childTnLst>
                              <p:par>
                                <p:cTn id="61" presetID="22" presetClass="entr" presetSubtype="1" fill="hold" nodeType="afterEffect">
                                  <p:stCondLst>
                                    <p:cond delay="0"/>
                                  </p:stCondLst>
                                  <p:childTnLst>
                                    <p:set>
                                      <p:cBhvr>
                                        <p:cTn id="62" dur="1" fill="hold">
                                          <p:stCondLst>
                                            <p:cond delay="0"/>
                                          </p:stCondLst>
                                        </p:cTn>
                                        <p:tgtEl>
                                          <p:spTgt spid="45"/>
                                        </p:tgtEl>
                                        <p:attrNameLst>
                                          <p:attrName>style.visibility</p:attrName>
                                        </p:attrNameLst>
                                      </p:cBhvr>
                                      <p:to>
                                        <p:strVal val="visible"/>
                                      </p:to>
                                    </p:set>
                                    <p:animEffect transition="in" filter="wipe(up)">
                                      <p:cBhvr>
                                        <p:cTn id="63" dur="500"/>
                                        <p:tgtEl>
                                          <p:spTgt spid="45"/>
                                        </p:tgtEl>
                                      </p:cBhvr>
                                    </p:animEffect>
                                  </p:childTnLst>
                                </p:cTn>
                              </p:par>
                            </p:childTnLst>
                          </p:cTn>
                        </p:par>
                        <p:par>
                          <p:cTn id="64" fill="hold">
                            <p:stCondLst>
                              <p:cond delay="7500"/>
                            </p:stCondLst>
                            <p:childTnLst>
                              <p:par>
                                <p:cTn id="65" presetID="22" presetClass="entr" presetSubtype="1" fill="hold" grpId="0" nodeType="afterEffect">
                                  <p:stCondLst>
                                    <p:cond delay="0"/>
                                  </p:stCondLst>
                                  <p:childTnLst>
                                    <p:set>
                                      <p:cBhvr>
                                        <p:cTn id="66" dur="1" fill="hold">
                                          <p:stCondLst>
                                            <p:cond delay="0"/>
                                          </p:stCondLst>
                                        </p:cTn>
                                        <p:tgtEl>
                                          <p:spTgt spid="39"/>
                                        </p:tgtEl>
                                        <p:attrNameLst>
                                          <p:attrName>style.visibility</p:attrName>
                                        </p:attrNameLst>
                                      </p:cBhvr>
                                      <p:to>
                                        <p:strVal val="visible"/>
                                      </p:to>
                                    </p:set>
                                    <p:animEffect transition="in" filter="wipe(up)">
                                      <p:cBhvr>
                                        <p:cTn id="67" dur="500"/>
                                        <p:tgtEl>
                                          <p:spTgt spid="39"/>
                                        </p:tgtEl>
                                      </p:cBhvr>
                                    </p:animEffect>
                                  </p:childTnLst>
                                </p:cTn>
                              </p:par>
                            </p:childTnLst>
                          </p:cTn>
                        </p:par>
                        <p:par>
                          <p:cTn id="68" fill="hold">
                            <p:stCondLst>
                              <p:cond delay="8000"/>
                            </p:stCondLst>
                            <p:childTnLst>
                              <p:par>
                                <p:cTn id="69" presetID="22" presetClass="entr" presetSubtype="1" fill="hold" grpId="0" nodeType="afterEffect">
                                  <p:stCondLst>
                                    <p:cond delay="0"/>
                                  </p:stCondLst>
                                  <p:childTnLst>
                                    <p:set>
                                      <p:cBhvr>
                                        <p:cTn id="70" dur="1" fill="hold">
                                          <p:stCondLst>
                                            <p:cond delay="0"/>
                                          </p:stCondLst>
                                        </p:cTn>
                                        <p:tgtEl>
                                          <p:spTgt spid="28"/>
                                        </p:tgtEl>
                                        <p:attrNameLst>
                                          <p:attrName>style.visibility</p:attrName>
                                        </p:attrNameLst>
                                      </p:cBhvr>
                                      <p:to>
                                        <p:strVal val="visible"/>
                                      </p:to>
                                    </p:set>
                                    <p:animEffect transition="in" filter="wipe(up)">
                                      <p:cBhvr>
                                        <p:cTn id="71" dur="500"/>
                                        <p:tgtEl>
                                          <p:spTgt spid="28"/>
                                        </p:tgtEl>
                                      </p:cBhvr>
                                    </p:animEffect>
                                  </p:childTnLst>
                                </p:cTn>
                              </p:par>
                            </p:childTnLst>
                          </p:cTn>
                        </p:par>
                        <p:par>
                          <p:cTn id="72" fill="hold">
                            <p:stCondLst>
                              <p:cond delay="8500"/>
                            </p:stCondLst>
                            <p:childTnLst>
                              <p:par>
                                <p:cTn id="73" presetID="22" presetClass="entr" presetSubtype="1" fill="hold" nodeType="afterEffect">
                                  <p:stCondLst>
                                    <p:cond delay="0"/>
                                  </p:stCondLst>
                                  <p:childTnLst>
                                    <p:set>
                                      <p:cBhvr>
                                        <p:cTn id="74" dur="1" fill="hold">
                                          <p:stCondLst>
                                            <p:cond delay="0"/>
                                          </p:stCondLst>
                                        </p:cTn>
                                        <p:tgtEl>
                                          <p:spTgt spid="46"/>
                                        </p:tgtEl>
                                        <p:attrNameLst>
                                          <p:attrName>style.visibility</p:attrName>
                                        </p:attrNameLst>
                                      </p:cBhvr>
                                      <p:to>
                                        <p:strVal val="visible"/>
                                      </p:to>
                                    </p:set>
                                    <p:animEffect transition="in" filter="wipe(up)">
                                      <p:cBhvr>
                                        <p:cTn id="75" dur="500"/>
                                        <p:tgtEl>
                                          <p:spTgt spid="46"/>
                                        </p:tgtEl>
                                      </p:cBhvr>
                                    </p:animEffect>
                                  </p:childTnLst>
                                </p:cTn>
                              </p:par>
                            </p:childTnLst>
                          </p:cTn>
                        </p:par>
                        <p:par>
                          <p:cTn id="76" fill="hold">
                            <p:stCondLst>
                              <p:cond delay="9000"/>
                            </p:stCondLst>
                            <p:childTnLst>
                              <p:par>
                                <p:cTn id="77" presetID="22" presetClass="entr" presetSubtype="1" fill="hold" grpId="0" nodeType="afterEffect">
                                  <p:stCondLst>
                                    <p:cond delay="0"/>
                                  </p:stCondLst>
                                  <p:childTnLst>
                                    <p:set>
                                      <p:cBhvr>
                                        <p:cTn id="78" dur="1" fill="hold">
                                          <p:stCondLst>
                                            <p:cond delay="0"/>
                                          </p:stCondLst>
                                        </p:cTn>
                                        <p:tgtEl>
                                          <p:spTgt spid="40"/>
                                        </p:tgtEl>
                                        <p:attrNameLst>
                                          <p:attrName>style.visibility</p:attrName>
                                        </p:attrNameLst>
                                      </p:cBhvr>
                                      <p:to>
                                        <p:strVal val="visible"/>
                                      </p:to>
                                    </p:set>
                                    <p:animEffect transition="in" filter="wipe(up)">
                                      <p:cBhvr>
                                        <p:cTn id="79" dur="500"/>
                                        <p:tgtEl>
                                          <p:spTgt spid="4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23" grpId="0" animBg="1"/>
      <p:bldP spid="24" grpId="0" animBg="1"/>
      <p:bldP spid="25" grpId="0" animBg="1"/>
      <p:bldP spid="26" grpId="0" animBg="1"/>
      <p:bldP spid="27" grpId="0" animBg="1"/>
      <p:bldP spid="28" grpId="0" animBg="1"/>
      <p:bldP spid="35" grpId="0" animBg="1"/>
      <p:bldP spid="36" grpId="0" animBg="1"/>
      <p:bldP spid="37" grpId="0" animBg="1"/>
      <p:bldP spid="38" grpId="0" animBg="1"/>
      <p:bldP spid="39" grpId="0" animBg="1"/>
      <p:bldP spid="40"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3" name="Picture 22">
            <a:hlinkClick r:id="rId2"/>
            <a:extLst>
              <a:ext uri="{FF2B5EF4-FFF2-40B4-BE49-F238E27FC236}">
                <a16:creationId xmlns:a16="http://schemas.microsoft.com/office/drawing/2014/main" id="{9AF1DF75-D1B1-41B8-9EB6-B0ABFC56735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a:t>
            </a:r>
            <a:r>
              <a:rPr lang="en-US" sz="1600" dirty="0">
                <a:solidFill>
                  <a:schemeClr val="bg1"/>
                </a:solidFill>
                <a:latin typeface="Candara" panose="020E0502030303020204" pitchFamily="34" charset="0"/>
              </a:rPr>
              <a:t>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2015-2019 sage-fox.com</a:t>
            </a:r>
          </a:p>
        </p:txBody>
      </p:sp>
      <p:pic>
        <p:nvPicPr>
          <p:cNvPr id="7" name="Picture 6">
            <a:hlinkClick r:id="rId2"/>
            <a:extLst>
              <a:ext uri="{FF2B5EF4-FFF2-40B4-BE49-F238E27FC236}">
                <a16:creationId xmlns:a16="http://schemas.microsoft.com/office/drawing/2014/main" id="{9F375AFA-7E81-4C25-9B2B-2E960E248D3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6" name="Picture 5">
            <a:hlinkClick r:id="rId2"/>
            <a:extLst>
              <a:ext uri="{FF2B5EF4-FFF2-40B4-BE49-F238E27FC236}">
                <a16:creationId xmlns:a16="http://schemas.microsoft.com/office/drawing/2014/main" id="{84041A2D-9A22-47D8-88F8-05FF91BA7FD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A20AF2FA-D05F-4F9F-87A3-C12871F4873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rgbClr val="D0D2D7"/>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There are many ways to help get the word out:</a:t>
            </a:r>
          </a:p>
          <a:p>
            <a:pPr marL="457200" indent="-457200">
              <a:buAutoNum type="arabicParenR"/>
            </a:pPr>
            <a:r>
              <a:rPr lang="en-US" sz="1600" dirty="0">
                <a:solidFill>
                  <a:srgbClr val="D0D2D7"/>
                </a:solidFill>
                <a:latin typeface="Candara" panose="020E0502030303020204" pitchFamily="34" charset="0"/>
              </a:rPr>
              <a:t>Social media likes and shares.</a:t>
            </a:r>
          </a:p>
          <a:p>
            <a:pPr marL="457200" indent="-457200">
              <a:buAutoNum type="arabicParenR"/>
            </a:pPr>
            <a:r>
              <a:rPr lang="en-US" sz="1600" dirty="0">
                <a:solidFill>
                  <a:srgbClr val="D0D2D7"/>
                </a:solidFill>
                <a:latin typeface="Candara" panose="020E0502030303020204" pitchFamily="34" charset="0"/>
              </a:rPr>
              <a:t>Forum posts in communities you are already members (please do not spam).</a:t>
            </a:r>
          </a:p>
          <a:p>
            <a:pPr marL="457200" indent="-457200">
              <a:buAutoNum type="arabicParenR"/>
            </a:pPr>
            <a:r>
              <a:rPr lang="en-US" sz="1600" dirty="0">
                <a:solidFill>
                  <a:srgbClr val="D0D2D7"/>
                </a:solidFill>
                <a:latin typeface="Candara" panose="020E0502030303020204" pitchFamily="34" charset="0"/>
              </a:rPr>
              <a:t>Telling classmates, teachers, coworkers about our PowerPoint Templates.</a:t>
            </a:r>
          </a:p>
          <a:p>
            <a:pPr marL="457200" indent="-457200">
              <a:buAutoNum type="arabicParenR"/>
            </a:pPr>
            <a:r>
              <a:rPr lang="en-US" sz="1600" dirty="0">
                <a:solidFill>
                  <a:srgbClr val="D0D2D7"/>
                </a:solidFill>
                <a:latin typeface="Candara" panose="020E0502030303020204" pitchFamily="34" charset="0"/>
              </a:rPr>
              <a:t>Placing one of our banners on your website, blog, etc.</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9B728EF0-D97B-4822-B85F-B27CB143607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1665</TotalTime>
  <Words>1294</Words>
  <Application>Microsoft Office PowerPoint</Application>
  <PresentationFormat>Widescreen</PresentationFormat>
  <Paragraphs>66</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33</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359</cp:revision>
  <dcterms:created xsi:type="dcterms:W3CDTF">2016-09-28T22:08:47Z</dcterms:created>
  <dcterms:modified xsi:type="dcterms:W3CDTF">2018-11-07T17:07:30Z</dcterms:modified>
</cp:coreProperties>
</file>