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7"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22A49"/>
    <a:srgbClr val="524E67"/>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0" d="100"/>
          <a:sy n="90" d="100"/>
        </p:scale>
        <p:origin x="90"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overlay val="0"/>
      <c:spPr>
        <a:noFill/>
        <a:ln>
          <a:noFill/>
        </a:ln>
        <a:effectLst/>
      </c:spPr>
      <c:txPr>
        <a:bodyPr rot="0" spcFirstLastPara="1" vertOverflow="ellipsis" vert="horz" wrap="square" anchor="ctr" anchorCtr="1"/>
        <a:lstStyle/>
        <a:p>
          <a:pPr>
            <a:defRPr sz="1862" b="0" i="0" u="none" strike="noStrike" kern="1200" spc="0" baseline="0">
              <a:solidFill>
                <a:schemeClr val="bg1"/>
              </a:solidFill>
              <a:latin typeface="+mn-lt"/>
              <a:ea typeface="+mn-ea"/>
              <a:cs typeface="+mn-cs"/>
            </a:defRPr>
          </a:pPr>
          <a:endParaRPr lang="en-US"/>
        </a:p>
      </c:txPr>
    </c:title>
    <c:autoTitleDeleted val="0"/>
    <c:plotArea>
      <c:layout/>
      <c:lineChart>
        <c:grouping val="stacked"/>
        <c:varyColors val="0"/>
        <c:ser>
          <c:idx val="0"/>
          <c:order val="0"/>
          <c:tx>
            <c:strRef>
              <c:f>Sheet1!$B$1</c:f>
              <c:strCache>
                <c:ptCount val="1"/>
                <c:pt idx="0">
                  <c:v>Series 1</c:v>
                </c:pt>
              </c:strCache>
            </c:strRef>
          </c:tx>
          <c:spPr>
            <a:ln w="28575" cap="rnd">
              <a:solidFill>
                <a:srgbClr val="44546B"/>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Sheet1!$B$2:$B$5</c:f>
              <c:numCache>
                <c:formatCode>General</c:formatCode>
                <c:ptCount val="4"/>
                <c:pt idx="0">
                  <c:v>4.3</c:v>
                </c:pt>
                <c:pt idx="1">
                  <c:v>2.5</c:v>
                </c:pt>
                <c:pt idx="2">
                  <c:v>3.5</c:v>
                </c:pt>
                <c:pt idx="3">
                  <c:v>4.5</c:v>
                </c:pt>
              </c:numCache>
            </c:numRef>
          </c:val>
          <c:smooth val="0"/>
          <c:extLst>
            <c:ext xmlns:c16="http://schemas.microsoft.com/office/drawing/2014/chart" uri="{C3380CC4-5D6E-409C-BE32-E72D297353CC}">
              <c16:uniqueId val="{00000000-AA2B-4923-ADA9-71B39429FC85}"/>
            </c:ext>
          </c:extLst>
        </c:ser>
        <c:ser>
          <c:idx val="1"/>
          <c:order val="1"/>
          <c:tx>
            <c:strRef>
              <c:f>Sheet1!$C$1</c:f>
              <c:strCache>
                <c:ptCount val="1"/>
                <c:pt idx="0">
                  <c:v>Series 2</c:v>
                </c:pt>
              </c:strCache>
            </c:strRef>
          </c:tx>
          <c:spPr>
            <a:ln w="28575" cap="rnd">
              <a:solidFill>
                <a:srgbClr val="8397B1"/>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Sheet1!$C$2:$C$5</c:f>
              <c:numCache>
                <c:formatCode>General</c:formatCode>
                <c:ptCount val="4"/>
                <c:pt idx="0">
                  <c:v>2.4</c:v>
                </c:pt>
                <c:pt idx="1">
                  <c:v>4.4000000000000004</c:v>
                </c:pt>
                <c:pt idx="2">
                  <c:v>1.8</c:v>
                </c:pt>
                <c:pt idx="3">
                  <c:v>2.8</c:v>
                </c:pt>
              </c:numCache>
            </c:numRef>
          </c:val>
          <c:smooth val="0"/>
          <c:extLst>
            <c:ext xmlns:c16="http://schemas.microsoft.com/office/drawing/2014/chart" uri="{C3380CC4-5D6E-409C-BE32-E72D297353CC}">
              <c16:uniqueId val="{00000001-AA2B-4923-ADA9-71B39429FC85}"/>
            </c:ext>
          </c:extLst>
        </c:ser>
        <c:ser>
          <c:idx val="2"/>
          <c:order val="2"/>
          <c:tx>
            <c:strRef>
              <c:f>Sheet1!$D$1</c:f>
              <c:strCache>
                <c:ptCount val="1"/>
                <c:pt idx="0">
                  <c:v>Series 3</c:v>
                </c:pt>
              </c:strCache>
            </c:strRef>
          </c:tx>
          <c:spPr>
            <a:ln w="28575" cap="rnd">
              <a:solidFill>
                <a:srgbClr val="EF3425"/>
              </a:solidFill>
              <a:round/>
            </a:ln>
            <a:effectLst/>
          </c:spPr>
          <c:marker>
            <c:symbol val="none"/>
          </c:marker>
          <c:cat>
            <c:strRef>
              <c:f>Sheet1!$A$2:$A$5</c:f>
              <c:strCache>
                <c:ptCount val="4"/>
                <c:pt idx="0">
                  <c:v>Category 1</c:v>
                </c:pt>
                <c:pt idx="1">
                  <c:v>Category 2</c:v>
                </c:pt>
                <c:pt idx="2">
                  <c:v>Category 3</c:v>
                </c:pt>
                <c:pt idx="3">
                  <c:v>Category 4</c:v>
                </c:pt>
              </c:strCache>
            </c:strRef>
          </c:cat>
          <c:val>
            <c:numRef>
              <c:f>Sheet1!$D$2:$D$5</c:f>
              <c:numCache>
                <c:formatCode>General</c:formatCode>
                <c:ptCount val="4"/>
                <c:pt idx="0">
                  <c:v>2</c:v>
                </c:pt>
                <c:pt idx="1">
                  <c:v>2</c:v>
                </c:pt>
                <c:pt idx="2">
                  <c:v>3</c:v>
                </c:pt>
                <c:pt idx="3">
                  <c:v>5</c:v>
                </c:pt>
              </c:numCache>
            </c:numRef>
          </c:val>
          <c:smooth val="0"/>
          <c:extLst>
            <c:ext xmlns:c16="http://schemas.microsoft.com/office/drawing/2014/chart" uri="{C3380CC4-5D6E-409C-BE32-E72D297353CC}">
              <c16:uniqueId val="{00000002-AA2B-4923-ADA9-71B39429FC85}"/>
            </c:ext>
          </c:extLst>
        </c:ser>
        <c:dLbls>
          <c:showLegendKey val="0"/>
          <c:showVal val="0"/>
          <c:showCatName val="0"/>
          <c:showSerName val="0"/>
          <c:showPercent val="0"/>
          <c:showBubbleSize val="0"/>
        </c:dLbls>
        <c:smooth val="0"/>
        <c:axId val="1130870648"/>
        <c:axId val="1130870976"/>
      </c:lineChart>
      <c:catAx>
        <c:axId val="1130870648"/>
        <c:scaling>
          <c:orientation val="minMax"/>
        </c:scaling>
        <c:delete val="0"/>
        <c:axPos val="b"/>
        <c:numFmt formatCode="General" sourceLinked="1"/>
        <c:majorTickMark val="none"/>
        <c:minorTickMark val="none"/>
        <c:tickLblPos val="nextTo"/>
        <c:spPr>
          <a:noFill/>
          <a:ln w="9525" cap="flat" cmpd="sng" algn="ctr">
            <a:solidFill>
              <a:schemeClr val="tx1">
                <a:lumMod val="15000"/>
                <a:lumOff val="85000"/>
              </a:schemeClr>
            </a:solidFill>
            <a:round/>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976"/>
        <c:crosses val="autoZero"/>
        <c:auto val="1"/>
        <c:lblAlgn val="ctr"/>
        <c:lblOffset val="100"/>
        <c:noMultiLvlLbl val="0"/>
      </c:catAx>
      <c:valAx>
        <c:axId val="1130870976"/>
        <c:scaling>
          <c:orientation val="minMax"/>
        </c:scaling>
        <c:delete val="0"/>
        <c:axPos val="l"/>
        <c:majorGridlines>
          <c:spPr>
            <a:ln w="9525" cap="flat" cmpd="sng" algn="ctr">
              <a:solidFill>
                <a:schemeClr val="tx1">
                  <a:lumMod val="15000"/>
                  <a:lumOff val="85000"/>
                </a:schemeClr>
              </a:solidFill>
              <a:round/>
            </a:ln>
            <a:effectLst/>
          </c:spPr>
        </c:majorGridlines>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crossAx val="1130870648"/>
        <c:crosses val="autoZero"/>
        <c:crossBetween val="between"/>
      </c:valAx>
      <c:spPr>
        <a:noFill/>
        <a:ln>
          <a:noFill/>
        </a:ln>
        <a:effectLst/>
      </c:spPr>
    </c:plotArea>
    <c:legend>
      <c:legendPos val="b"/>
      <c:overlay val="0"/>
      <c:spPr>
        <a:noFill/>
        <a:ln>
          <a:noFill/>
        </a:ln>
        <a:effectLst/>
      </c:spPr>
      <c:txPr>
        <a:bodyPr rot="0" spcFirstLastPara="1" vertOverflow="ellipsis" vert="horz" wrap="square" anchor="ctr" anchorCtr="1"/>
        <a:lstStyle/>
        <a:p>
          <a:pPr>
            <a:defRPr sz="1197" b="0" i="0" u="none" strike="noStrike" kern="1200" baseline="0">
              <a:solidFill>
                <a:schemeClr val="bg1"/>
              </a:solidFill>
              <a:latin typeface="+mn-lt"/>
              <a:ea typeface="+mn-ea"/>
              <a:cs typeface="+mn-cs"/>
            </a:defRPr>
          </a:pPr>
          <a:endParaRPr lang="en-US"/>
        </a:p>
      </c:txPr>
    </c:legend>
    <c:plotVisOnly val="1"/>
    <c:dispBlanksAs val="zero"/>
    <c:showDLblsOverMax val="0"/>
  </c:chart>
  <c:spPr>
    <a:gradFill flip="none" rotWithShape="1">
      <a:gsLst>
        <a:gs pos="4425">
          <a:schemeClr val="tx1">
            <a:alpha val="2000"/>
          </a:schemeClr>
        </a:gs>
        <a:gs pos="23000">
          <a:schemeClr val="tx1">
            <a:alpha val="20000"/>
          </a:schemeClr>
        </a:gs>
        <a:gs pos="42000">
          <a:schemeClr val="tx1">
            <a:alpha val="40000"/>
          </a:schemeClr>
        </a:gs>
        <a:gs pos="74000">
          <a:schemeClr val="tx1">
            <a:alpha val="75000"/>
          </a:schemeClr>
        </a:gs>
        <a:gs pos="100000">
          <a:schemeClr val="tx1"/>
        </a:gs>
      </a:gsLst>
      <a:lin ang="16200000" scaled="0"/>
      <a:tileRect/>
    </a:gradFill>
    <a:ln>
      <a:noFill/>
    </a:ln>
    <a:effectLst/>
    <a:scene3d>
      <a:camera prst="orthographicFront"/>
      <a:lightRig rig="threePt" dir="t"/>
    </a:scene3d>
    <a:sp3d/>
  </c:spPr>
  <c:txPr>
    <a:bodyPr/>
    <a:lstStyle/>
    <a:p>
      <a:pPr>
        <a:defRPr>
          <a:solidFill>
            <a:schemeClr val="bg1"/>
          </a:solidFill>
        </a:defRPr>
      </a:pPr>
      <a:endParaRPr lang="en-US"/>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27">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solidFill>
        <a:schemeClr val="phClr"/>
      </a:solidFill>
    </cs:spPr>
  </cs:dataPoint>
  <cs:dataPoint3D>
    <cs:lnRef idx="0"/>
    <cs:fillRef idx="1">
      <cs:styleClr val="auto"/>
    </cs:fillRef>
    <cs:effectRef idx="0"/>
    <cs:fontRef idx="minor">
      <a:schemeClr val="tx1"/>
    </cs:fontRef>
    <cs:spPr>
      <a:solidFill>
        <a:schemeClr val="phClr"/>
      </a:solidFill>
    </cs:spPr>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solidFill>
        <a:schemeClr val="phClr"/>
      </a:solidFill>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dk1"/>
    </cs:fontRef>
    <cs:spPr>
      <a:solidFill>
        <a:schemeClr val="dk1">
          <a:lumMod val="65000"/>
          <a:lumOff val="35000"/>
        </a:schemeClr>
      </a:solidFill>
      <a:ln w="9525">
        <a:solidFill>
          <a:schemeClr val="tx1">
            <a:lumMod val="65000"/>
            <a:lumOff val="35000"/>
          </a:schemeClr>
        </a:solidFill>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75000"/>
            <a:lumOff val="25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dk1"/>
    </cs:fontRef>
    <cs:spPr>
      <a:solidFill>
        <a:schemeClr val="lt1"/>
      </a:solidFill>
      <a:ln w="9525">
        <a:solidFill>
          <a:schemeClr val="tx1">
            <a:lumMod val="15000"/>
            <a:lumOff val="85000"/>
          </a:schemeClr>
        </a:solidFill>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11/7/2018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28623740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11/7/2018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11/7/2018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11/7/2018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11/7/2018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11/7/2018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222A49"/>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11/7/2018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rgbClr val="F2F2F2"/>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rgbClr val="F2F2F2"/>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rgbClr val="F2F2F2"/>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rgbClr val="F2F2F2"/>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rgbClr val="F2F2F2"/>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chart" Target="../charts/chart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090424C3-9EBE-4E81-9735-236727FEDA1A}"/>
              </a:ext>
            </a:extLst>
          </p:cNvPr>
          <p:cNvSpPr/>
          <p:nvPr/>
        </p:nvSpPr>
        <p:spPr>
          <a:xfrm>
            <a:off x="529936" y="4759036"/>
            <a:ext cx="10671464" cy="1319646"/>
          </a:xfrm>
          <a:prstGeom prst="rect">
            <a:avLst/>
          </a:prstGeom>
          <a:gradFill flip="none" rotWithShape="1">
            <a:gsLst>
              <a:gs pos="4425">
                <a:srgbClr val="00B0F0">
                  <a:alpha val="0"/>
                </a:srgbClr>
              </a:gs>
              <a:gs pos="23000">
                <a:srgbClr val="EF3425">
                  <a:alpha val="5000"/>
                </a:srgbClr>
              </a:gs>
              <a:gs pos="42000">
                <a:srgbClr val="EF3425">
                  <a:alpha val="40000"/>
                </a:srgbClr>
              </a:gs>
              <a:gs pos="74000">
                <a:srgbClr val="EF3425">
                  <a:alpha val="80000"/>
                </a:srgbClr>
              </a:gs>
              <a:gs pos="100000">
                <a:srgbClr val="EF3425"/>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TextBox 7">
            <a:extLst>
              <a:ext uri="{FF2B5EF4-FFF2-40B4-BE49-F238E27FC236}">
                <a16:creationId xmlns:a16="http://schemas.microsoft.com/office/drawing/2014/main" id="{C9C80D54-78BE-4451-8EA5-61C2EDE4F46E}"/>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16" name="Group 179">
            <a:extLst>
              <a:ext uri="{FF2B5EF4-FFF2-40B4-BE49-F238E27FC236}">
                <a16:creationId xmlns:a16="http://schemas.microsoft.com/office/drawing/2014/main" id="{84A186E0-EE26-49DA-8432-C1F0B7056155}"/>
              </a:ext>
            </a:extLst>
          </p:cNvPr>
          <p:cNvGrpSpPr/>
          <p:nvPr/>
        </p:nvGrpSpPr>
        <p:grpSpPr>
          <a:xfrm>
            <a:off x="845231" y="4969769"/>
            <a:ext cx="316194" cy="809239"/>
            <a:chOff x="5054600" y="1652588"/>
            <a:chExt cx="187325" cy="479424"/>
          </a:xfrm>
          <a:solidFill>
            <a:schemeClr val="bg1"/>
          </a:solidFill>
        </p:grpSpPr>
        <p:sp>
          <p:nvSpPr>
            <p:cNvPr id="17" name="Freeform 96">
              <a:extLst>
                <a:ext uri="{FF2B5EF4-FFF2-40B4-BE49-F238E27FC236}">
                  <a16:creationId xmlns:a16="http://schemas.microsoft.com/office/drawing/2014/main" id="{2120E507-93B9-484B-BC69-2C4E08157AC7}"/>
                </a:ext>
              </a:extLst>
            </p:cNvPr>
            <p:cNvSpPr>
              <a:spLocks/>
            </p:cNvSpPr>
            <p:nvPr/>
          </p:nvSpPr>
          <p:spPr bwMode="auto">
            <a:xfrm>
              <a:off x="5054600" y="1733550"/>
              <a:ext cx="187325" cy="398462"/>
            </a:xfrm>
            <a:custGeom>
              <a:avLst/>
              <a:gdLst/>
              <a:ahLst/>
              <a:cxnLst>
                <a:cxn ang="0">
                  <a:pos x="55" y="1"/>
                </a:cxn>
                <a:cxn ang="0">
                  <a:pos x="19" y="0"/>
                </a:cxn>
                <a:cxn ang="0">
                  <a:pos x="0" y="16"/>
                </a:cxn>
                <a:cxn ang="0">
                  <a:pos x="0" y="16"/>
                </a:cxn>
                <a:cxn ang="0">
                  <a:pos x="0" y="18"/>
                </a:cxn>
                <a:cxn ang="0">
                  <a:pos x="0" y="69"/>
                </a:cxn>
                <a:cxn ang="0">
                  <a:pos x="6" y="75"/>
                </a:cxn>
                <a:cxn ang="0">
                  <a:pos x="12" y="69"/>
                </a:cxn>
                <a:cxn ang="0">
                  <a:pos x="12" y="25"/>
                </a:cxn>
                <a:cxn ang="0">
                  <a:pos x="18" y="25"/>
                </a:cxn>
                <a:cxn ang="0">
                  <a:pos x="18" y="68"/>
                </a:cxn>
                <a:cxn ang="0">
                  <a:pos x="18" y="69"/>
                </a:cxn>
                <a:cxn ang="0">
                  <a:pos x="18" y="145"/>
                </a:cxn>
                <a:cxn ang="0">
                  <a:pos x="26" y="153"/>
                </a:cxn>
                <a:cxn ang="0">
                  <a:pos x="34" y="145"/>
                </a:cxn>
                <a:cxn ang="0">
                  <a:pos x="34" y="78"/>
                </a:cxn>
                <a:cxn ang="0">
                  <a:pos x="39" y="78"/>
                </a:cxn>
                <a:cxn ang="0">
                  <a:pos x="39" y="145"/>
                </a:cxn>
                <a:cxn ang="0">
                  <a:pos x="47" y="153"/>
                </a:cxn>
                <a:cxn ang="0">
                  <a:pos x="55" y="145"/>
                </a:cxn>
                <a:cxn ang="0">
                  <a:pos x="55" y="68"/>
                </a:cxn>
                <a:cxn ang="0">
                  <a:pos x="55" y="67"/>
                </a:cxn>
                <a:cxn ang="0">
                  <a:pos x="55" y="25"/>
                </a:cxn>
                <a:cxn ang="0">
                  <a:pos x="60" y="25"/>
                </a:cxn>
                <a:cxn ang="0">
                  <a:pos x="60" y="69"/>
                </a:cxn>
                <a:cxn ang="0">
                  <a:pos x="66" y="75"/>
                </a:cxn>
                <a:cxn ang="0">
                  <a:pos x="73" y="69"/>
                </a:cxn>
                <a:cxn ang="0">
                  <a:pos x="73" y="18"/>
                </a:cxn>
                <a:cxn ang="0">
                  <a:pos x="73" y="16"/>
                </a:cxn>
                <a:cxn ang="0">
                  <a:pos x="73" y="15"/>
                </a:cxn>
                <a:cxn ang="0">
                  <a:pos x="55" y="1"/>
                </a:cxn>
              </a:cxnLst>
              <a:rect l="0" t="0" r="r" b="b"/>
              <a:pathLst>
                <a:path w="73" h="153">
                  <a:moveTo>
                    <a:pt x="55" y="1"/>
                  </a:moveTo>
                  <a:cubicBezTo>
                    <a:pt x="19" y="0"/>
                    <a:pt x="19" y="0"/>
                    <a:pt x="19" y="0"/>
                  </a:cubicBezTo>
                  <a:cubicBezTo>
                    <a:pt x="5" y="1"/>
                    <a:pt x="0" y="12"/>
                    <a:pt x="0" y="16"/>
                  </a:cubicBezTo>
                  <a:cubicBezTo>
                    <a:pt x="0" y="16"/>
                    <a:pt x="0" y="16"/>
                    <a:pt x="0" y="16"/>
                  </a:cubicBezTo>
                  <a:cubicBezTo>
                    <a:pt x="0" y="18"/>
                    <a:pt x="0" y="18"/>
                    <a:pt x="0" y="18"/>
                  </a:cubicBezTo>
                  <a:cubicBezTo>
                    <a:pt x="0" y="69"/>
                    <a:pt x="0" y="69"/>
                    <a:pt x="0" y="69"/>
                  </a:cubicBezTo>
                  <a:cubicBezTo>
                    <a:pt x="0" y="73"/>
                    <a:pt x="3" y="75"/>
                    <a:pt x="6" y="75"/>
                  </a:cubicBezTo>
                  <a:cubicBezTo>
                    <a:pt x="10" y="75"/>
                    <a:pt x="12" y="73"/>
                    <a:pt x="12" y="69"/>
                  </a:cubicBezTo>
                  <a:cubicBezTo>
                    <a:pt x="12" y="25"/>
                    <a:pt x="12" y="25"/>
                    <a:pt x="12" y="25"/>
                  </a:cubicBezTo>
                  <a:cubicBezTo>
                    <a:pt x="18" y="25"/>
                    <a:pt x="18" y="25"/>
                    <a:pt x="18" y="25"/>
                  </a:cubicBezTo>
                  <a:cubicBezTo>
                    <a:pt x="18" y="68"/>
                    <a:pt x="18" y="68"/>
                    <a:pt x="18" y="68"/>
                  </a:cubicBezTo>
                  <a:cubicBezTo>
                    <a:pt x="18" y="68"/>
                    <a:pt x="18" y="69"/>
                    <a:pt x="18" y="69"/>
                  </a:cubicBezTo>
                  <a:cubicBezTo>
                    <a:pt x="18" y="145"/>
                    <a:pt x="18" y="145"/>
                    <a:pt x="18" y="145"/>
                  </a:cubicBezTo>
                  <a:cubicBezTo>
                    <a:pt x="18" y="150"/>
                    <a:pt x="21" y="153"/>
                    <a:pt x="26" y="153"/>
                  </a:cubicBezTo>
                  <a:cubicBezTo>
                    <a:pt x="31" y="153"/>
                    <a:pt x="34" y="150"/>
                    <a:pt x="34" y="145"/>
                  </a:cubicBezTo>
                  <a:cubicBezTo>
                    <a:pt x="34" y="78"/>
                    <a:pt x="34" y="78"/>
                    <a:pt x="34" y="78"/>
                  </a:cubicBezTo>
                  <a:cubicBezTo>
                    <a:pt x="39" y="78"/>
                    <a:pt x="39" y="78"/>
                    <a:pt x="39" y="78"/>
                  </a:cubicBezTo>
                  <a:cubicBezTo>
                    <a:pt x="39" y="145"/>
                    <a:pt x="39" y="145"/>
                    <a:pt x="39" y="145"/>
                  </a:cubicBezTo>
                  <a:cubicBezTo>
                    <a:pt x="39" y="150"/>
                    <a:pt x="42" y="153"/>
                    <a:pt x="47" y="153"/>
                  </a:cubicBezTo>
                  <a:cubicBezTo>
                    <a:pt x="52" y="153"/>
                    <a:pt x="55" y="150"/>
                    <a:pt x="55" y="145"/>
                  </a:cubicBezTo>
                  <a:cubicBezTo>
                    <a:pt x="55" y="68"/>
                    <a:pt x="55" y="68"/>
                    <a:pt x="55" y="68"/>
                  </a:cubicBezTo>
                  <a:cubicBezTo>
                    <a:pt x="55" y="67"/>
                    <a:pt x="55" y="67"/>
                    <a:pt x="55" y="67"/>
                  </a:cubicBezTo>
                  <a:cubicBezTo>
                    <a:pt x="55" y="25"/>
                    <a:pt x="55" y="25"/>
                    <a:pt x="55" y="25"/>
                  </a:cubicBezTo>
                  <a:cubicBezTo>
                    <a:pt x="60" y="25"/>
                    <a:pt x="60" y="25"/>
                    <a:pt x="60" y="25"/>
                  </a:cubicBezTo>
                  <a:cubicBezTo>
                    <a:pt x="60" y="69"/>
                    <a:pt x="60" y="69"/>
                    <a:pt x="60" y="69"/>
                  </a:cubicBezTo>
                  <a:cubicBezTo>
                    <a:pt x="60" y="73"/>
                    <a:pt x="63" y="75"/>
                    <a:pt x="66" y="75"/>
                  </a:cubicBezTo>
                  <a:cubicBezTo>
                    <a:pt x="70" y="75"/>
                    <a:pt x="73" y="73"/>
                    <a:pt x="73" y="69"/>
                  </a:cubicBezTo>
                  <a:cubicBezTo>
                    <a:pt x="73" y="18"/>
                    <a:pt x="73" y="18"/>
                    <a:pt x="73" y="18"/>
                  </a:cubicBezTo>
                  <a:cubicBezTo>
                    <a:pt x="73" y="16"/>
                    <a:pt x="73" y="16"/>
                    <a:pt x="73" y="16"/>
                  </a:cubicBezTo>
                  <a:cubicBezTo>
                    <a:pt x="73" y="15"/>
                    <a:pt x="73" y="15"/>
                    <a:pt x="73" y="15"/>
                  </a:cubicBezTo>
                  <a:cubicBezTo>
                    <a:pt x="73" y="10"/>
                    <a:pt x="67" y="1"/>
                    <a:pt x="55" y="1"/>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18" name="Oval 97">
              <a:extLst>
                <a:ext uri="{FF2B5EF4-FFF2-40B4-BE49-F238E27FC236}">
                  <a16:creationId xmlns:a16="http://schemas.microsoft.com/office/drawing/2014/main" id="{CA51959C-53A5-4631-96CB-BB006C9FCCA3}"/>
                </a:ext>
              </a:extLst>
            </p:cNvPr>
            <p:cNvSpPr>
              <a:spLocks noChangeArrowheads="1"/>
            </p:cNvSpPr>
            <p:nvPr/>
          </p:nvSpPr>
          <p:spPr bwMode="auto">
            <a:xfrm>
              <a:off x="5110163" y="1652588"/>
              <a:ext cx="74613" cy="76200"/>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grpSp>
        <p:nvGrpSpPr>
          <p:cNvPr id="21" name="Group 184">
            <a:extLst>
              <a:ext uri="{FF2B5EF4-FFF2-40B4-BE49-F238E27FC236}">
                <a16:creationId xmlns:a16="http://schemas.microsoft.com/office/drawing/2014/main" id="{811C0BFF-A29A-4E5A-A0EB-BA1EA067E58C}"/>
              </a:ext>
            </a:extLst>
          </p:cNvPr>
          <p:cNvGrpSpPr/>
          <p:nvPr/>
        </p:nvGrpSpPr>
        <p:grpSpPr>
          <a:xfrm>
            <a:off x="3230188" y="4928827"/>
            <a:ext cx="374206" cy="803361"/>
            <a:chOff x="6213475" y="1668463"/>
            <a:chExt cx="227013" cy="487362"/>
          </a:xfrm>
          <a:solidFill>
            <a:schemeClr val="bg1"/>
          </a:solidFill>
        </p:grpSpPr>
        <p:sp>
          <p:nvSpPr>
            <p:cNvPr id="22" name="Oval 98">
              <a:extLst>
                <a:ext uri="{FF2B5EF4-FFF2-40B4-BE49-F238E27FC236}">
                  <a16:creationId xmlns:a16="http://schemas.microsoft.com/office/drawing/2014/main" id="{51C2B844-FA86-4918-BE44-6190E2121644}"/>
                </a:ext>
              </a:extLst>
            </p:cNvPr>
            <p:cNvSpPr>
              <a:spLocks noChangeArrowheads="1"/>
            </p:cNvSpPr>
            <p:nvPr/>
          </p:nvSpPr>
          <p:spPr bwMode="auto">
            <a:xfrm>
              <a:off x="6291263" y="1668463"/>
              <a:ext cx="73025" cy="7302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23" name="Freeform 99">
              <a:extLst>
                <a:ext uri="{FF2B5EF4-FFF2-40B4-BE49-F238E27FC236}">
                  <a16:creationId xmlns:a16="http://schemas.microsoft.com/office/drawing/2014/main" id="{397BE549-0624-4DA1-8728-3AA3CE1890D3}"/>
                </a:ext>
              </a:extLst>
            </p:cNvPr>
            <p:cNvSpPr>
              <a:spLocks/>
            </p:cNvSpPr>
            <p:nvPr/>
          </p:nvSpPr>
          <p:spPr bwMode="auto">
            <a:xfrm>
              <a:off x="6213475" y="1757363"/>
              <a:ext cx="227013" cy="398462"/>
            </a:xfrm>
            <a:custGeom>
              <a:avLst/>
              <a:gdLst/>
              <a:ahLst/>
              <a:cxnLst>
                <a:cxn ang="0">
                  <a:pos x="87" y="56"/>
                </a:cxn>
                <a:cxn ang="0">
                  <a:pos x="71" y="9"/>
                </a:cxn>
                <a:cxn ang="0">
                  <a:pos x="61" y="0"/>
                </a:cxn>
                <a:cxn ang="0">
                  <a:pos x="26" y="0"/>
                </a:cxn>
                <a:cxn ang="0">
                  <a:pos x="18" y="4"/>
                </a:cxn>
                <a:cxn ang="0">
                  <a:pos x="17" y="6"/>
                </a:cxn>
                <a:cxn ang="0">
                  <a:pos x="17" y="6"/>
                </a:cxn>
                <a:cxn ang="0">
                  <a:pos x="16" y="7"/>
                </a:cxn>
                <a:cxn ang="0">
                  <a:pos x="1" y="56"/>
                </a:cxn>
                <a:cxn ang="0">
                  <a:pos x="5" y="64"/>
                </a:cxn>
                <a:cxn ang="0">
                  <a:pos x="13" y="60"/>
                </a:cxn>
                <a:cxn ang="0">
                  <a:pos x="25" y="21"/>
                </a:cxn>
                <a:cxn ang="0">
                  <a:pos x="26" y="21"/>
                </a:cxn>
                <a:cxn ang="0">
                  <a:pos x="27" y="21"/>
                </a:cxn>
                <a:cxn ang="0">
                  <a:pos x="9" y="91"/>
                </a:cxn>
                <a:cxn ang="0">
                  <a:pos x="28" y="91"/>
                </a:cxn>
                <a:cxn ang="0">
                  <a:pos x="28" y="146"/>
                </a:cxn>
                <a:cxn ang="0">
                  <a:pos x="35" y="153"/>
                </a:cxn>
                <a:cxn ang="0">
                  <a:pos x="42" y="146"/>
                </a:cxn>
                <a:cxn ang="0">
                  <a:pos x="42" y="91"/>
                </a:cxn>
                <a:cxn ang="0">
                  <a:pos x="46" y="91"/>
                </a:cxn>
                <a:cxn ang="0">
                  <a:pos x="46" y="146"/>
                </a:cxn>
                <a:cxn ang="0">
                  <a:pos x="54" y="153"/>
                </a:cxn>
                <a:cxn ang="0">
                  <a:pos x="61" y="146"/>
                </a:cxn>
                <a:cxn ang="0">
                  <a:pos x="61" y="91"/>
                </a:cxn>
                <a:cxn ang="0">
                  <a:pos x="80" y="91"/>
                </a:cxn>
                <a:cxn ang="0">
                  <a:pos x="60" y="21"/>
                </a:cxn>
                <a:cxn ang="0">
                  <a:pos x="61" y="21"/>
                </a:cxn>
                <a:cxn ang="0">
                  <a:pos x="62" y="21"/>
                </a:cxn>
                <a:cxn ang="0">
                  <a:pos x="75" y="60"/>
                </a:cxn>
                <a:cxn ang="0">
                  <a:pos x="83" y="64"/>
                </a:cxn>
                <a:cxn ang="0">
                  <a:pos x="87" y="56"/>
                </a:cxn>
              </a:cxnLst>
              <a:rect l="0" t="0" r="r" b="b"/>
              <a:pathLst>
                <a:path w="88" h="153">
                  <a:moveTo>
                    <a:pt x="87" y="56"/>
                  </a:moveTo>
                  <a:cubicBezTo>
                    <a:pt x="71" y="9"/>
                    <a:pt x="71" y="9"/>
                    <a:pt x="71" y="9"/>
                  </a:cubicBezTo>
                  <a:cubicBezTo>
                    <a:pt x="71" y="4"/>
                    <a:pt x="67" y="0"/>
                    <a:pt x="61" y="0"/>
                  </a:cubicBezTo>
                  <a:cubicBezTo>
                    <a:pt x="26" y="0"/>
                    <a:pt x="26" y="0"/>
                    <a:pt x="26" y="0"/>
                  </a:cubicBezTo>
                  <a:cubicBezTo>
                    <a:pt x="23" y="0"/>
                    <a:pt x="19" y="1"/>
                    <a:pt x="18" y="4"/>
                  </a:cubicBezTo>
                  <a:cubicBezTo>
                    <a:pt x="17" y="5"/>
                    <a:pt x="17" y="5"/>
                    <a:pt x="17" y="6"/>
                  </a:cubicBezTo>
                  <a:cubicBezTo>
                    <a:pt x="17" y="6"/>
                    <a:pt x="17" y="6"/>
                    <a:pt x="17" y="6"/>
                  </a:cubicBezTo>
                  <a:cubicBezTo>
                    <a:pt x="17" y="7"/>
                    <a:pt x="16" y="7"/>
                    <a:pt x="16" y="7"/>
                  </a:cubicBezTo>
                  <a:cubicBezTo>
                    <a:pt x="1" y="56"/>
                    <a:pt x="1" y="56"/>
                    <a:pt x="1" y="56"/>
                  </a:cubicBezTo>
                  <a:cubicBezTo>
                    <a:pt x="0" y="60"/>
                    <a:pt x="2" y="63"/>
                    <a:pt x="5" y="64"/>
                  </a:cubicBezTo>
                  <a:cubicBezTo>
                    <a:pt x="8" y="65"/>
                    <a:pt x="12" y="63"/>
                    <a:pt x="13" y="60"/>
                  </a:cubicBezTo>
                  <a:cubicBezTo>
                    <a:pt x="25" y="21"/>
                    <a:pt x="25" y="21"/>
                    <a:pt x="25" y="21"/>
                  </a:cubicBezTo>
                  <a:cubicBezTo>
                    <a:pt x="25" y="21"/>
                    <a:pt x="26" y="21"/>
                    <a:pt x="26" y="21"/>
                  </a:cubicBezTo>
                  <a:cubicBezTo>
                    <a:pt x="27" y="21"/>
                    <a:pt x="27" y="21"/>
                    <a:pt x="27" y="21"/>
                  </a:cubicBezTo>
                  <a:cubicBezTo>
                    <a:pt x="9" y="91"/>
                    <a:pt x="9" y="91"/>
                    <a:pt x="9" y="91"/>
                  </a:cubicBezTo>
                  <a:cubicBezTo>
                    <a:pt x="28" y="91"/>
                    <a:pt x="28" y="91"/>
                    <a:pt x="28" y="91"/>
                  </a:cubicBezTo>
                  <a:cubicBezTo>
                    <a:pt x="28" y="146"/>
                    <a:pt x="28" y="146"/>
                    <a:pt x="28" y="146"/>
                  </a:cubicBezTo>
                  <a:cubicBezTo>
                    <a:pt x="28" y="150"/>
                    <a:pt x="31" y="153"/>
                    <a:pt x="35" y="153"/>
                  </a:cubicBezTo>
                  <a:cubicBezTo>
                    <a:pt x="39" y="153"/>
                    <a:pt x="42" y="150"/>
                    <a:pt x="42" y="146"/>
                  </a:cubicBezTo>
                  <a:cubicBezTo>
                    <a:pt x="42" y="91"/>
                    <a:pt x="42" y="91"/>
                    <a:pt x="42" y="91"/>
                  </a:cubicBezTo>
                  <a:cubicBezTo>
                    <a:pt x="46" y="91"/>
                    <a:pt x="46" y="91"/>
                    <a:pt x="46" y="91"/>
                  </a:cubicBezTo>
                  <a:cubicBezTo>
                    <a:pt x="46" y="146"/>
                    <a:pt x="46" y="146"/>
                    <a:pt x="46" y="146"/>
                  </a:cubicBezTo>
                  <a:cubicBezTo>
                    <a:pt x="46" y="150"/>
                    <a:pt x="50" y="153"/>
                    <a:pt x="54" y="153"/>
                  </a:cubicBezTo>
                  <a:cubicBezTo>
                    <a:pt x="58" y="153"/>
                    <a:pt x="61" y="150"/>
                    <a:pt x="61" y="146"/>
                  </a:cubicBezTo>
                  <a:cubicBezTo>
                    <a:pt x="61" y="91"/>
                    <a:pt x="61" y="91"/>
                    <a:pt x="61" y="91"/>
                  </a:cubicBezTo>
                  <a:cubicBezTo>
                    <a:pt x="80" y="91"/>
                    <a:pt x="80" y="91"/>
                    <a:pt x="80" y="91"/>
                  </a:cubicBezTo>
                  <a:cubicBezTo>
                    <a:pt x="60" y="21"/>
                    <a:pt x="60" y="21"/>
                    <a:pt x="60" y="21"/>
                  </a:cubicBezTo>
                  <a:cubicBezTo>
                    <a:pt x="61" y="21"/>
                    <a:pt x="61" y="21"/>
                    <a:pt x="61" y="21"/>
                  </a:cubicBezTo>
                  <a:cubicBezTo>
                    <a:pt x="62" y="21"/>
                    <a:pt x="62" y="21"/>
                    <a:pt x="62" y="21"/>
                  </a:cubicBezTo>
                  <a:cubicBezTo>
                    <a:pt x="75" y="60"/>
                    <a:pt x="75" y="60"/>
                    <a:pt x="75" y="60"/>
                  </a:cubicBezTo>
                  <a:cubicBezTo>
                    <a:pt x="77" y="63"/>
                    <a:pt x="80" y="65"/>
                    <a:pt x="83" y="64"/>
                  </a:cubicBezTo>
                  <a:cubicBezTo>
                    <a:pt x="87" y="63"/>
                    <a:pt x="88" y="59"/>
                    <a:pt x="87" y="56"/>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grpSp>
      <p:sp>
        <p:nvSpPr>
          <p:cNvPr id="24" name="TextBox 23">
            <a:extLst>
              <a:ext uri="{FF2B5EF4-FFF2-40B4-BE49-F238E27FC236}">
                <a16:creationId xmlns:a16="http://schemas.microsoft.com/office/drawing/2014/main" id="{0723A045-EDA6-42FE-8F93-3189436D1E7B}"/>
              </a:ext>
            </a:extLst>
          </p:cNvPr>
          <p:cNvSpPr txBox="1"/>
          <p:nvPr/>
        </p:nvSpPr>
        <p:spPr>
          <a:xfrm>
            <a:off x="1289622" y="4761347"/>
            <a:ext cx="954416" cy="584775"/>
          </a:xfrm>
          <a:prstGeom prst="rect">
            <a:avLst/>
          </a:prstGeom>
          <a:noFill/>
        </p:spPr>
        <p:txBody>
          <a:bodyPr wrap="square" rtlCol="0">
            <a:spAutoFit/>
          </a:bodyPr>
          <a:lstStyle/>
          <a:p>
            <a:pPr algn="ctr"/>
            <a:r>
              <a:rPr lang="en-US" sz="3200" dirty="0">
                <a:solidFill>
                  <a:schemeClr val="bg1"/>
                </a:solidFill>
              </a:rPr>
              <a:t>72%</a:t>
            </a:r>
          </a:p>
        </p:txBody>
      </p:sp>
      <p:sp>
        <p:nvSpPr>
          <p:cNvPr id="25" name="TextBox 24">
            <a:extLst>
              <a:ext uri="{FF2B5EF4-FFF2-40B4-BE49-F238E27FC236}">
                <a16:creationId xmlns:a16="http://schemas.microsoft.com/office/drawing/2014/main" id="{E45F619D-D816-4249-A496-61C0FF685386}"/>
              </a:ext>
            </a:extLst>
          </p:cNvPr>
          <p:cNvSpPr txBox="1"/>
          <p:nvPr/>
        </p:nvSpPr>
        <p:spPr>
          <a:xfrm>
            <a:off x="3689752" y="4753870"/>
            <a:ext cx="954416" cy="584775"/>
          </a:xfrm>
          <a:prstGeom prst="rect">
            <a:avLst/>
          </a:prstGeom>
          <a:noFill/>
        </p:spPr>
        <p:txBody>
          <a:bodyPr wrap="square" rtlCol="0">
            <a:spAutoFit/>
          </a:bodyPr>
          <a:lstStyle/>
          <a:p>
            <a:pPr algn="ctr"/>
            <a:r>
              <a:rPr lang="en-US" sz="3200" dirty="0">
                <a:solidFill>
                  <a:schemeClr val="bg1"/>
                </a:solidFill>
              </a:rPr>
              <a:t>28%</a:t>
            </a:r>
          </a:p>
        </p:txBody>
      </p:sp>
      <p:sp>
        <p:nvSpPr>
          <p:cNvPr id="26" name="TextBox 25">
            <a:extLst>
              <a:ext uri="{FF2B5EF4-FFF2-40B4-BE49-F238E27FC236}">
                <a16:creationId xmlns:a16="http://schemas.microsoft.com/office/drawing/2014/main" id="{314B5B4B-BDED-47B7-A7D5-827921C04EBD}"/>
              </a:ext>
            </a:extLst>
          </p:cNvPr>
          <p:cNvSpPr txBox="1"/>
          <p:nvPr/>
        </p:nvSpPr>
        <p:spPr>
          <a:xfrm>
            <a:off x="1289621" y="5273682"/>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sp>
        <p:nvSpPr>
          <p:cNvPr id="27" name="TextBox 26">
            <a:extLst>
              <a:ext uri="{FF2B5EF4-FFF2-40B4-BE49-F238E27FC236}">
                <a16:creationId xmlns:a16="http://schemas.microsoft.com/office/drawing/2014/main" id="{5EB77178-93FD-418C-8EA6-CEFDDD6ACD61}"/>
              </a:ext>
            </a:extLst>
          </p:cNvPr>
          <p:cNvSpPr txBox="1"/>
          <p:nvPr/>
        </p:nvSpPr>
        <p:spPr>
          <a:xfrm>
            <a:off x="3735988" y="5273681"/>
            <a:ext cx="1559566" cy="646331"/>
          </a:xfrm>
          <a:prstGeom prst="rect">
            <a:avLst/>
          </a:prstGeom>
          <a:noFill/>
        </p:spPr>
        <p:txBody>
          <a:bodyPr wrap="square" rtlCol="0">
            <a:spAutoFit/>
          </a:bodyPr>
          <a:lstStyle/>
          <a:p>
            <a:pPr defTabSz="1219170">
              <a:spcBef>
                <a:spcPct val="20000"/>
              </a:spcBef>
              <a:defRPr/>
            </a:pPr>
            <a:r>
              <a:rPr lang="en-US" sz="1200" dirty="0">
                <a:solidFill>
                  <a:schemeClr val="bg1"/>
                </a:solidFill>
                <a:latin typeface="Candara" panose="020E0502030303020204" pitchFamily="34" charset="0"/>
              </a:rPr>
              <a:t>Lorem ipsum dolor sit amet, consectetur adipiscing elit.</a:t>
            </a:r>
          </a:p>
        </p:txBody>
      </p:sp>
      <p:graphicFrame>
        <p:nvGraphicFramePr>
          <p:cNvPr id="30" name="Chart 29">
            <a:extLst>
              <a:ext uri="{FF2B5EF4-FFF2-40B4-BE49-F238E27FC236}">
                <a16:creationId xmlns:a16="http://schemas.microsoft.com/office/drawing/2014/main" id="{4CCB671C-BCDA-4BF2-AF58-A98B5CAF011F}"/>
              </a:ext>
            </a:extLst>
          </p:cNvPr>
          <p:cNvGraphicFramePr/>
          <p:nvPr/>
        </p:nvGraphicFramePr>
        <p:xfrm>
          <a:off x="529936" y="1480514"/>
          <a:ext cx="6830984" cy="3280833"/>
        </p:xfrm>
        <a:graphic>
          <a:graphicData uri="http://schemas.openxmlformats.org/drawingml/2006/chart">
            <c:chart xmlns:c="http://schemas.openxmlformats.org/drawingml/2006/chart" xmlns:r="http://schemas.openxmlformats.org/officeDocument/2006/relationships" r:id="rId2"/>
          </a:graphicData>
        </a:graphic>
      </p:graphicFrame>
      <p:pic>
        <p:nvPicPr>
          <p:cNvPr id="3" name="Picture 2">
            <a:extLst>
              <a:ext uri="{FF2B5EF4-FFF2-40B4-BE49-F238E27FC236}">
                <a16:creationId xmlns:a16="http://schemas.microsoft.com/office/drawing/2014/main" id="{3524A1AD-1A0B-4C0F-A569-E46AD3014081}"/>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73331" y="149130"/>
            <a:ext cx="4692311" cy="5943600"/>
          </a:xfrm>
          <a:prstGeom prst="rect">
            <a:avLst/>
          </a:prstGeom>
        </p:spPr>
      </p:pic>
      <p:sp>
        <p:nvSpPr>
          <p:cNvPr id="13" name="Freeform: Shape 12">
            <a:extLst>
              <a:ext uri="{FF2B5EF4-FFF2-40B4-BE49-F238E27FC236}">
                <a16:creationId xmlns:a16="http://schemas.microsoft.com/office/drawing/2014/main" id="{E5E9D0C1-3C20-4CEE-851E-C0224AA90F58}"/>
              </a:ext>
            </a:extLst>
          </p:cNvPr>
          <p:cNvSpPr/>
          <p:nvPr/>
        </p:nvSpPr>
        <p:spPr>
          <a:xfrm>
            <a:off x="7306545" y="483340"/>
            <a:ext cx="4162243" cy="3803813"/>
          </a:xfrm>
          <a:custGeom>
            <a:avLst/>
            <a:gdLst>
              <a:gd name="connsiteX0" fmla="*/ 3406639 w 3406639"/>
              <a:gd name="connsiteY0" fmla="*/ 0 h 3113274"/>
              <a:gd name="connsiteX1" fmla="*/ 3129042 w 3406639"/>
              <a:gd name="connsiteY1" fmla="*/ 2833356 h 3113274"/>
              <a:gd name="connsiteX2" fmla="*/ 0 w 3406639"/>
              <a:gd name="connsiteY2" fmla="*/ 3113274 h 3113274"/>
              <a:gd name="connsiteX3" fmla="*/ 440196 w 3406639"/>
              <a:gd name="connsiteY3" fmla="*/ 873842 h 3113274"/>
            </a:gdLst>
            <a:ahLst/>
            <a:cxnLst>
              <a:cxn ang="0">
                <a:pos x="connsiteX0" y="connsiteY0"/>
              </a:cxn>
              <a:cxn ang="0">
                <a:pos x="connsiteX1" y="connsiteY1"/>
              </a:cxn>
              <a:cxn ang="0">
                <a:pos x="connsiteX2" y="connsiteY2"/>
              </a:cxn>
              <a:cxn ang="0">
                <a:pos x="connsiteX3" y="connsiteY3"/>
              </a:cxn>
            </a:cxnLst>
            <a:rect l="l" t="t" r="r" b="b"/>
            <a:pathLst>
              <a:path w="3406639" h="3113274">
                <a:moveTo>
                  <a:pt x="3406639" y="0"/>
                </a:moveTo>
                <a:lnTo>
                  <a:pt x="3129042" y="2833356"/>
                </a:lnTo>
                <a:lnTo>
                  <a:pt x="0" y="3113274"/>
                </a:lnTo>
                <a:lnTo>
                  <a:pt x="440196" y="873842"/>
                </a:lnTo>
                <a:close/>
              </a:path>
            </a:pathLst>
          </a:cu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9" name="Picture 18">
            <a:hlinkClick r:id="rId5"/>
            <a:extLst>
              <a:ext uri="{FF2B5EF4-FFF2-40B4-BE49-F238E27FC236}">
                <a16:creationId xmlns:a16="http://schemas.microsoft.com/office/drawing/2014/main" id="{06EF29D0-4B03-4B55-A786-4C8751E40263}"/>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8149200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wipe(left)">
                                      <p:cBhvr>
                                        <p:cTn id="7" dur="500"/>
                                        <p:tgtEl>
                                          <p:spTgt spid="8"/>
                                        </p:tgtEl>
                                      </p:cBhvr>
                                    </p:animEffect>
                                  </p:childTnLst>
                                </p:cTn>
                              </p:par>
                            </p:childTnLst>
                          </p:cTn>
                        </p:par>
                        <p:par>
                          <p:cTn id="8" fill="hold">
                            <p:stCondLst>
                              <p:cond delay="500"/>
                            </p:stCondLst>
                            <p:childTnLst>
                              <p:par>
                                <p:cTn id="9" presetID="53" presetClass="entr" presetSubtype="16"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 calcmode="lin" valueType="num">
                                      <p:cBhvr>
                                        <p:cTn id="11" dur="500" fill="hold"/>
                                        <p:tgtEl>
                                          <p:spTgt spid="3"/>
                                        </p:tgtEl>
                                        <p:attrNameLst>
                                          <p:attrName>ppt_w</p:attrName>
                                        </p:attrNameLst>
                                      </p:cBhvr>
                                      <p:tavLst>
                                        <p:tav tm="0">
                                          <p:val>
                                            <p:fltVal val="0"/>
                                          </p:val>
                                        </p:tav>
                                        <p:tav tm="100000">
                                          <p:val>
                                            <p:strVal val="#ppt_w"/>
                                          </p:val>
                                        </p:tav>
                                      </p:tavLst>
                                    </p:anim>
                                    <p:anim calcmode="lin" valueType="num">
                                      <p:cBhvr>
                                        <p:cTn id="12" dur="500" fill="hold"/>
                                        <p:tgtEl>
                                          <p:spTgt spid="3"/>
                                        </p:tgtEl>
                                        <p:attrNameLst>
                                          <p:attrName>ppt_h</p:attrName>
                                        </p:attrNameLst>
                                      </p:cBhvr>
                                      <p:tavLst>
                                        <p:tav tm="0">
                                          <p:val>
                                            <p:fltVal val="0"/>
                                          </p:val>
                                        </p:tav>
                                        <p:tav tm="100000">
                                          <p:val>
                                            <p:strVal val="#ppt_h"/>
                                          </p:val>
                                        </p:tav>
                                      </p:tavLst>
                                    </p:anim>
                                    <p:animEffect transition="in" filter="fade">
                                      <p:cBhvr>
                                        <p:cTn id="13" dur="500"/>
                                        <p:tgtEl>
                                          <p:spTgt spid="3"/>
                                        </p:tgtEl>
                                      </p:cBhvr>
                                    </p:animEffect>
                                  </p:childTnLst>
                                </p:cTn>
                              </p:par>
                            </p:childTnLst>
                          </p:cTn>
                        </p:par>
                        <p:par>
                          <p:cTn id="14" fill="hold">
                            <p:stCondLst>
                              <p:cond delay="1000"/>
                            </p:stCondLst>
                            <p:childTnLst>
                              <p:par>
                                <p:cTn id="15" presetID="9" presetClass="entr" presetSubtype="0"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Effect transition="in" filter="dissolve">
                                      <p:cBhvr>
                                        <p:cTn id="17" dur="1000"/>
                                        <p:tgtEl>
                                          <p:spTgt spid="13"/>
                                        </p:tgtEl>
                                      </p:cBhvr>
                                    </p:animEffect>
                                  </p:childTnLst>
                                </p:cTn>
                              </p:par>
                            </p:childTnLst>
                          </p:cTn>
                        </p:par>
                        <p:par>
                          <p:cTn id="18" fill="hold">
                            <p:stCondLst>
                              <p:cond delay="2000"/>
                            </p:stCondLst>
                            <p:childTnLst>
                              <p:par>
                                <p:cTn id="19" presetID="22" presetClass="entr" presetSubtype="8" fill="hold" grpId="0" nodeType="after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wipe(left)">
                                      <p:cBhvr>
                                        <p:cTn id="21" dur="500"/>
                                        <p:tgtEl>
                                          <p:spTgt spid="7"/>
                                        </p:tgtEl>
                                      </p:cBhvr>
                                    </p:animEffect>
                                  </p:childTnLst>
                                </p:cTn>
                              </p:par>
                            </p:childTnLst>
                          </p:cTn>
                        </p:par>
                        <p:par>
                          <p:cTn id="22" fill="hold">
                            <p:stCondLst>
                              <p:cond delay="2500"/>
                            </p:stCondLst>
                            <p:childTnLst>
                              <p:par>
                                <p:cTn id="23" presetID="53" presetClass="entr" presetSubtype="16" fill="hold" nodeType="afterEffect">
                                  <p:stCondLst>
                                    <p:cond delay="0"/>
                                  </p:stCondLst>
                                  <p:childTnLst>
                                    <p:set>
                                      <p:cBhvr>
                                        <p:cTn id="24" dur="1" fill="hold">
                                          <p:stCondLst>
                                            <p:cond delay="0"/>
                                          </p:stCondLst>
                                        </p:cTn>
                                        <p:tgtEl>
                                          <p:spTgt spid="16"/>
                                        </p:tgtEl>
                                        <p:attrNameLst>
                                          <p:attrName>style.visibility</p:attrName>
                                        </p:attrNameLst>
                                      </p:cBhvr>
                                      <p:to>
                                        <p:strVal val="visible"/>
                                      </p:to>
                                    </p:set>
                                    <p:anim calcmode="lin" valueType="num">
                                      <p:cBhvr>
                                        <p:cTn id="25" dur="500" fill="hold"/>
                                        <p:tgtEl>
                                          <p:spTgt spid="16"/>
                                        </p:tgtEl>
                                        <p:attrNameLst>
                                          <p:attrName>ppt_w</p:attrName>
                                        </p:attrNameLst>
                                      </p:cBhvr>
                                      <p:tavLst>
                                        <p:tav tm="0">
                                          <p:val>
                                            <p:fltVal val="0"/>
                                          </p:val>
                                        </p:tav>
                                        <p:tav tm="100000">
                                          <p:val>
                                            <p:strVal val="#ppt_w"/>
                                          </p:val>
                                        </p:tav>
                                      </p:tavLst>
                                    </p:anim>
                                    <p:anim calcmode="lin" valueType="num">
                                      <p:cBhvr>
                                        <p:cTn id="26" dur="500" fill="hold"/>
                                        <p:tgtEl>
                                          <p:spTgt spid="16"/>
                                        </p:tgtEl>
                                        <p:attrNameLst>
                                          <p:attrName>ppt_h</p:attrName>
                                        </p:attrNameLst>
                                      </p:cBhvr>
                                      <p:tavLst>
                                        <p:tav tm="0">
                                          <p:val>
                                            <p:fltVal val="0"/>
                                          </p:val>
                                        </p:tav>
                                        <p:tav tm="100000">
                                          <p:val>
                                            <p:strVal val="#ppt_h"/>
                                          </p:val>
                                        </p:tav>
                                      </p:tavLst>
                                    </p:anim>
                                    <p:animEffect transition="in" filter="fade">
                                      <p:cBhvr>
                                        <p:cTn id="27" dur="500"/>
                                        <p:tgtEl>
                                          <p:spTgt spid="16"/>
                                        </p:tgtEl>
                                      </p:cBhvr>
                                    </p:animEffect>
                                  </p:childTnLst>
                                </p:cTn>
                              </p:par>
                            </p:childTnLst>
                          </p:cTn>
                        </p:par>
                        <p:par>
                          <p:cTn id="28" fill="hold">
                            <p:stCondLst>
                              <p:cond delay="3000"/>
                            </p:stCondLst>
                            <p:childTnLst>
                              <p:par>
                                <p:cTn id="29" presetID="22" presetClass="entr" presetSubtype="8" fill="hold" grpId="0" nodeType="afterEffect">
                                  <p:stCondLst>
                                    <p:cond delay="0"/>
                                  </p:stCondLst>
                                  <p:childTnLst>
                                    <p:set>
                                      <p:cBhvr>
                                        <p:cTn id="30" dur="1" fill="hold">
                                          <p:stCondLst>
                                            <p:cond delay="0"/>
                                          </p:stCondLst>
                                        </p:cTn>
                                        <p:tgtEl>
                                          <p:spTgt spid="26"/>
                                        </p:tgtEl>
                                        <p:attrNameLst>
                                          <p:attrName>style.visibility</p:attrName>
                                        </p:attrNameLst>
                                      </p:cBhvr>
                                      <p:to>
                                        <p:strVal val="visible"/>
                                      </p:to>
                                    </p:set>
                                    <p:animEffect transition="in" filter="wipe(left)">
                                      <p:cBhvr>
                                        <p:cTn id="31" dur="500"/>
                                        <p:tgtEl>
                                          <p:spTgt spid="26"/>
                                        </p:tgtEl>
                                      </p:cBhvr>
                                    </p:animEffect>
                                  </p:childTnLst>
                                </p:cTn>
                              </p:par>
                              <p:par>
                                <p:cTn id="32" presetID="22" presetClass="entr" presetSubtype="8" fill="hold" grpId="0" nodeType="withEffect">
                                  <p:stCondLst>
                                    <p:cond delay="0"/>
                                  </p:stCondLst>
                                  <p:childTnLst>
                                    <p:set>
                                      <p:cBhvr>
                                        <p:cTn id="33" dur="1" fill="hold">
                                          <p:stCondLst>
                                            <p:cond delay="0"/>
                                          </p:stCondLst>
                                        </p:cTn>
                                        <p:tgtEl>
                                          <p:spTgt spid="24"/>
                                        </p:tgtEl>
                                        <p:attrNameLst>
                                          <p:attrName>style.visibility</p:attrName>
                                        </p:attrNameLst>
                                      </p:cBhvr>
                                      <p:to>
                                        <p:strVal val="visible"/>
                                      </p:to>
                                    </p:set>
                                    <p:animEffect transition="in" filter="wipe(left)">
                                      <p:cBhvr>
                                        <p:cTn id="34" dur="500"/>
                                        <p:tgtEl>
                                          <p:spTgt spid="24"/>
                                        </p:tgtEl>
                                      </p:cBhvr>
                                    </p:animEffect>
                                  </p:childTnLst>
                                </p:cTn>
                              </p:par>
                            </p:childTnLst>
                          </p:cTn>
                        </p:par>
                        <p:par>
                          <p:cTn id="35" fill="hold">
                            <p:stCondLst>
                              <p:cond delay="3500"/>
                            </p:stCondLst>
                            <p:childTnLst>
                              <p:par>
                                <p:cTn id="36" presetID="53" presetClass="entr" presetSubtype="16" fill="hold" nodeType="afterEffect">
                                  <p:stCondLst>
                                    <p:cond delay="0"/>
                                  </p:stCondLst>
                                  <p:childTnLst>
                                    <p:set>
                                      <p:cBhvr>
                                        <p:cTn id="37" dur="1" fill="hold">
                                          <p:stCondLst>
                                            <p:cond delay="0"/>
                                          </p:stCondLst>
                                        </p:cTn>
                                        <p:tgtEl>
                                          <p:spTgt spid="21"/>
                                        </p:tgtEl>
                                        <p:attrNameLst>
                                          <p:attrName>style.visibility</p:attrName>
                                        </p:attrNameLst>
                                      </p:cBhvr>
                                      <p:to>
                                        <p:strVal val="visible"/>
                                      </p:to>
                                    </p:set>
                                    <p:anim calcmode="lin" valueType="num">
                                      <p:cBhvr>
                                        <p:cTn id="38" dur="500" fill="hold"/>
                                        <p:tgtEl>
                                          <p:spTgt spid="21"/>
                                        </p:tgtEl>
                                        <p:attrNameLst>
                                          <p:attrName>ppt_w</p:attrName>
                                        </p:attrNameLst>
                                      </p:cBhvr>
                                      <p:tavLst>
                                        <p:tav tm="0">
                                          <p:val>
                                            <p:fltVal val="0"/>
                                          </p:val>
                                        </p:tav>
                                        <p:tav tm="100000">
                                          <p:val>
                                            <p:strVal val="#ppt_w"/>
                                          </p:val>
                                        </p:tav>
                                      </p:tavLst>
                                    </p:anim>
                                    <p:anim calcmode="lin" valueType="num">
                                      <p:cBhvr>
                                        <p:cTn id="39" dur="500" fill="hold"/>
                                        <p:tgtEl>
                                          <p:spTgt spid="21"/>
                                        </p:tgtEl>
                                        <p:attrNameLst>
                                          <p:attrName>ppt_h</p:attrName>
                                        </p:attrNameLst>
                                      </p:cBhvr>
                                      <p:tavLst>
                                        <p:tav tm="0">
                                          <p:val>
                                            <p:fltVal val="0"/>
                                          </p:val>
                                        </p:tav>
                                        <p:tav tm="100000">
                                          <p:val>
                                            <p:strVal val="#ppt_h"/>
                                          </p:val>
                                        </p:tav>
                                      </p:tavLst>
                                    </p:anim>
                                    <p:animEffect transition="in" filter="fade">
                                      <p:cBhvr>
                                        <p:cTn id="40" dur="500"/>
                                        <p:tgtEl>
                                          <p:spTgt spid="21"/>
                                        </p:tgtEl>
                                      </p:cBhvr>
                                    </p:animEffect>
                                  </p:childTnLst>
                                </p:cTn>
                              </p:par>
                            </p:childTnLst>
                          </p:cTn>
                        </p:par>
                        <p:par>
                          <p:cTn id="41" fill="hold">
                            <p:stCondLst>
                              <p:cond delay="4000"/>
                            </p:stCondLst>
                            <p:childTnLst>
                              <p:par>
                                <p:cTn id="42" presetID="22" presetClass="entr" presetSubtype="8" fill="hold" grpId="0" nodeType="afterEffect">
                                  <p:stCondLst>
                                    <p:cond delay="0"/>
                                  </p:stCondLst>
                                  <p:childTnLst>
                                    <p:set>
                                      <p:cBhvr>
                                        <p:cTn id="43" dur="1" fill="hold">
                                          <p:stCondLst>
                                            <p:cond delay="0"/>
                                          </p:stCondLst>
                                        </p:cTn>
                                        <p:tgtEl>
                                          <p:spTgt spid="25"/>
                                        </p:tgtEl>
                                        <p:attrNameLst>
                                          <p:attrName>style.visibility</p:attrName>
                                        </p:attrNameLst>
                                      </p:cBhvr>
                                      <p:to>
                                        <p:strVal val="visible"/>
                                      </p:to>
                                    </p:set>
                                    <p:animEffect transition="in" filter="wipe(left)">
                                      <p:cBhvr>
                                        <p:cTn id="44" dur="500"/>
                                        <p:tgtEl>
                                          <p:spTgt spid="25"/>
                                        </p:tgtEl>
                                      </p:cBhvr>
                                    </p:animEffect>
                                  </p:childTnLst>
                                </p:cTn>
                              </p:par>
                              <p:par>
                                <p:cTn id="45" presetID="22" presetClass="entr" presetSubtype="8" fill="hold" grpId="0" nodeType="withEffect">
                                  <p:stCondLst>
                                    <p:cond delay="0"/>
                                  </p:stCondLst>
                                  <p:childTnLst>
                                    <p:set>
                                      <p:cBhvr>
                                        <p:cTn id="46" dur="1" fill="hold">
                                          <p:stCondLst>
                                            <p:cond delay="0"/>
                                          </p:stCondLst>
                                        </p:cTn>
                                        <p:tgtEl>
                                          <p:spTgt spid="27"/>
                                        </p:tgtEl>
                                        <p:attrNameLst>
                                          <p:attrName>style.visibility</p:attrName>
                                        </p:attrNameLst>
                                      </p:cBhvr>
                                      <p:to>
                                        <p:strVal val="visible"/>
                                      </p:to>
                                    </p:set>
                                    <p:animEffect transition="in" filter="wipe(left)">
                                      <p:cBhvr>
                                        <p:cTn id="47" dur="500"/>
                                        <p:tgtEl>
                                          <p:spTgt spid="27"/>
                                        </p:tgtEl>
                                      </p:cBhvr>
                                    </p:animEffect>
                                  </p:childTnLst>
                                </p:cTn>
                              </p:par>
                            </p:childTnLst>
                          </p:cTn>
                        </p:par>
                        <p:par>
                          <p:cTn id="48" fill="hold">
                            <p:stCondLst>
                              <p:cond delay="4500"/>
                            </p:stCondLst>
                            <p:childTnLst>
                              <p:par>
                                <p:cTn id="49" presetID="22" presetClass="entr" presetSubtype="8" fill="hold" grpId="0" nodeType="afterEffect">
                                  <p:stCondLst>
                                    <p:cond delay="0"/>
                                  </p:stCondLst>
                                  <p:childTnLst>
                                    <p:set>
                                      <p:cBhvr>
                                        <p:cTn id="50" dur="1" fill="hold">
                                          <p:stCondLst>
                                            <p:cond delay="0"/>
                                          </p:stCondLst>
                                        </p:cTn>
                                        <p:tgtEl>
                                          <p:spTgt spid="30">
                                            <p:graphicEl>
                                              <a:chart seriesIdx="-3" categoryIdx="-3" bldStep="gridLegend"/>
                                            </p:graphicEl>
                                          </p:spTgt>
                                        </p:tgtEl>
                                        <p:attrNameLst>
                                          <p:attrName>style.visibility</p:attrName>
                                        </p:attrNameLst>
                                      </p:cBhvr>
                                      <p:to>
                                        <p:strVal val="visible"/>
                                      </p:to>
                                    </p:set>
                                    <p:animEffect transition="in" filter="wipe(left)">
                                      <p:cBhvr>
                                        <p:cTn id="51" dur="500"/>
                                        <p:tgtEl>
                                          <p:spTgt spid="30">
                                            <p:graphicEl>
                                              <a:chart seriesIdx="-3" categoryIdx="-3" bldStep="gridLegend"/>
                                            </p:graphicEl>
                                          </p:spTgt>
                                        </p:tgtEl>
                                      </p:cBhvr>
                                    </p:animEffect>
                                  </p:childTnLst>
                                </p:cTn>
                              </p:par>
                            </p:childTnLst>
                          </p:cTn>
                        </p:par>
                        <p:par>
                          <p:cTn id="52" fill="hold">
                            <p:stCondLst>
                              <p:cond delay="5000"/>
                            </p:stCondLst>
                            <p:childTnLst>
                              <p:par>
                                <p:cTn id="53" presetID="22" presetClass="entr" presetSubtype="8" fill="hold" grpId="0" nodeType="afterEffect">
                                  <p:stCondLst>
                                    <p:cond delay="0"/>
                                  </p:stCondLst>
                                  <p:childTnLst>
                                    <p:set>
                                      <p:cBhvr>
                                        <p:cTn id="54" dur="1" fill="hold">
                                          <p:stCondLst>
                                            <p:cond delay="0"/>
                                          </p:stCondLst>
                                        </p:cTn>
                                        <p:tgtEl>
                                          <p:spTgt spid="30">
                                            <p:graphicEl>
                                              <a:chart seriesIdx="0" categoryIdx="-4" bldStep="series"/>
                                            </p:graphicEl>
                                          </p:spTgt>
                                        </p:tgtEl>
                                        <p:attrNameLst>
                                          <p:attrName>style.visibility</p:attrName>
                                        </p:attrNameLst>
                                      </p:cBhvr>
                                      <p:to>
                                        <p:strVal val="visible"/>
                                      </p:to>
                                    </p:set>
                                    <p:animEffect transition="in" filter="wipe(left)">
                                      <p:cBhvr>
                                        <p:cTn id="55" dur="1000"/>
                                        <p:tgtEl>
                                          <p:spTgt spid="30">
                                            <p:graphicEl>
                                              <a:chart seriesIdx="0" categoryIdx="-4" bldStep="series"/>
                                            </p:graphicEl>
                                          </p:spTgt>
                                        </p:tgtEl>
                                      </p:cBhvr>
                                    </p:animEffect>
                                  </p:childTnLst>
                                </p:cTn>
                              </p:par>
                            </p:childTnLst>
                          </p:cTn>
                        </p:par>
                        <p:par>
                          <p:cTn id="56" fill="hold">
                            <p:stCondLst>
                              <p:cond delay="6000"/>
                            </p:stCondLst>
                            <p:childTnLst>
                              <p:par>
                                <p:cTn id="57" presetID="22" presetClass="entr" presetSubtype="8" fill="hold" grpId="0" nodeType="afterEffect">
                                  <p:stCondLst>
                                    <p:cond delay="0"/>
                                  </p:stCondLst>
                                  <p:childTnLst>
                                    <p:set>
                                      <p:cBhvr>
                                        <p:cTn id="58" dur="1" fill="hold">
                                          <p:stCondLst>
                                            <p:cond delay="0"/>
                                          </p:stCondLst>
                                        </p:cTn>
                                        <p:tgtEl>
                                          <p:spTgt spid="30">
                                            <p:graphicEl>
                                              <a:chart seriesIdx="1" categoryIdx="-4" bldStep="series"/>
                                            </p:graphicEl>
                                          </p:spTgt>
                                        </p:tgtEl>
                                        <p:attrNameLst>
                                          <p:attrName>style.visibility</p:attrName>
                                        </p:attrNameLst>
                                      </p:cBhvr>
                                      <p:to>
                                        <p:strVal val="visible"/>
                                      </p:to>
                                    </p:set>
                                    <p:animEffect transition="in" filter="wipe(left)">
                                      <p:cBhvr>
                                        <p:cTn id="59" dur="1000"/>
                                        <p:tgtEl>
                                          <p:spTgt spid="30">
                                            <p:graphicEl>
                                              <a:chart seriesIdx="1" categoryIdx="-4" bldStep="series"/>
                                            </p:graphicEl>
                                          </p:spTgt>
                                        </p:tgtEl>
                                      </p:cBhvr>
                                    </p:animEffect>
                                  </p:childTnLst>
                                </p:cTn>
                              </p:par>
                            </p:childTnLst>
                          </p:cTn>
                        </p:par>
                        <p:par>
                          <p:cTn id="60" fill="hold">
                            <p:stCondLst>
                              <p:cond delay="7000"/>
                            </p:stCondLst>
                            <p:childTnLst>
                              <p:par>
                                <p:cTn id="61" presetID="22" presetClass="entr" presetSubtype="8" fill="hold" grpId="0" nodeType="afterEffect">
                                  <p:stCondLst>
                                    <p:cond delay="0"/>
                                  </p:stCondLst>
                                  <p:childTnLst>
                                    <p:set>
                                      <p:cBhvr>
                                        <p:cTn id="62" dur="1" fill="hold">
                                          <p:stCondLst>
                                            <p:cond delay="0"/>
                                          </p:stCondLst>
                                        </p:cTn>
                                        <p:tgtEl>
                                          <p:spTgt spid="30">
                                            <p:graphicEl>
                                              <a:chart seriesIdx="2" categoryIdx="-4" bldStep="series"/>
                                            </p:graphicEl>
                                          </p:spTgt>
                                        </p:tgtEl>
                                        <p:attrNameLst>
                                          <p:attrName>style.visibility</p:attrName>
                                        </p:attrNameLst>
                                      </p:cBhvr>
                                      <p:to>
                                        <p:strVal val="visible"/>
                                      </p:to>
                                    </p:set>
                                    <p:animEffect transition="in" filter="wipe(left)">
                                      <p:cBhvr>
                                        <p:cTn id="63" dur="1000"/>
                                        <p:tgtEl>
                                          <p:spTgt spid="30">
                                            <p:graphicEl>
                                              <a:chart seriesIdx="2" categoryIdx="-4" bldStep="series"/>
                                            </p:graphic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p:bldP spid="24" grpId="0"/>
      <p:bldP spid="25" grpId="0"/>
      <p:bldP spid="26" grpId="0"/>
      <p:bldP spid="27" grpId="0"/>
      <p:bldGraphic spid="30" grpId="0" uiExpand="1">
        <p:bldSub>
          <a:bldChart bld="series"/>
        </p:bldSub>
      </p:bldGraphic>
      <p:bldP spid="13" grpId="0" animBg="1"/>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33</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2" name="Group 11"/>
          <p:cNvGrpSpPr>
            <a:grpSpLocks noChangeAspect="1"/>
          </p:cNvGrpSpPr>
          <p:nvPr/>
        </p:nvGrpSpPr>
        <p:grpSpPr>
          <a:xfrm>
            <a:off x="4383319" y="1752460"/>
            <a:ext cx="3257683" cy="640080"/>
            <a:chOff x="2696381" y="6137360"/>
            <a:chExt cx="2377440" cy="467127"/>
          </a:xfrm>
        </p:grpSpPr>
        <p:sp>
          <p:nvSpPr>
            <p:cNvPr id="13" name="Rectangle 12"/>
            <p:cNvSpPr/>
            <p:nvPr userDrawn="1"/>
          </p:nvSpPr>
          <p:spPr>
            <a:xfrm>
              <a:off x="2696381" y="6137360"/>
              <a:ext cx="2377440" cy="457200"/>
            </a:xfrm>
            <a:prstGeom prst="rect">
              <a:avLst/>
            </a:prstGeom>
            <a:solidFill>
              <a:srgbClr val="222A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4" name="Group 13"/>
            <p:cNvGrpSpPr/>
            <p:nvPr/>
          </p:nvGrpSpPr>
          <p:grpSpPr>
            <a:xfrm>
              <a:off x="2771745" y="6150580"/>
              <a:ext cx="1490427" cy="419533"/>
              <a:chOff x="2771745" y="6150580"/>
              <a:chExt cx="1490427" cy="419533"/>
            </a:xfrm>
          </p:grpSpPr>
          <p:sp>
            <p:nvSpPr>
              <p:cNvPr id="16" name="Rounded Rectangle 15"/>
              <p:cNvSpPr/>
              <p:nvPr/>
            </p:nvSpPr>
            <p:spPr>
              <a:xfrm>
                <a:off x="2771745" y="6158692"/>
                <a:ext cx="228601" cy="411421"/>
              </a:xfrm>
              <a:prstGeom prst="roundRect">
                <a:avLst/>
              </a:prstGeom>
              <a:solidFill>
                <a:srgbClr val="EF342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7" name="Rounded Rectangle 16"/>
              <p:cNvSpPr/>
              <p:nvPr/>
            </p:nvSpPr>
            <p:spPr>
              <a:xfrm>
                <a:off x="3024326" y="6158633"/>
                <a:ext cx="228601" cy="411421"/>
              </a:xfrm>
              <a:prstGeom prst="roundRect">
                <a:avLst/>
              </a:prstGeom>
              <a:solidFill>
                <a:srgbClr val="8397B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18" name="Rounded Rectangle 17"/>
              <p:cNvSpPr/>
              <p:nvPr/>
            </p:nvSpPr>
            <p:spPr>
              <a:xfrm>
                <a:off x="3274945" y="6158692"/>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527551" y="6158633"/>
                <a:ext cx="228600" cy="411421"/>
              </a:xfrm>
              <a:prstGeom prst="roundRect">
                <a:avLst/>
              </a:prstGeom>
              <a:solidFill>
                <a:srgbClr val="B5B5B5"/>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0" name="Rounded Rectangle 19"/>
              <p:cNvSpPr/>
              <p:nvPr/>
            </p:nvSpPr>
            <p:spPr>
              <a:xfrm>
                <a:off x="3780966" y="6150639"/>
                <a:ext cx="228600" cy="411421"/>
              </a:xfrm>
              <a:prstGeom prst="roundRect">
                <a:avLst/>
              </a:prstGeom>
              <a:solidFill>
                <a:srgbClr val="62768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4033572" y="6150580"/>
                <a:ext cx="228600" cy="411421"/>
              </a:xfrm>
              <a:prstGeom prst="roundRect">
                <a:avLst/>
              </a:prstGeom>
              <a:solidFill>
                <a:srgbClr val="2C3749"/>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5" name="TextBox 14"/>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33</a:t>
              </a:r>
            </a:p>
          </p:txBody>
        </p:sp>
      </p:grpSp>
      <p:pic>
        <p:nvPicPr>
          <p:cNvPr id="23" name="Picture 22">
            <a:hlinkClick r:id="rId2"/>
            <a:extLst>
              <a:ext uri="{FF2B5EF4-FFF2-40B4-BE49-F238E27FC236}">
                <a16:creationId xmlns:a16="http://schemas.microsoft.com/office/drawing/2014/main" id="{9AF1DF75-D1B1-41B8-9EB6-B0ABFC56735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D9DADE"/>
                </a:solidFill>
                <a:latin typeface="Candara" panose="020E0502030303020204" pitchFamily="34" charset="0"/>
              </a:rPr>
              <a:t>Allowed Actions:</a:t>
            </a:r>
          </a:p>
          <a:p>
            <a:r>
              <a:rPr lang="en-US" sz="1600" dirty="0">
                <a:solidFill>
                  <a:srgbClr val="D9DADE"/>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rgbClr val="D9DADE"/>
                </a:solidFill>
                <a:latin typeface="Candara" panose="020E0502030303020204" pitchFamily="34" charset="0"/>
              </a:rPr>
              <a:t>Not Allowed:</a:t>
            </a:r>
          </a:p>
          <a:p>
            <a:r>
              <a:rPr lang="en-US" sz="1600" dirty="0">
                <a:solidFill>
                  <a:srgbClr val="D9DADE"/>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rgbClr val="D9DADE"/>
                </a:solidFill>
                <a:latin typeface="Candara" panose="020E0502030303020204" pitchFamily="34" charset="0"/>
              </a:rPr>
              <a:t>Image Usage Rights:</a:t>
            </a:r>
          </a:p>
          <a:p>
            <a:r>
              <a:rPr lang="en-US" sz="1600" dirty="0">
                <a:solidFill>
                  <a:srgbClr val="D9DADE"/>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a:t>
            </a:r>
            <a:r>
              <a:rPr lang="en-US" sz="1600" dirty="0">
                <a:solidFill>
                  <a:schemeClr val="bg1"/>
                </a:solidFill>
                <a:latin typeface="Candara" panose="020E0502030303020204" pitchFamily="34" charset="0"/>
              </a:rPr>
              <a:t>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2015-2019 sage-fox.com</a:t>
            </a:r>
          </a:p>
        </p:txBody>
      </p:sp>
      <p:pic>
        <p:nvPicPr>
          <p:cNvPr id="7" name="Picture 6">
            <a:hlinkClick r:id="rId2"/>
            <a:extLst>
              <a:ext uri="{FF2B5EF4-FFF2-40B4-BE49-F238E27FC236}">
                <a16:creationId xmlns:a16="http://schemas.microsoft.com/office/drawing/2014/main" id="{9F375AFA-7E81-4C25-9B2B-2E960E248D37}"/>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Background Images:</a:t>
            </a:r>
          </a:p>
          <a:p>
            <a:r>
              <a:rPr lang="en-US" sz="1600" dirty="0">
                <a:solidFill>
                  <a:srgbClr val="F2F2F2"/>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rgbClr val="F2F2F2"/>
                </a:solidFill>
                <a:latin typeface="Candara" panose="020E0502030303020204" pitchFamily="34" charset="0"/>
              </a:rPr>
              <a:t>Changing Image Elements :</a:t>
            </a:r>
          </a:p>
          <a:p>
            <a:r>
              <a:rPr lang="en-US" sz="1600" dirty="0">
                <a:solidFill>
                  <a:srgbClr val="F2F2F2"/>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rgbClr val="F2F2F2"/>
                </a:solidFill>
                <a:latin typeface="Candara" panose="020E0502030303020204" pitchFamily="34" charset="0"/>
              </a:rPr>
              <a:t>Color Transparency Screen:</a:t>
            </a:r>
          </a:p>
          <a:p>
            <a:r>
              <a:rPr lang="en-US" sz="1600" dirty="0">
                <a:solidFill>
                  <a:srgbClr val="F2F2F2"/>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rgbClr val="F2F2F2"/>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6" name="Picture 5">
            <a:hlinkClick r:id="rId2"/>
            <a:extLst>
              <a:ext uri="{FF2B5EF4-FFF2-40B4-BE49-F238E27FC236}">
                <a16:creationId xmlns:a16="http://schemas.microsoft.com/office/drawing/2014/main" id="{84041A2D-9A22-47D8-88F8-05FF91BA7FD9}"/>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rgbClr val="F2F2F2"/>
                </a:solidFill>
                <a:latin typeface="Candara" panose="020E0502030303020204" pitchFamily="34" charset="0"/>
              </a:rPr>
              <a:t>Animations:</a:t>
            </a:r>
          </a:p>
          <a:p>
            <a:r>
              <a:rPr lang="en-US" sz="1600" dirty="0">
                <a:solidFill>
                  <a:srgbClr val="F2F2F2"/>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Slide Pause:</a:t>
            </a:r>
          </a:p>
          <a:p>
            <a:r>
              <a:rPr lang="en-US" sz="1600" dirty="0">
                <a:solidFill>
                  <a:srgbClr val="F2F2F2"/>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Animation Changes:</a:t>
            </a:r>
          </a:p>
          <a:p>
            <a:r>
              <a:rPr lang="en-US" sz="1600" dirty="0">
                <a:solidFill>
                  <a:srgbClr val="F2F2F2"/>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rgbClr val="F2F2F2"/>
              </a:solidFill>
              <a:latin typeface="Candara" panose="020E0502030303020204" pitchFamily="34" charset="0"/>
            </a:endParaRPr>
          </a:p>
          <a:p>
            <a:r>
              <a:rPr lang="en-US" sz="2000" b="1" u="sng" dirty="0">
                <a:solidFill>
                  <a:srgbClr val="F2F2F2"/>
                </a:solidFill>
                <a:latin typeface="Candara" panose="020E0502030303020204" pitchFamily="34" charset="0"/>
              </a:rPr>
              <a:t>Transitions:</a:t>
            </a:r>
          </a:p>
          <a:p>
            <a:r>
              <a:rPr lang="en-US" sz="1600" dirty="0">
                <a:solidFill>
                  <a:srgbClr val="F2F2F2"/>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A20AF2FA-D05F-4F9F-87A3-C12871F48731}"/>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rgbClr val="D0D2D7"/>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There are many ways to help get the word out:</a:t>
            </a:r>
          </a:p>
          <a:p>
            <a:pPr marL="457200" indent="-457200">
              <a:buAutoNum type="arabicParenR"/>
            </a:pPr>
            <a:r>
              <a:rPr lang="en-US" sz="1600" dirty="0">
                <a:solidFill>
                  <a:srgbClr val="D0D2D7"/>
                </a:solidFill>
                <a:latin typeface="Candara" panose="020E0502030303020204" pitchFamily="34" charset="0"/>
              </a:rPr>
              <a:t>Social media likes and shares.</a:t>
            </a:r>
          </a:p>
          <a:p>
            <a:pPr marL="457200" indent="-457200">
              <a:buAutoNum type="arabicParenR"/>
            </a:pPr>
            <a:r>
              <a:rPr lang="en-US" sz="1600" dirty="0">
                <a:solidFill>
                  <a:srgbClr val="D0D2D7"/>
                </a:solidFill>
                <a:latin typeface="Candara" panose="020E0502030303020204" pitchFamily="34" charset="0"/>
              </a:rPr>
              <a:t>Forum posts in communities you are already members (please do not spam).</a:t>
            </a:r>
          </a:p>
          <a:p>
            <a:pPr marL="457200" indent="-457200">
              <a:buAutoNum type="arabicParenR"/>
            </a:pPr>
            <a:r>
              <a:rPr lang="en-US" sz="1600" dirty="0">
                <a:solidFill>
                  <a:srgbClr val="D0D2D7"/>
                </a:solidFill>
                <a:latin typeface="Candara" panose="020E0502030303020204" pitchFamily="34" charset="0"/>
              </a:rPr>
              <a:t>Telling classmates, teachers, coworkers about our PowerPoint Templates.</a:t>
            </a:r>
          </a:p>
          <a:p>
            <a:pPr marL="457200" indent="-457200">
              <a:buAutoNum type="arabicParenR"/>
            </a:pPr>
            <a:r>
              <a:rPr lang="en-US" sz="1600" dirty="0">
                <a:solidFill>
                  <a:srgbClr val="D0D2D7"/>
                </a:solidFill>
                <a:latin typeface="Candara" panose="020E0502030303020204" pitchFamily="34" charset="0"/>
              </a:rPr>
              <a:t>Placing one of our banners on your website, blog, etc.</a:t>
            </a:r>
          </a:p>
          <a:p>
            <a:endParaRPr lang="en-US" sz="1600" dirty="0">
              <a:solidFill>
                <a:srgbClr val="D0D2D7"/>
              </a:solidFill>
              <a:latin typeface="Candara" panose="020E0502030303020204" pitchFamily="34" charset="0"/>
            </a:endParaRPr>
          </a:p>
          <a:p>
            <a:r>
              <a:rPr lang="en-US" sz="1600" dirty="0">
                <a:solidFill>
                  <a:srgbClr val="D0D2D7"/>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6" name="Picture 5">
            <a:hlinkClick r:id="rId2"/>
            <a:extLst>
              <a:ext uri="{FF2B5EF4-FFF2-40B4-BE49-F238E27FC236}">
                <a16:creationId xmlns:a16="http://schemas.microsoft.com/office/drawing/2014/main" id="{9B728EF0-D97B-4822-B85F-B27CB143607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1566</TotalTime>
  <Words>1212</Words>
  <Application>Microsoft Office PowerPoint</Application>
  <PresentationFormat>Widescreen</PresentationFormat>
  <Paragraphs>53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33</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299</cp:revision>
  <dcterms:created xsi:type="dcterms:W3CDTF">2016-09-28T22:08:47Z</dcterms:created>
  <dcterms:modified xsi:type="dcterms:W3CDTF">2018-11-07T15:28:57Z</dcterms:modified>
</cp:coreProperties>
</file>