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31421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8904992" y="1745673"/>
            <a:ext cx="2468880" cy="2468880"/>
            <a:chOff x="8904992" y="1745673"/>
            <a:chExt cx="2468880" cy="2468880"/>
          </a:xfrm>
        </p:grpSpPr>
        <p:sp>
          <p:nvSpPr>
            <p:cNvPr id="55" name="Oval 54"/>
            <p:cNvSpPr>
              <a:spLocks noChangeAspect="1"/>
            </p:cNvSpPr>
            <p:nvPr/>
          </p:nvSpPr>
          <p:spPr>
            <a:xfrm>
              <a:off x="8904992" y="1745673"/>
              <a:ext cx="2468880" cy="2468880"/>
            </a:xfrm>
            <a:prstGeom prst="ellipse">
              <a:avLst/>
            </a:pr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p:cNvCxnSpPr/>
            <p:nvPr/>
          </p:nvCxnSpPr>
          <p:spPr>
            <a:xfrm>
              <a:off x="9190412"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6228698" y="1745673"/>
            <a:ext cx="2468880" cy="2468880"/>
            <a:chOff x="6228698" y="1745673"/>
            <a:chExt cx="2468880" cy="2468880"/>
          </a:xfrm>
        </p:grpSpPr>
        <p:sp>
          <p:nvSpPr>
            <p:cNvPr id="41" name="Oval 40"/>
            <p:cNvSpPr>
              <a:spLocks noChangeAspect="1"/>
            </p:cNvSpPr>
            <p:nvPr/>
          </p:nvSpPr>
          <p:spPr>
            <a:xfrm>
              <a:off x="6228698" y="1745673"/>
              <a:ext cx="2468880" cy="2468880"/>
            </a:xfrm>
            <a:prstGeom prst="ellipse">
              <a:avLst/>
            </a:pr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8" name="Straight Connector 47"/>
            <p:cNvCxnSpPr/>
            <p:nvPr/>
          </p:nvCxnSpPr>
          <p:spPr>
            <a:xfrm>
              <a:off x="6514118"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550665" y="1745673"/>
            <a:ext cx="2468880" cy="2468880"/>
            <a:chOff x="3550665" y="1745673"/>
            <a:chExt cx="2468880" cy="2468880"/>
          </a:xfrm>
        </p:grpSpPr>
        <p:sp>
          <p:nvSpPr>
            <p:cNvPr id="27" name="Oval 26"/>
            <p:cNvSpPr>
              <a:spLocks noChangeAspect="1"/>
            </p:cNvSpPr>
            <p:nvPr/>
          </p:nvSpPr>
          <p:spPr>
            <a:xfrm>
              <a:off x="3550665" y="1745673"/>
              <a:ext cx="2468880" cy="2468880"/>
            </a:xfrm>
            <a:prstGeom prst="ellipse">
              <a:avLst/>
            </a:pr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 name="Straight Connector 33"/>
            <p:cNvCxnSpPr/>
            <p:nvPr/>
          </p:nvCxnSpPr>
          <p:spPr>
            <a:xfrm>
              <a:off x="3836085"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872631" y="1745673"/>
            <a:ext cx="2468880" cy="2468880"/>
            <a:chOff x="872631" y="1745673"/>
            <a:chExt cx="2468880" cy="2468880"/>
          </a:xfrm>
        </p:grpSpPr>
        <p:sp>
          <p:nvSpPr>
            <p:cNvPr id="2" name="Oval 1"/>
            <p:cNvSpPr>
              <a:spLocks noChangeAspect="1"/>
            </p:cNvSpPr>
            <p:nvPr/>
          </p:nvSpPr>
          <p:spPr>
            <a:xfrm>
              <a:off x="872631" y="1745673"/>
              <a:ext cx="2468880" cy="2468880"/>
            </a:xfrm>
            <a:prstGeom prst="ellipse">
              <a:avLst/>
            </a:pr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1158051" y="2967644"/>
              <a:ext cx="1920240" cy="0"/>
            </a:xfrm>
            <a:prstGeom prst="line">
              <a:avLst/>
            </a:prstGeom>
            <a:ln cap="rnd">
              <a:solidFill>
                <a:schemeClr val="bg2">
                  <a:lumMod val="10000"/>
                </a:schemeClr>
              </a:solidFill>
              <a:prstDash val="lgDash"/>
              <a:round/>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cxnSp>
        <p:nvCxnSpPr>
          <p:cNvPr id="4" name="Straight Connector 3"/>
          <p:cNvCxnSpPr/>
          <p:nvPr/>
        </p:nvCxnSpPr>
        <p:spPr>
          <a:xfrm>
            <a:off x="2107071"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 name="Text Box 10"/>
          <p:cNvSpPr txBox="1">
            <a:spLocks noChangeArrowheads="1"/>
          </p:cNvSpPr>
          <p:nvPr/>
        </p:nvSpPr>
        <p:spPr bwMode="auto">
          <a:xfrm>
            <a:off x="905011" y="5230109"/>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6" name="Group 25"/>
          <p:cNvGrpSpPr/>
          <p:nvPr/>
        </p:nvGrpSpPr>
        <p:grpSpPr>
          <a:xfrm>
            <a:off x="1741311" y="3758047"/>
            <a:ext cx="731520" cy="731520"/>
            <a:chOff x="1741311" y="3758047"/>
            <a:chExt cx="731520" cy="731520"/>
          </a:xfrm>
        </p:grpSpPr>
        <p:sp>
          <p:nvSpPr>
            <p:cNvPr id="8" name="Oval 7"/>
            <p:cNvSpPr>
              <a:spLocks noChangeAspect="1"/>
            </p:cNvSpPr>
            <p:nvPr/>
          </p:nvSpPr>
          <p:spPr>
            <a:xfrm>
              <a:off x="1741311" y="3758047"/>
              <a:ext cx="731520" cy="731520"/>
            </a:xfrm>
            <a:prstGeom prst="ellipse">
              <a:avLst/>
            </a:prstGeom>
            <a:solidFill>
              <a:srgbClr val="EF3425"/>
            </a:solidFill>
            <a:ln w="635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p:cNvSpPr>
              <a:spLocks noChangeAspect="1"/>
            </p:cNvSpPr>
            <p:nvPr/>
          </p:nvSpPr>
          <p:spPr bwMode="auto">
            <a:xfrm>
              <a:off x="1986163" y="3947429"/>
              <a:ext cx="189653" cy="36576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sp>
        <p:nvSpPr>
          <p:cNvPr id="17" name="TextBox 16"/>
          <p:cNvSpPr txBox="1"/>
          <p:nvPr/>
        </p:nvSpPr>
        <p:spPr>
          <a:xfrm>
            <a:off x="1345005" y="2192794"/>
            <a:ext cx="1524129" cy="830997"/>
          </a:xfrm>
          <a:prstGeom prst="rect">
            <a:avLst/>
          </a:prstGeom>
          <a:noFill/>
        </p:spPr>
        <p:txBody>
          <a:bodyPr wrap="square" rtlCol="0">
            <a:spAutoFit/>
          </a:bodyPr>
          <a:lstStyle/>
          <a:p>
            <a:pPr algn="ctr"/>
            <a:r>
              <a:rPr lang="en-US" sz="4800" b="1" dirty="0">
                <a:solidFill>
                  <a:srgbClr val="EF3425"/>
                </a:solidFill>
                <a:latin typeface="Lato"/>
              </a:rPr>
              <a:t>43%</a:t>
            </a:r>
          </a:p>
        </p:txBody>
      </p:sp>
      <p:grpSp>
        <p:nvGrpSpPr>
          <p:cNvPr id="24" name="Group 23"/>
          <p:cNvGrpSpPr/>
          <p:nvPr/>
        </p:nvGrpSpPr>
        <p:grpSpPr>
          <a:xfrm>
            <a:off x="1157043" y="3040312"/>
            <a:ext cx="979495" cy="523220"/>
            <a:chOff x="1157043" y="3040312"/>
            <a:chExt cx="979495" cy="523220"/>
          </a:xfrm>
        </p:grpSpPr>
        <p:sp>
          <p:nvSpPr>
            <p:cNvPr id="21"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EF3425"/>
            </a:solidFill>
            <a:ln>
              <a:noFill/>
            </a:ln>
          </p:spPr>
          <p:txBody>
            <a:bodyPr vert="horz" wrap="square" lIns="91440" tIns="45720" rIns="91440" bIns="45720" numCol="1" anchor="t" anchorCtr="0" compatLnSpc="1">
              <a:prstTxWarp prst="textNoShape">
                <a:avLst/>
              </a:prstTxWarp>
            </a:bodyPr>
            <a:lstStyle/>
            <a:p>
              <a:endParaRPr lang="ru-RU"/>
            </a:p>
          </p:txBody>
        </p:sp>
        <p:sp>
          <p:nvSpPr>
            <p:cNvPr id="22" name="TextBox 21"/>
            <p:cNvSpPr txBox="1"/>
            <p:nvPr/>
          </p:nvSpPr>
          <p:spPr>
            <a:xfrm>
              <a:off x="1503380" y="3040312"/>
              <a:ext cx="633158" cy="523220"/>
            </a:xfrm>
            <a:prstGeom prst="rect">
              <a:avLst/>
            </a:prstGeom>
            <a:noFill/>
          </p:spPr>
          <p:txBody>
            <a:bodyPr wrap="square" rtlCol="0">
              <a:spAutoFit/>
            </a:bodyPr>
            <a:lstStyle/>
            <a:p>
              <a:r>
                <a:rPr lang="en-US" sz="1600" b="1" dirty="0">
                  <a:solidFill>
                    <a:srgbClr val="EF3425"/>
                  </a:solidFill>
                  <a:latin typeface="Lato"/>
                </a:rPr>
                <a:t>73%</a:t>
              </a:r>
            </a:p>
            <a:p>
              <a:r>
                <a:rPr lang="en-US" sz="1200" b="1" dirty="0">
                  <a:solidFill>
                    <a:schemeClr val="bg2">
                      <a:lumMod val="10000"/>
                    </a:schemeClr>
                  </a:solidFill>
                  <a:latin typeface="Candara" panose="020E0502030303020204" pitchFamily="34" charset="0"/>
                </a:rPr>
                <a:t>Male</a:t>
              </a:r>
            </a:p>
          </p:txBody>
        </p:sp>
      </p:grpSp>
      <p:grpSp>
        <p:nvGrpSpPr>
          <p:cNvPr id="25" name="Group 24"/>
          <p:cNvGrpSpPr/>
          <p:nvPr/>
        </p:nvGrpSpPr>
        <p:grpSpPr>
          <a:xfrm>
            <a:off x="2118066" y="3037831"/>
            <a:ext cx="1145096" cy="523220"/>
            <a:chOff x="2118066" y="3037831"/>
            <a:chExt cx="1145096" cy="523220"/>
          </a:xfrm>
        </p:grpSpPr>
        <p:sp>
          <p:nvSpPr>
            <p:cNvPr id="20"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EF3425"/>
            </a:solidFill>
            <a:ln>
              <a:noFill/>
            </a:ln>
          </p:spPr>
          <p:txBody>
            <a:bodyPr vert="horz" wrap="square" lIns="91440" tIns="45720" rIns="91440" bIns="45720" numCol="1" anchor="t" anchorCtr="0" compatLnSpc="1">
              <a:prstTxWarp prst="textNoShape">
                <a:avLst/>
              </a:prstTxWarp>
            </a:bodyPr>
            <a:lstStyle/>
            <a:p>
              <a:endParaRPr lang="ru-RU"/>
            </a:p>
          </p:txBody>
        </p:sp>
        <p:sp>
          <p:nvSpPr>
            <p:cNvPr id="23" name="TextBox 22"/>
            <p:cNvSpPr txBox="1"/>
            <p:nvPr/>
          </p:nvSpPr>
          <p:spPr>
            <a:xfrm>
              <a:off x="2478852" y="3037831"/>
              <a:ext cx="784310" cy="523220"/>
            </a:xfrm>
            <a:prstGeom prst="rect">
              <a:avLst/>
            </a:prstGeom>
            <a:noFill/>
          </p:spPr>
          <p:txBody>
            <a:bodyPr wrap="square" rtlCol="0">
              <a:spAutoFit/>
            </a:bodyPr>
            <a:lstStyle/>
            <a:p>
              <a:r>
                <a:rPr lang="en-US" sz="1600" b="1" dirty="0">
                  <a:solidFill>
                    <a:srgbClr val="EF3425"/>
                  </a:solidFill>
                  <a:latin typeface="Lato"/>
                </a:rPr>
                <a:t>27%</a:t>
              </a:r>
            </a:p>
            <a:p>
              <a:r>
                <a:rPr lang="en-US" sz="1200" b="1" dirty="0">
                  <a:solidFill>
                    <a:schemeClr val="bg2">
                      <a:lumMod val="10000"/>
                    </a:schemeClr>
                  </a:solidFill>
                  <a:latin typeface="Candara" panose="020E0502030303020204" pitchFamily="34" charset="0"/>
                </a:rPr>
                <a:t>Female</a:t>
              </a:r>
            </a:p>
          </p:txBody>
        </p:sp>
      </p:grpSp>
      <p:cxnSp>
        <p:nvCxnSpPr>
          <p:cNvPr id="28" name="Straight Connector 27"/>
          <p:cNvCxnSpPr/>
          <p:nvPr/>
        </p:nvCxnSpPr>
        <p:spPr>
          <a:xfrm>
            <a:off x="4785105"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9" name="Text Box 10"/>
          <p:cNvSpPr txBox="1">
            <a:spLocks noChangeArrowheads="1"/>
          </p:cNvSpPr>
          <p:nvPr/>
        </p:nvSpPr>
        <p:spPr bwMode="auto">
          <a:xfrm>
            <a:off x="3550663"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33" name="TextBox 32"/>
          <p:cNvSpPr txBox="1"/>
          <p:nvPr/>
        </p:nvSpPr>
        <p:spPr>
          <a:xfrm>
            <a:off x="4023039" y="2192794"/>
            <a:ext cx="1524129" cy="830997"/>
          </a:xfrm>
          <a:prstGeom prst="rect">
            <a:avLst/>
          </a:prstGeom>
          <a:noFill/>
        </p:spPr>
        <p:txBody>
          <a:bodyPr wrap="square" rtlCol="0">
            <a:spAutoFit/>
          </a:bodyPr>
          <a:lstStyle/>
          <a:p>
            <a:pPr algn="ctr"/>
            <a:r>
              <a:rPr lang="en-US" sz="4800" b="1" dirty="0">
                <a:solidFill>
                  <a:srgbClr val="8397B1"/>
                </a:solidFill>
                <a:latin typeface="Lato"/>
              </a:rPr>
              <a:t>27%</a:t>
            </a:r>
          </a:p>
        </p:txBody>
      </p:sp>
      <p:grpSp>
        <p:nvGrpSpPr>
          <p:cNvPr id="35" name="Group 34"/>
          <p:cNvGrpSpPr/>
          <p:nvPr/>
        </p:nvGrpSpPr>
        <p:grpSpPr>
          <a:xfrm>
            <a:off x="3835077" y="3040312"/>
            <a:ext cx="979495" cy="523220"/>
            <a:chOff x="1157043" y="3040312"/>
            <a:chExt cx="979495" cy="523220"/>
          </a:xfrm>
        </p:grpSpPr>
        <p:sp>
          <p:nvSpPr>
            <p:cNvPr id="36"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8397B1"/>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37" name="TextBox 36"/>
            <p:cNvSpPr txBox="1"/>
            <p:nvPr/>
          </p:nvSpPr>
          <p:spPr>
            <a:xfrm>
              <a:off x="1503380" y="3040312"/>
              <a:ext cx="633158" cy="523220"/>
            </a:xfrm>
            <a:prstGeom prst="rect">
              <a:avLst/>
            </a:prstGeom>
            <a:noFill/>
          </p:spPr>
          <p:txBody>
            <a:bodyPr wrap="square" rtlCol="0">
              <a:spAutoFit/>
            </a:bodyPr>
            <a:lstStyle/>
            <a:p>
              <a:r>
                <a:rPr lang="en-US" sz="1600" b="1" dirty="0">
                  <a:solidFill>
                    <a:srgbClr val="8397B1"/>
                  </a:solidFill>
                  <a:latin typeface="Lato"/>
                </a:rPr>
                <a:t>65%</a:t>
              </a:r>
            </a:p>
            <a:p>
              <a:r>
                <a:rPr lang="en-US" sz="1200" b="1" dirty="0">
                  <a:solidFill>
                    <a:schemeClr val="bg2">
                      <a:lumMod val="10000"/>
                    </a:schemeClr>
                  </a:solidFill>
                  <a:latin typeface="Candara" panose="020E0502030303020204" pitchFamily="34" charset="0"/>
                </a:rPr>
                <a:t>Male</a:t>
              </a:r>
            </a:p>
          </p:txBody>
        </p:sp>
      </p:grpSp>
      <p:grpSp>
        <p:nvGrpSpPr>
          <p:cNvPr id="38" name="Group 37"/>
          <p:cNvGrpSpPr/>
          <p:nvPr/>
        </p:nvGrpSpPr>
        <p:grpSpPr>
          <a:xfrm>
            <a:off x="4796100" y="3037831"/>
            <a:ext cx="1145096" cy="523220"/>
            <a:chOff x="2118066" y="3037831"/>
            <a:chExt cx="1145096" cy="523220"/>
          </a:xfrm>
        </p:grpSpPr>
        <p:sp>
          <p:nvSpPr>
            <p:cNvPr id="39"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8397B1"/>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40" name="TextBox 39"/>
            <p:cNvSpPr txBox="1"/>
            <p:nvPr/>
          </p:nvSpPr>
          <p:spPr>
            <a:xfrm>
              <a:off x="2478852" y="3037831"/>
              <a:ext cx="784310" cy="523220"/>
            </a:xfrm>
            <a:prstGeom prst="rect">
              <a:avLst/>
            </a:prstGeom>
            <a:noFill/>
          </p:spPr>
          <p:txBody>
            <a:bodyPr wrap="square" rtlCol="0">
              <a:spAutoFit/>
            </a:bodyPr>
            <a:lstStyle/>
            <a:p>
              <a:r>
                <a:rPr lang="en-US" sz="1600" b="1" dirty="0">
                  <a:solidFill>
                    <a:srgbClr val="8397B1"/>
                  </a:solidFill>
                  <a:latin typeface="Lato"/>
                </a:rPr>
                <a:t>35%</a:t>
              </a:r>
            </a:p>
            <a:p>
              <a:r>
                <a:rPr lang="en-US" sz="1200" b="1" dirty="0">
                  <a:solidFill>
                    <a:schemeClr val="bg2">
                      <a:lumMod val="10000"/>
                    </a:schemeClr>
                  </a:solidFill>
                  <a:latin typeface="Candara" panose="020E0502030303020204" pitchFamily="34" charset="0"/>
                </a:rPr>
                <a:t>Female</a:t>
              </a:r>
            </a:p>
          </p:txBody>
        </p:sp>
      </p:grpSp>
      <p:cxnSp>
        <p:nvCxnSpPr>
          <p:cNvPr id="42" name="Straight Connector 41"/>
          <p:cNvCxnSpPr/>
          <p:nvPr/>
        </p:nvCxnSpPr>
        <p:spPr>
          <a:xfrm>
            <a:off x="7463138"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Text Box 10"/>
          <p:cNvSpPr txBox="1">
            <a:spLocks noChangeArrowheads="1"/>
          </p:cNvSpPr>
          <p:nvPr/>
        </p:nvSpPr>
        <p:spPr bwMode="auto">
          <a:xfrm>
            <a:off x="6258165"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7" name="TextBox 46"/>
          <p:cNvSpPr txBox="1"/>
          <p:nvPr/>
        </p:nvSpPr>
        <p:spPr>
          <a:xfrm>
            <a:off x="6701072" y="2192794"/>
            <a:ext cx="1524129" cy="830997"/>
          </a:xfrm>
          <a:prstGeom prst="rect">
            <a:avLst/>
          </a:prstGeom>
          <a:noFill/>
        </p:spPr>
        <p:txBody>
          <a:bodyPr wrap="square" rtlCol="0">
            <a:spAutoFit/>
          </a:bodyPr>
          <a:lstStyle/>
          <a:p>
            <a:pPr algn="ctr"/>
            <a:r>
              <a:rPr lang="en-US" sz="4800" b="1" dirty="0">
                <a:solidFill>
                  <a:srgbClr val="44546B"/>
                </a:solidFill>
                <a:latin typeface="Lato"/>
              </a:rPr>
              <a:t>32%</a:t>
            </a:r>
          </a:p>
        </p:txBody>
      </p:sp>
      <p:grpSp>
        <p:nvGrpSpPr>
          <p:cNvPr id="49" name="Group 48"/>
          <p:cNvGrpSpPr/>
          <p:nvPr/>
        </p:nvGrpSpPr>
        <p:grpSpPr>
          <a:xfrm>
            <a:off x="6513110" y="3040312"/>
            <a:ext cx="979495" cy="523220"/>
            <a:chOff x="1157043" y="3040312"/>
            <a:chExt cx="979495" cy="523220"/>
          </a:xfrm>
        </p:grpSpPr>
        <p:sp>
          <p:nvSpPr>
            <p:cNvPr id="50"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51" name="TextBox 50"/>
            <p:cNvSpPr txBox="1"/>
            <p:nvPr/>
          </p:nvSpPr>
          <p:spPr>
            <a:xfrm>
              <a:off x="1503380" y="3040312"/>
              <a:ext cx="633158" cy="523220"/>
            </a:xfrm>
            <a:prstGeom prst="rect">
              <a:avLst/>
            </a:prstGeom>
            <a:noFill/>
          </p:spPr>
          <p:txBody>
            <a:bodyPr wrap="square" rtlCol="0">
              <a:spAutoFit/>
            </a:bodyPr>
            <a:lstStyle/>
            <a:p>
              <a:r>
                <a:rPr lang="en-US" sz="1600" b="1" dirty="0">
                  <a:solidFill>
                    <a:srgbClr val="44546B"/>
                  </a:solidFill>
                  <a:latin typeface="Lato"/>
                </a:rPr>
                <a:t>73%</a:t>
              </a:r>
            </a:p>
            <a:p>
              <a:r>
                <a:rPr lang="en-US" sz="1200" b="1" dirty="0">
                  <a:solidFill>
                    <a:schemeClr val="bg2">
                      <a:lumMod val="10000"/>
                    </a:schemeClr>
                  </a:solidFill>
                  <a:latin typeface="Candara" panose="020E0502030303020204" pitchFamily="34" charset="0"/>
                </a:rPr>
                <a:t>Male</a:t>
              </a:r>
            </a:p>
          </p:txBody>
        </p:sp>
      </p:grpSp>
      <p:grpSp>
        <p:nvGrpSpPr>
          <p:cNvPr id="52" name="Group 51"/>
          <p:cNvGrpSpPr/>
          <p:nvPr/>
        </p:nvGrpSpPr>
        <p:grpSpPr>
          <a:xfrm>
            <a:off x="7474133" y="3037831"/>
            <a:ext cx="1145096" cy="523220"/>
            <a:chOff x="2118066" y="3037831"/>
            <a:chExt cx="1145096" cy="523220"/>
          </a:xfrm>
        </p:grpSpPr>
        <p:sp>
          <p:nvSpPr>
            <p:cNvPr id="53"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54" name="TextBox 53"/>
            <p:cNvSpPr txBox="1"/>
            <p:nvPr/>
          </p:nvSpPr>
          <p:spPr>
            <a:xfrm>
              <a:off x="2478852" y="3037831"/>
              <a:ext cx="784310" cy="523220"/>
            </a:xfrm>
            <a:prstGeom prst="rect">
              <a:avLst/>
            </a:prstGeom>
            <a:noFill/>
          </p:spPr>
          <p:txBody>
            <a:bodyPr wrap="square" rtlCol="0">
              <a:spAutoFit/>
            </a:bodyPr>
            <a:lstStyle/>
            <a:p>
              <a:r>
                <a:rPr lang="en-US" sz="1600" b="1" dirty="0">
                  <a:solidFill>
                    <a:srgbClr val="44546B"/>
                  </a:solidFill>
                  <a:latin typeface="Lato"/>
                </a:rPr>
                <a:t>27%</a:t>
              </a:r>
            </a:p>
            <a:p>
              <a:r>
                <a:rPr lang="en-US" sz="1200" b="1" dirty="0">
                  <a:solidFill>
                    <a:schemeClr val="bg2">
                      <a:lumMod val="10000"/>
                    </a:schemeClr>
                  </a:solidFill>
                  <a:latin typeface="Candara" panose="020E0502030303020204" pitchFamily="34" charset="0"/>
                </a:rPr>
                <a:t>Female</a:t>
              </a:r>
            </a:p>
          </p:txBody>
        </p:sp>
      </p:grpSp>
      <p:cxnSp>
        <p:nvCxnSpPr>
          <p:cNvPr id="56" name="Straight Connector 55"/>
          <p:cNvCxnSpPr/>
          <p:nvPr/>
        </p:nvCxnSpPr>
        <p:spPr>
          <a:xfrm>
            <a:off x="10139432"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7" name="Text Box 10"/>
          <p:cNvSpPr txBox="1">
            <a:spLocks noChangeArrowheads="1"/>
          </p:cNvSpPr>
          <p:nvPr/>
        </p:nvSpPr>
        <p:spPr bwMode="auto">
          <a:xfrm>
            <a:off x="8934459"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2C3749"/>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TextBox 60"/>
          <p:cNvSpPr txBox="1"/>
          <p:nvPr/>
        </p:nvSpPr>
        <p:spPr>
          <a:xfrm>
            <a:off x="9377366" y="2192794"/>
            <a:ext cx="1524129" cy="830997"/>
          </a:xfrm>
          <a:prstGeom prst="rect">
            <a:avLst/>
          </a:prstGeom>
          <a:noFill/>
        </p:spPr>
        <p:txBody>
          <a:bodyPr wrap="square" rtlCol="0">
            <a:spAutoFit/>
          </a:bodyPr>
          <a:lstStyle/>
          <a:p>
            <a:pPr algn="ctr"/>
            <a:r>
              <a:rPr lang="en-US" sz="4800" b="1" dirty="0">
                <a:solidFill>
                  <a:srgbClr val="2C3749"/>
                </a:solidFill>
                <a:latin typeface="Lato"/>
              </a:rPr>
              <a:t>12%</a:t>
            </a:r>
          </a:p>
        </p:txBody>
      </p:sp>
      <p:grpSp>
        <p:nvGrpSpPr>
          <p:cNvPr id="63" name="Group 62"/>
          <p:cNvGrpSpPr/>
          <p:nvPr/>
        </p:nvGrpSpPr>
        <p:grpSpPr>
          <a:xfrm>
            <a:off x="9189404" y="3040312"/>
            <a:ext cx="979495" cy="523220"/>
            <a:chOff x="1157043" y="3040312"/>
            <a:chExt cx="979495" cy="523220"/>
          </a:xfrm>
        </p:grpSpPr>
        <p:sp>
          <p:nvSpPr>
            <p:cNvPr id="64"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2C3749"/>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65" name="TextBox 64"/>
            <p:cNvSpPr txBox="1"/>
            <p:nvPr/>
          </p:nvSpPr>
          <p:spPr>
            <a:xfrm>
              <a:off x="1503380" y="3040312"/>
              <a:ext cx="633158" cy="523220"/>
            </a:xfrm>
            <a:prstGeom prst="rect">
              <a:avLst/>
            </a:prstGeom>
            <a:noFill/>
          </p:spPr>
          <p:txBody>
            <a:bodyPr wrap="square" rtlCol="0">
              <a:spAutoFit/>
            </a:bodyPr>
            <a:lstStyle/>
            <a:p>
              <a:r>
                <a:rPr lang="en-US" sz="1600" b="1" dirty="0">
                  <a:solidFill>
                    <a:srgbClr val="2C3749"/>
                  </a:solidFill>
                  <a:latin typeface="Lato"/>
                </a:rPr>
                <a:t>73%</a:t>
              </a:r>
            </a:p>
            <a:p>
              <a:r>
                <a:rPr lang="en-US" sz="1200" b="1" dirty="0">
                  <a:solidFill>
                    <a:schemeClr val="bg2">
                      <a:lumMod val="10000"/>
                    </a:schemeClr>
                  </a:solidFill>
                  <a:latin typeface="Candara" panose="020E0502030303020204" pitchFamily="34" charset="0"/>
                </a:rPr>
                <a:t>Male</a:t>
              </a:r>
            </a:p>
          </p:txBody>
        </p:sp>
      </p:grpSp>
      <p:grpSp>
        <p:nvGrpSpPr>
          <p:cNvPr id="66" name="Group 65"/>
          <p:cNvGrpSpPr/>
          <p:nvPr/>
        </p:nvGrpSpPr>
        <p:grpSpPr>
          <a:xfrm>
            <a:off x="10150427" y="3037831"/>
            <a:ext cx="1145096" cy="523220"/>
            <a:chOff x="2118066" y="3037831"/>
            <a:chExt cx="1145096" cy="523220"/>
          </a:xfrm>
        </p:grpSpPr>
        <p:sp>
          <p:nvSpPr>
            <p:cNvPr id="67"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2C3749"/>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68" name="TextBox 67"/>
            <p:cNvSpPr txBox="1"/>
            <p:nvPr/>
          </p:nvSpPr>
          <p:spPr>
            <a:xfrm>
              <a:off x="2478852" y="3037831"/>
              <a:ext cx="784310" cy="523220"/>
            </a:xfrm>
            <a:prstGeom prst="rect">
              <a:avLst/>
            </a:prstGeom>
            <a:noFill/>
          </p:spPr>
          <p:txBody>
            <a:bodyPr wrap="square" rtlCol="0">
              <a:spAutoFit/>
            </a:bodyPr>
            <a:lstStyle/>
            <a:p>
              <a:r>
                <a:rPr lang="en-US" sz="1600" b="1" dirty="0">
                  <a:solidFill>
                    <a:srgbClr val="2C3749"/>
                  </a:solidFill>
                  <a:latin typeface="Lato"/>
                </a:rPr>
                <a:t>27%</a:t>
              </a:r>
            </a:p>
            <a:p>
              <a:r>
                <a:rPr lang="en-US" sz="1200" b="1" dirty="0">
                  <a:solidFill>
                    <a:schemeClr val="bg2">
                      <a:lumMod val="10000"/>
                    </a:schemeClr>
                  </a:solidFill>
                  <a:latin typeface="Candara" panose="020E0502030303020204" pitchFamily="34" charset="0"/>
                </a:rPr>
                <a:t>Female</a:t>
              </a:r>
            </a:p>
          </p:txBody>
        </p:sp>
      </p:grpSp>
      <p:grpSp>
        <p:nvGrpSpPr>
          <p:cNvPr id="76" name="Group 75"/>
          <p:cNvGrpSpPr/>
          <p:nvPr/>
        </p:nvGrpSpPr>
        <p:grpSpPr>
          <a:xfrm>
            <a:off x="4419345" y="3758047"/>
            <a:ext cx="731520" cy="731520"/>
            <a:chOff x="4419345" y="3758047"/>
            <a:chExt cx="731520" cy="731520"/>
          </a:xfrm>
        </p:grpSpPr>
        <p:sp>
          <p:nvSpPr>
            <p:cNvPr id="31" name="Oval 30"/>
            <p:cNvSpPr>
              <a:spLocks noChangeAspect="1"/>
            </p:cNvSpPr>
            <p:nvPr/>
          </p:nvSpPr>
          <p:spPr>
            <a:xfrm>
              <a:off x="4419345" y="3758047"/>
              <a:ext cx="731520" cy="731520"/>
            </a:xfrm>
            <a:prstGeom prst="ellipse">
              <a:avLst/>
            </a:prstGeom>
            <a:solidFill>
              <a:srgbClr val="8397B1"/>
            </a:solidFill>
            <a:ln w="635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6"/>
            <p:cNvSpPr>
              <a:spLocks noChangeAspect="1"/>
            </p:cNvSpPr>
            <p:nvPr/>
          </p:nvSpPr>
          <p:spPr bwMode="auto">
            <a:xfrm>
              <a:off x="4571146" y="395643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78" name="Group 77"/>
          <p:cNvGrpSpPr/>
          <p:nvPr/>
        </p:nvGrpSpPr>
        <p:grpSpPr>
          <a:xfrm>
            <a:off x="9773672" y="3758047"/>
            <a:ext cx="731520" cy="731520"/>
            <a:chOff x="9773672" y="3758047"/>
            <a:chExt cx="731520" cy="731520"/>
          </a:xfrm>
        </p:grpSpPr>
        <p:sp>
          <p:nvSpPr>
            <p:cNvPr id="59" name="Oval 58"/>
            <p:cNvSpPr>
              <a:spLocks noChangeAspect="1"/>
            </p:cNvSpPr>
            <p:nvPr/>
          </p:nvSpPr>
          <p:spPr>
            <a:xfrm>
              <a:off x="9773672" y="3758047"/>
              <a:ext cx="731520" cy="731520"/>
            </a:xfrm>
            <a:prstGeom prst="ellipse">
              <a:avLst/>
            </a:prstGeom>
            <a:solidFill>
              <a:srgbClr val="2C3749"/>
            </a:solidFill>
            <a:ln w="635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p:cNvGrpSpPr>
              <a:grpSpLocks noChangeAspect="1"/>
            </p:cNvGrpSpPr>
            <p:nvPr/>
          </p:nvGrpSpPr>
          <p:grpSpPr>
            <a:xfrm>
              <a:off x="9985017" y="3922058"/>
              <a:ext cx="367764" cy="365760"/>
              <a:chOff x="11012488" y="1978025"/>
              <a:chExt cx="582612" cy="579438"/>
            </a:xfrm>
            <a:solidFill>
              <a:schemeClr val="bg1"/>
            </a:solidFill>
            <a:effectLst>
              <a:outerShdw blurRad="50800" dist="38100" dir="2700000" algn="tl" rotWithShape="0">
                <a:prstClr val="black">
                  <a:alpha val="40000"/>
                </a:prstClr>
              </a:outerShdw>
            </a:effectLst>
          </p:grpSpPr>
          <p:sp>
            <p:nvSpPr>
              <p:cNvPr id="14" name="Oval 39"/>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Rectangle 40"/>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6" name="Freeform 41"/>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77" name="Group 76"/>
          <p:cNvGrpSpPr/>
          <p:nvPr/>
        </p:nvGrpSpPr>
        <p:grpSpPr>
          <a:xfrm>
            <a:off x="7097378" y="3758047"/>
            <a:ext cx="731520" cy="731520"/>
            <a:chOff x="7097378" y="3758047"/>
            <a:chExt cx="731520" cy="731520"/>
          </a:xfrm>
        </p:grpSpPr>
        <p:sp>
          <p:nvSpPr>
            <p:cNvPr id="45" name="Oval 44"/>
            <p:cNvSpPr>
              <a:spLocks noChangeAspect="1"/>
            </p:cNvSpPr>
            <p:nvPr/>
          </p:nvSpPr>
          <p:spPr>
            <a:xfrm>
              <a:off x="7097378" y="3758047"/>
              <a:ext cx="731520" cy="731520"/>
            </a:xfrm>
            <a:prstGeom prst="ellipse">
              <a:avLst/>
            </a:prstGeom>
            <a:solidFill>
              <a:srgbClr val="44546B"/>
            </a:solidFill>
            <a:ln w="635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9" name="Group 68"/>
            <p:cNvGrpSpPr>
              <a:grpSpLocks noChangeAspect="1"/>
            </p:cNvGrpSpPr>
            <p:nvPr/>
          </p:nvGrpSpPr>
          <p:grpSpPr>
            <a:xfrm>
              <a:off x="7308873" y="3922058"/>
              <a:ext cx="308526" cy="365760"/>
              <a:chOff x="11039475" y="14288"/>
              <a:chExt cx="547688" cy="649287"/>
            </a:xfrm>
            <a:solidFill>
              <a:schemeClr val="bg1"/>
            </a:solidFill>
            <a:effectLst>
              <a:outerShdw blurRad="50800" dist="38100" dir="2700000" algn="tl" rotWithShape="0">
                <a:prstClr val="black">
                  <a:alpha val="40000"/>
                </a:prstClr>
              </a:outerShdw>
            </a:effectLst>
          </p:grpSpPr>
          <p:sp>
            <p:nvSpPr>
              <p:cNvPr id="70"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2"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3"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4"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5"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83" name="Picture 82">
            <a:hlinkClick r:id="rId2"/>
            <a:extLst>
              <a:ext uri="{FF2B5EF4-FFF2-40B4-BE49-F238E27FC236}">
                <a16:creationId xmlns:a16="http://schemas.microsoft.com/office/drawing/2014/main" id="{078C076C-D339-42F1-BE64-F87D4C64D8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834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p:cTn id="11" dur="500" fill="hold"/>
                                        <p:tgtEl>
                                          <p:spTgt spid="79"/>
                                        </p:tgtEl>
                                        <p:attrNameLst>
                                          <p:attrName>ppt_w</p:attrName>
                                        </p:attrNameLst>
                                      </p:cBhvr>
                                      <p:tavLst>
                                        <p:tav tm="0">
                                          <p:val>
                                            <p:fltVal val="0"/>
                                          </p:val>
                                        </p:tav>
                                        <p:tav tm="100000">
                                          <p:val>
                                            <p:strVal val="#ppt_w"/>
                                          </p:val>
                                        </p:tav>
                                      </p:tavLst>
                                    </p:anim>
                                    <p:anim calcmode="lin" valueType="num">
                                      <p:cBhvr>
                                        <p:cTn id="12" dur="500" fill="hold"/>
                                        <p:tgtEl>
                                          <p:spTgt spid="79"/>
                                        </p:tgtEl>
                                        <p:attrNameLst>
                                          <p:attrName>ppt_h</p:attrName>
                                        </p:attrNameLst>
                                      </p:cBhvr>
                                      <p:tavLst>
                                        <p:tav tm="0">
                                          <p:val>
                                            <p:fltVal val="0"/>
                                          </p:val>
                                        </p:tav>
                                        <p:tav tm="100000">
                                          <p:val>
                                            <p:strVal val="#ppt_h"/>
                                          </p:val>
                                        </p:tav>
                                      </p:tavLst>
                                    </p:anim>
                                    <p:animEffect transition="in" filter="fade">
                                      <p:cBhvr>
                                        <p:cTn id="13" dur="500"/>
                                        <p:tgtEl>
                                          <p:spTgt spid="79"/>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childTnLst>
                          </p:cTn>
                        </p:par>
                        <p:par>
                          <p:cTn id="26" fill="hold">
                            <p:stCondLst>
                              <p:cond delay="2500"/>
                            </p:stCondLst>
                            <p:childTnLst>
                              <p:par>
                                <p:cTn id="27" presetID="42" presetClass="entr" presetSubtype="0"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1000"/>
                                        <p:tgtEl>
                                          <p:spTgt spid="24"/>
                                        </p:tgtEl>
                                      </p:cBhvr>
                                    </p:animEffect>
                                    <p:anim calcmode="lin" valueType="num">
                                      <p:cBhvr>
                                        <p:cTn id="30" dur="1000" fill="hold"/>
                                        <p:tgtEl>
                                          <p:spTgt spid="24"/>
                                        </p:tgtEl>
                                        <p:attrNameLst>
                                          <p:attrName>ppt_x</p:attrName>
                                        </p:attrNameLst>
                                      </p:cBhvr>
                                      <p:tavLst>
                                        <p:tav tm="0">
                                          <p:val>
                                            <p:strVal val="#ppt_x"/>
                                          </p:val>
                                        </p:tav>
                                        <p:tav tm="100000">
                                          <p:val>
                                            <p:strVal val="#ppt_x"/>
                                          </p:val>
                                        </p:tav>
                                      </p:tavLst>
                                    </p:anim>
                                    <p:anim calcmode="lin" valueType="num">
                                      <p:cBhvr>
                                        <p:cTn id="31" dur="1000" fill="hold"/>
                                        <p:tgtEl>
                                          <p:spTgt spid="24"/>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1000"/>
                                        <p:tgtEl>
                                          <p:spTgt spid="25"/>
                                        </p:tgtEl>
                                      </p:cBhvr>
                                    </p:animEffect>
                                    <p:anim calcmode="lin" valueType="num">
                                      <p:cBhvr>
                                        <p:cTn id="36" dur="1000" fill="hold"/>
                                        <p:tgtEl>
                                          <p:spTgt spid="25"/>
                                        </p:tgtEl>
                                        <p:attrNameLst>
                                          <p:attrName>ppt_x</p:attrName>
                                        </p:attrNameLst>
                                      </p:cBhvr>
                                      <p:tavLst>
                                        <p:tav tm="0">
                                          <p:val>
                                            <p:strVal val="#ppt_x"/>
                                          </p:val>
                                        </p:tav>
                                        <p:tav tm="100000">
                                          <p:val>
                                            <p:strVal val="#ppt_x"/>
                                          </p:val>
                                        </p:tav>
                                      </p:tavLst>
                                    </p:anim>
                                    <p:anim calcmode="lin" valueType="num">
                                      <p:cBhvr>
                                        <p:cTn id="37" dur="1000" fill="hold"/>
                                        <p:tgtEl>
                                          <p:spTgt spid="2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2" presetClass="entr" presetSubtype="1"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up)">
                                      <p:cBhvr>
                                        <p:cTn id="41" dur="500"/>
                                        <p:tgtEl>
                                          <p:spTgt spid="4"/>
                                        </p:tgtEl>
                                      </p:cBhvr>
                                    </p:animEffect>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5500"/>
                            </p:stCondLst>
                            <p:childTnLst>
                              <p:par>
                                <p:cTn id="47" presetID="53" presetClass="entr" presetSubtype="16"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 calcmode="lin" valueType="num">
                                      <p:cBhvr>
                                        <p:cTn id="49" dur="500" fill="hold"/>
                                        <p:tgtEl>
                                          <p:spTgt spid="80"/>
                                        </p:tgtEl>
                                        <p:attrNameLst>
                                          <p:attrName>ppt_w</p:attrName>
                                        </p:attrNameLst>
                                      </p:cBhvr>
                                      <p:tavLst>
                                        <p:tav tm="0">
                                          <p:val>
                                            <p:fltVal val="0"/>
                                          </p:val>
                                        </p:tav>
                                        <p:tav tm="100000">
                                          <p:val>
                                            <p:strVal val="#ppt_w"/>
                                          </p:val>
                                        </p:tav>
                                      </p:tavLst>
                                    </p:anim>
                                    <p:anim calcmode="lin" valueType="num">
                                      <p:cBhvr>
                                        <p:cTn id="50" dur="500" fill="hold"/>
                                        <p:tgtEl>
                                          <p:spTgt spid="80"/>
                                        </p:tgtEl>
                                        <p:attrNameLst>
                                          <p:attrName>ppt_h</p:attrName>
                                        </p:attrNameLst>
                                      </p:cBhvr>
                                      <p:tavLst>
                                        <p:tav tm="0">
                                          <p:val>
                                            <p:fltVal val="0"/>
                                          </p:val>
                                        </p:tav>
                                        <p:tav tm="100000">
                                          <p:val>
                                            <p:strVal val="#ppt_h"/>
                                          </p:val>
                                        </p:tav>
                                      </p:tavLst>
                                    </p:anim>
                                    <p:animEffect transition="in" filter="fade">
                                      <p:cBhvr>
                                        <p:cTn id="51" dur="500"/>
                                        <p:tgtEl>
                                          <p:spTgt spid="80"/>
                                        </p:tgtEl>
                                      </p:cBhvr>
                                    </p:animEffect>
                                  </p:childTnLst>
                                </p:cTn>
                              </p:par>
                            </p:childTnLst>
                          </p:cTn>
                        </p:par>
                        <p:par>
                          <p:cTn id="52" fill="hold">
                            <p:stCondLst>
                              <p:cond delay="6000"/>
                            </p:stCondLst>
                            <p:childTnLst>
                              <p:par>
                                <p:cTn id="53" presetID="47" presetClass="entr" presetSubtype="0" fill="hold"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7000"/>
                            </p:stCondLst>
                            <p:childTnLst>
                              <p:par>
                                <p:cTn id="59" presetID="53" presetClass="entr" presetSubtype="16"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ppt_w</p:attrName>
                                        </p:attrNameLst>
                                      </p:cBhvr>
                                      <p:tavLst>
                                        <p:tav tm="0">
                                          <p:val>
                                            <p:fltVal val="0"/>
                                          </p:val>
                                        </p:tav>
                                        <p:tav tm="100000">
                                          <p:val>
                                            <p:strVal val="#ppt_w"/>
                                          </p:val>
                                        </p:tav>
                                      </p:tavLst>
                                    </p:anim>
                                    <p:anim calcmode="lin" valueType="num">
                                      <p:cBhvr>
                                        <p:cTn id="62" dur="500" fill="hold"/>
                                        <p:tgtEl>
                                          <p:spTgt spid="33"/>
                                        </p:tgtEl>
                                        <p:attrNameLst>
                                          <p:attrName>ppt_h</p:attrName>
                                        </p:attrNameLst>
                                      </p:cBhvr>
                                      <p:tavLst>
                                        <p:tav tm="0">
                                          <p:val>
                                            <p:fltVal val="0"/>
                                          </p:val>
                                        </p:tav>
                                        <p:tav tm="100000">
                                          <p:val>
                                            <p:strVal val="#ppt_h"/>
                                          </p:val>
                                        </p:tav>
                                      </p:tavLst>
                                    </p:anim>
                                    <p:animEffect transition="in" filter="fade">
                                      <p:cBhvr>
                                        <p:cTn id="63" dur="500"/>
                                        <p:tgtEl>
                                          <p:spTgt spid="33"/>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1000"/>
                                        <p:tgtEl>
                                          <p:spTgt spid="35"/>
                                        </p:tgtEl>
                                      </p:cBhvr>
                                    </p:animEffect>
                                    <p:anim calcmode="lin" valueType="num">
                                      <p:cBhvr>
                                        <p:cTn id="68" dur="1000" fill="hold"/>
                                        <p:tgtEl>
                                          <p:spTgt spid="35"/>
                                        </p:tgtEl>
                                        <p:attrNameLst>
                                          <p:attrName>ppt_x</p:attrName>
                                        </p:attrNameLst>
                                      </p:cBhvr>
                                      <p:tavLst>
                                        <p:tav tm="0">
                                          <p:val>
                                            <p:strVal val="#ppt_x"/>
                                          </p:val>
                                        </p:tav>
                                        <p:tav tm="100000">
                                          <p:val>
                                            <p:strVal val="#ppt_x"/>
                                          </p:val>
                                        </p:tav>
                                      </p:tavLst>
                                    </p:anim>
                                    <p:anim calcmode="lin" valueType="num">
                                      <p:cBhvr>
                                        <p:cTn id="69" dur="1000" fill="hold"/>
                                        <p:tgtEl>
                                          <p:spTgt spid="35"/>
                                        </p:tgtEl>
                                        <p:attrNameLst>
                                          <p:attrName>ppt_y</p:attrName>
                                        </p:attrNameLst>
                                      </p:cBhvr>
                                      <p:tavLst>
                                        <p:tav tm="0">
                                          <p:val>
                                            <p:strVal val="#ppt_y+.1"/>
                                          </p:val>
                                        </p:tav>
                                        <p:tav tm="100000">
                                          <p:val>
                                            <p:strVal val="#ppt_y"/>
                                          </p:val>
                                        </p:tav>
                                      </p:tavLst>
                                    </p:anim>
                                  </p:childTnLst>
                                </p:cTn>
                              </p:par>
                            </p:childTnLst>
                          </p:cTn>
                        </p:par>
                        <p:par>
                          <p:cTn id="70" fill="hold">
                            <p:stCondLst>
                              <p:cond delay="8500"/>
                            </p:stCondLst>
                            <p:childTnLst>
                              <p:par>
                                <p:cTn id="71" presetID="42" presetClass="entr" presetSubtype="0"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fade">
                                      <p:cBhvr>
                                        <p:cTn id="73" dur="1000"/>
                                        <p:tgtEl>
                                          <p:spTgt spid="38"/>
                                        </p:tgtEl>
                                      </p:cBhvr>
                                    </p:animEffect>
                                    <p:anim calcmode="lin" valueType="num">
                                      <p:cBhvr>
                                        <p:cTn id="74" dur="1000" fill="hold"/>
                                        <p:tgtEl>
                                          <p:spTgt spid="38"/>
                                        </p:tgtEl>
                                        <p:attrNameLst>
                                          <p:attrName>ppt_x</p:attrName>
                                        </p:attrNameLst>
                                      </p:cBhvr>
                                      <p:tavLst>
                                        <p:tav tm="0">
                                          <p:val>
                                            <p:strVal val="#ppt_x"/>
                                          </p:val>
                                        </p:tav>
                                        <p:tav tm="100000">
                                          <p:val>
                                            <p:strVal val="#ppt_x"/>
                                          </p:val>
                                        </p:tav>
                                      </p:tavLst>
                                    </p:anim>
                                    <p:anim calcmode="lin" valueType="num">
                                      <p:cBhvr>
                                        <p:cTn id="75" dur="1000" fill="hold"/>
                                        <p:tgtEl>
                                          <p:spTgt spid="38"/>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22" presetClass="entr" presetSubtype="1" fill="hold"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up)">
                                      <p:cBhvr>
                                        <p:cTn id="79" dur="500"/>
                                        <p:tgtEl>
                                          <p:spTgt spid="28"/>
                                        </p:tgtEl>
                                      </p:cBhvr>
                                    </p:animEffect>
                                  </p:childTnLst>
                                </p:cTn>
                              </p:par>
                            </p:childTnLst>
                          </p:cTn>
                        </p:par>
                        <p:par>
                          <p:cTn id="80" fill="hold">
                            <p:stCondLst>
                              <p:cond delay="10000"/>
                            </p:stCondLst>
                            <p:childTnLst>
                              <p:par>
                                <p:cTn id="81" presetID="22" presetClass="entr" presetSubtype="1"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up)">
                                      <p:cBhvr>
                                        <p:cTn id="83" dur="500"/>
                                        <p:tgtEl>
                                          <p:spTgt spid="29"/>
                                        </p:tgtEl>
                                      </p:cBhvr>
                                    </p:animEffect>
                                  </p:childTnLst>
                                </p:cTn>
                              </p:par>
                            </p:childTnLst>
                          </p:cTn>
                        </p:par>
                        <p:par>
                          <p:cTn id="84" fill="hold">
                            <p:stCondLst>
                              <p:cond delay="10500"/>
                            </p:stCondLst>
                            <p:childTnLst>
                              <p:par>
                                <p:cTn id="85" presetID="53" presetClass="entr" presetSubtype="16" fill="hold" nodeType="afterEffect">
                                  <p:stCondLst>
                                    <p:cond delay="0"/>
                                  </p:stCondLst>
                                  <p:childTnLst>
                                    <p:set>
                                      <p:cBhvr>
                                        <p:cTn id="86" dur="1" fill="hold">
                                          <p:stCondLst>
                                            <p:cond delay="0"/>
                                          </p:stCondLst>
                                        </p:cTn>
                                        <p:tgtEl>
                                          <p:spTgt spid="81"/>
                                        </p:tgtEl>
                                        <p:attrNameLst>
                                          <p:attrName>style.visibility</p:attrName>
                                        </p:attrNameLst>
                                      </p:cBhvr>
                                      <p:to>
                                        <p:strVal val="visible"/>
                                      </p:to>
                                    </p:set>
                                    <p:anim calcmode="lin" valueType="num">
                                      <p:cBhvr>
                                        <p:cTn id="87" dur="500" fill="hold"/>
                                        <p:tgtEl>
                                          <p:spTgt spid="81"/>
                                        </p:tgtEl>
                                        <p:attrNameLst>
                                          <p:attrName>ppt_w</p:attrName>
                                        </p:attrNameLst>
                                      </p:cBhvr>
                                      <p:tavLst>
                                        <p:tav tm="0">
                                          <p:val>
                                            <p:fltVal val="0"/>
                                          </p:val>
                                        </p:tav>
                                        <p:tav tm="100000">
                                          <p:val>
                                            <p:strVal val="#ppt_w"/>
                                          </p:val>
                                        </p:tav>
                                      </p:tavLst>
                                    </p:anim>
                                    <p:anim calcmode="lin" valueType="num">
                                      <p:cBhvr>
                                        <p:cTn id="88" dur="500" fill="hold"/>
                                        <p:tgtEl>
                                          <p:spTgt spid="81"/>
                                        </p:tgtEl>
                                        <p:attrNameLst>
                                          <p:attrName>ppt_h</p:attrName>
                                        </p:attrNameLst>
                                      </p:cBhvr>
                                      <p:tavLst>
                                        <p:tav tm="0">
                                          <p:val>
                                            <p:fltVal val="0"/>
                                          </p:val>
                                        </p:tav>
                                        <p:tav tm="100000">
                                          <p:val>
                                            <p:strVal val="#ppt_h"/>
                                          </p:val>
                                        </p:tav>
                                      </p:tavLst>
                                    </p:anim>
                                    <p:animEffect transition="in" filter="fade">
                                      <p:cBhvr>
                                        <p:cTn id="89" dur="500"/>
                                        <p:tgtEl>
                                          <p:spTgt spid="81"/>
                                        </p:tgtEl>
                                      </p:cBhvr>
                                    </p:animEffect>
                                  </p:childTnLst>
                                </p:cTn>
                              </p:par>
                            </p:childTnLst>
                          </p:cTn>
                        </p:par>
                        <p:par>
                          <p:cTn id="90" fill="hold">
                            <p:stCondLst>
                              <p:cond delay="11000"/>
                            </p:stCondLst>
                            <p:childTnLst>
                              <p:par>
                                <p:cTn id="91" presetID="47" presetClass="entr" presetSubtype="0" fill="hold" nodeType="after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12000"/>
                            </p:stCondLst>
                            <p:childTnLst>
                              <p:par>
                                <p:cTn id="97" presetID="53" presetClass="entr" presetSubtype="16" fill="hold" grpId="0" nodeType="afterEffect">
                                  <p:stCondLst>
                                    <p:cond delay="0"/>
                                  </p:stCondLst>
                                  <p:childTnLst>
                                    <p:set>
                                      <p:cBhvr>
                                        <p:cTn id="98" dur="1" fill="hold">
                                          <p:stCondLst>
                                            <p:cond delay="0"/>
                                          </p:stCondLst>
                                        </p:cTn>
                                        <p:tgtEl>
                                          <p:spTgt spid="47"/>
                                        </p:tgtEl>
                                        <p:attrNameLst>
                                          <p:attrName>style.visibility</p:attrName>
                                        </p:attrNameLst>
                                      </p:cBhvr>
                                      <p:to>
                                        <p:strVal val="visible"/>
                                      </p:to>
                                    </p:set>
                                    <p:anim calcmode="lin" valueType="num">
                                      <p:cBhvr>
                                        <p:cTn id="99" dur="500" fill="hold"/>
                                        <p:tgtEl>
                                          <p:spTgt spid="47"/>
                                        </p:tgtEl>
                                        <p:attrNameLst>
                                          <p:attrName>ppt_w</p:attrName>
                                        </p:attrNameLst>
                                      </p:cBhvr>
                                      <p:tavLst>
                                        <p:tav tm="0">
                                          <p:val>
                                            <p:fltVal val="0"/>
                                          </p:val>
                                        </p:tav>
                                        <p:tav tm="100000">
                                          <p:val>
                                            <p:strVal val="#ppt_w"/>
                                          </p:val>
                                        </p:tav>
                                      </p:tavLst>
                                    </p:anim>
                                    <p:anim calcmode="lin" valueType="num">
                                      <p:cBhvr>
                                        <p:cTn id="100" dur="500" fill="hold"/>
                                        <p:tgtEl>
                                          <p:spTgt spid="47"/>
                                        </p:tgtEl>
                                        <p:attrNameLst>
                                          <p:attrName>ppt_h</p:attrName>
                                        </p:attrNameLst>
                                      </p:cBhvr>
                                      <p:tavLst>
                                        <p:tav tm="0">
                                          <p:val>
                                            <p:fltVal val="0"/>
                                          </p:val>
                                        </p:tav>
                                        <p:tav tm="100000">
                                          <p:val>
                                            <p:strVal val="#ppt_h"/>
                                          </p:val>
                                        </p:tav>
                                      </p:tavLst>
                                    </p:anim>
                                    <p:animEffect transition="in" filter="fade">
                                      <p:cBhvr>
                                        <p:cTn id="101" dur="500"/>
                                        <p:tgtEl>
                                          <p:spTgt spid="47"/>
                                        </p:tgtEl>
                                      </p:cBhvr>
                                    </p:animEffect>
                                  </p:childTnLst>
                                </p:cTn>
                              </p:par>
                            </p:childTnLst>
                          </p:cTn>
                        </p:par>
                        <p:par>
                          <p:cTn id="102" fill="hold">
                            <p:stCondLst>
                              <p:cond delay="12500"/>
                            </p:stCondLst>
                            <p:childTnLst>
                              <p:par>
                                <p:cTn id="103" presetID="42" presetClass="entr" presetSubtype="0" fill="hold" nodeType="after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fade">
                                      <p:cBhvr>
                                        <p:cTn id="105" dur="1000"/>
                                        <p:tgtEl>
                                          <p:spTgt spid="49"/>
                                        </p:tgtEl>
                                      </p:cBhvr>
                                    </p:animEffect>
                                    <p:anim calcmode="lin" valueType="num">
                                      <p:cBhvr>
                                        <p:cTn id="106" dur="1000" fill="hold"/>
                                        <p:tgtEl>
                                          <p:spTgt spid="49"/>
                                        </p:tgtEl>
                                        <p:attrNameLst>
                                          <p:attrName>ppt_x</p:attrName>
                                        </p:attrNameLst>
                                      </p:cBhvr>
                                      <p:tavLst>
                                        <p:tav tm="0">
                                          <p:val>
                                            <p:strVal val="#ppt_x"/>
                                          </p:val>
                                        </p:tav>
                                        <p:tav tm="100000">
                                          <p:val>
                                            <p:strVal val="#ppt_x"/>
                                          </p:val>
                                        </p:tav>
                                      </p:tavLst>
                                    </p:anim>
                                    <p:anim calcmode="lin" valueType="num">
                                      <p:cBhvr>
                                        <p:cTn id="107" dur="1000" fill="hold"/>
                                        <p:tgtEl>
                                          <p:spTgt spid="49"/>
                                        </p:tgtEl>
                                        <p:attrNameLst>
                                          <p:attrName>ppt_y</p:attrName>
                                        </p:attrNameLst>
                                      </p:cBhvr>
                                      <p:tavLst>
                                        <p:tav tm="0">
                                          <p:val>
                                            <p:strVal val="#ppt_y+.1"/>
                                          </p:val>
                                        </p:tav>
                                        <p:tav tm="100000">
                                          <p:val>
                                            <p:strVal val="#ppt_y"/>
                                          </p:val>
                                        </p:tav>
                                      </p:tavLst>
                                    </p:anim>
                                  </p:childTnLst>
                                </p:cTn>
                              </p:par>
                            </p:childTnLst>
                          </p:cTn>
                        </p:par>
                        <p:par>
                          <p:cTn id="108" fill="hold">
                            <p:stCondLst>
                              <p:cond delay="13500"/>
                            </p:stCondLst>
                            <p:childTnLst>
                              <p:par>
                                <p:cTn id="109" presetID="42" presetClass="entr" presetSubtype="0" fill="hold" nodeType="afterEffect">
                                  <p:stCondLst>
                                    <p:cond delay="0"/>
                                  </p:stCondLst>
                                  <p:childTnLst>
                                    <p:set>
                                      <p:cBhvr>
                                        <p:cTn id="110" dur="1" fill="hold">
                                          <p:stCondLst>
                                            <p:cond delay="0"/>
                                          </p:stCondLst>
                                        </p:cTn>
                                        <p:tgtEl>
                                          <p:spTgt spid="52"/>
                                        </p:tgtEl>
                                        <p:attrNameLst>
                                          <p:attrName>style.visibility</p:attrName>
                                        </p:attrNameLst>
                                      </p:cBhvr>
                                      <p:to>
                                        <p:strVal val="visible"/>
                                      </p:to>
                                    </p:set>
                                    <p:animEffect transition="in" filter="fade">
                                      <p:cBhvr>
                                        <p:cTn id="111" dur="1000"/>
                                        <p:tgtEl>
                                          <p:spTgt spid="52"/>
                                        </p:tgtEl>
                                      </p:cBhvr>
                                    </p:animEffect>
                                    <p:anim calcmode="lin" valueType="num">
                                      <p:cBhvr>
                                        <p:cTn id="112" dur="1000" fill="hold"/>
                                        <p:tgtEl>
                                          <p:spTgt spid="52"/>
                                        </p:tgtEl>
                                        <p:attrNameLst>
                                          <p:attrName>ppt_x</p:attrName>
                                        </p:attrNameLst>
                                      </p:cBhvr>
                                      <p:tavLst>
                                        <p:tav tm="0">
                                          <p:val>
                                            <p:strVal val="#ppt_x"/>
                                          </p:val>
                                        </p:tav>
                                        <p:tav tm="100000">
                                          <p:val>
                                            <p:strVal val="#ppt_x"/>
                                          </p:val>
                                        </p:tav>
                                      </p:tavLst>
                                    </p:anim>
                                    <p:anim calcmode="lin" valueType="num">
                                      <p:cBhvr>
                                        <p:cTn id="113" dur="1000" fill="hold"/>
                                        <p:tgtEl>
                                          <p:spTgt spid="52"/>
                                        </p:tgtEl>
                                        <p:attrNameLst>
                                          <p:attrName>ppt_y</p:attrName>
                                        </p:attrNameLst>
                                      </p:cBhvr>
                                      <p:tavLst>
                                        <p:tav tm="0">
                                          <p:val>
                                            <p:strVal val="#ppt_y+.1"/>
                                          </p:val>
                                        </p:tav>
                                        <p:tav tm="100000">
                                          <p:val>
                                            <p:strVal val="#ppt_y"/>
                                          </p:val>
                                        </p:tav>
                                      </p:tavLst>
                                    </p:anim>
                                  </p:childTnLst>
                                </p:cTn>
                              </p:par>
                            </p:childTnLst>
                          </p:cTn>
                        </p:par>
                        <p:par>
                          <p:cTn id="114" fill="hold">
                            <p:stCondLst>
                              <p:cond delay="14500"/>
                            </p:stCondLst>
                            <p:childTnLst>
                              <p:par>
                                <p:cTn id="115" presetID="22" presetClass="entr" presetSubtype="1" fill="hold" nodeType="after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wipe(up)">
                                      <p:cBhvr>
                                        <p:cTn id="117" dur="500"/>
                                        <p:tgtEl>
                                          <p:spTgt spid="42"/>
                                        </p:tgtEl>
                                      </p:cBhvr>
                                    </p:animEffect>
                                  </p:childTnLst>
                                </p:cTn>
                              </p:par>
                            </p:childTnLst>
                          </p:cTn>
                        </p:par>
                        <p:par>
                          <p:cTn id="118" fill="hold">
                            <p:stCondLst>
                              <p:cond delay="15000"/>
                            </p:stCondLst>
                            <p:childTnLst>
                              <p:par>
                                <p:cTn id="119" presetID="22" presetClass="entr" presetSubtype="1" fill="hold" grpId="0" nodeType="afterEffect">
                                  <p:stCondLst>
                                    <p:cond delay="0"/>
                                  </p:stCondLst>
                                  <p:childTnLst>
                                    <p:set>
                                      <p:cBhvr>
                                        <p:cTn id="120" dur="1" fill="hold">
                                          <p:stCondLst>
                                            <p:cond delay="0"/>
                                          </p:stCondLst>
                                        </p:cTn>
                                        <p:tgtEl>
                                          <p:spTgt spid="43"/>
                                        </p:tgtEl>
                                        <p:attrNameLst>
                                          <p:attrName>style.visibility</p:attrName>
                                        </p:attrNameLst>
                                      </p:cBhvr>
                                      <p:to>
                                        <p:strVal val="visible"/>
                                      </p:to>
                                    </p:set>
                                    <p:animEffect transition="in" filter="wipe(up)">
                                      <p:cBhvr>
                                        <p:cTn id="121" dur="500"/>
                                        <p:tgtEl>
                                          <p:spTgt spid="43"/>
                                        </p:tgtEl>
                                      </p:cBhvr>
                                    </p:animEffect>
                                  </p:childTnLst>
                                </p:cTn>
                              </p:par>
                            </p:childTnLst>
                          </p:cTn>
                        </p:par>
                        <p:par>
                          <p:cTn id="122" fill="hold">
                            <p:stCondLst>
                              <p:cond delay="15500"/>
                            </p:stCondLst>
                            <p:childTnLst>
                              <p:par>
                                <p:cTn id="123" presetID="53" presetClass="entr" presetSubtype="16" fill="hold" nodeType="afterEffect">
                                  <p:stCondLst>
                                    <p:cond delay="0"/>
                                  </p:stCondLst>
                                  <p:childTnLst>
                                    <p:set>
                                      <p:cBhvr>
                                        <p:cTn id="124" dur="1" fill="hold">
                                          <p:stCondLst>
                                            <p:cond delay="0"/>
                                          </p:stCondLst>
                                        </p:cTn>
                                        <p:tgtEl>
                                          <p:spTgt spid="82"/>
                                        </p:tgtEl>
                                        <p:attrNameLst>
                                          <p:attrName>style.visibility</p:attrName>
                                        </p:attrNameLst>
                                      </p:cBhvr>
                                      <p:to>
                                        <p:strVal val="visible"/>
                                      </p:to>
                                    </p:set>
                                    <p:anim calcmode="lin" valueType="num">
                                      <p:cBhvr>
                                        <p:cTn id="125" dur="500" fill="hold"/>
                                        <p:tgtEl>
                                          <p:spTgt spid="82"/>
                                        </p:tgtEl>
                                        <p:attrNameLst>
                                          <p:attrName>ppt_w</p:attrName>
                                        </p:attrNameLst>
                                      </p:cBhvr>
                                      <p:tavLst>
                                        <p:tav tm="0">
                                          <p:val>
                                            <p:fltVal val="0"/>
                                          </p:val>
                                        </p:tav>
                                        <p:tav tm="100000">
                                          <p:val>
                                            <p:strVal val="#ppt_w"/>
                                          </p:val>
                                        </p:tav>
                                      </p:tavLst>
                                    </p:anim>
                                    <p:anim calcmode="lin" valueType="num">
                                      <p:cBhvr>
                                        <p:cTn id="126" dur="500" fill="hold"/>
                                        <p:tgtEl>
                                          <p:spTgt spid="82"/>
                                        </p:tgtEl>
                                        <p:attrNameLst>
                                          <p:attrName>ppt_h</p:attrName>
                                        </p:attrNameLst>
                                      </p:cBhvr>
                                      <p:tavLst>
                                        <p:tav tm="0">
                                          <p:val>
                                            <p:fltVal val="0"/>
                                          </p:val>
                                        </p:tav>
                                        <p:tav tm="100000">
                                          <p:val>
                                            <p:strVal val="#ppt_h"/>
                                          </p:val>
                                        </p:tav>
                                      </p:tavLst>
                                    </p:anim>
                                    <p:animEffect transition="in" filter="fade">
                                      <p:cBhvr>
                                        <p:cTn id="127" dur="500"/>
                                        <p:tgtEl>
                                          <p:spTgt spid="82"/>
                                        </p:tgtEl>
                                      </p:cBhvr>
                                    </p:animEffect>
                                  </p:childTnLst>
                                </p:cTn>
                              </p:par>
                            </p:childTnLst>
                          </p:cTn>
                        </p:par>
                        <p:par>
                          <p:cTn id="128" fill="hold">
                            <p:stCondLst>
                              <p:cond delay="16000"/>
                            </p:stCondLst>
                            <p:childTnLst>
                              <p:par>
                                <p:cTn id="129" presetID="47" presetClass="entr" presetSubtype="0" fill="hold"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fade">
                                      <p:cBhvr>
                                        <p:cTn id="131" dur="1000"/>
                                        <p:tgtEl>
                                          <p:spTgt spid="78"/>
                                        </p:tgtEl>
                                      </p:cBhvr>
                                    </p:animEffect>
                                    <p:anim calcmode="lin" valueType="num">
                                      <p:cBhvr>
                                        <p:cTn id="132" dur="1000" fill="hold"/>
                                        <p:tgtEl>
                                          <p:spTgt spid="78"/>
                                        </p:tgtEl>
                                        <p:attrNameLst>
                                          <p:attrName>ppt_x</p:attrName>
                                        </p:attrNameLst>
                                      </p:cBhvr>
                                      <p:tavLst>
                                        <p:tav tm="0">
                                          <p:val>
                                            <p:strVal val="#ppt_x"/>
                                          </p:val>
                                        </p:tav>
                                        <p:tav tm="100000">
                                          <p:val>
                                            <p:strVal val="#ppt_x"/>
                                          </p:val>
                                        </p:tav>
                                      </p:tavLst>
                                    </p:anim>
                                    <p:anim calcmode="lin" valueType="num">
                                      <p:cBhvr>
                                        <p:cTn id="133" dur="1000" fill="hold"/>
                                        <p:tgtEl>
                                          <p:spTgt spid="78"/>
                                        </p:tgtEl>
                                        <p:attrNameLst>
                                          <p:attrName>ppt_y</p:attrName>
                                        </p:attrNameLst>
                                      </p:cBhvr>
                                      <p:tavLst>
                                        <p:tav tm="0">
                                          <p:val>
                                            <p:strVal val="#ppt_y-.1"/>
                                          </p:val>
                                        </p:tav>
                                        <p:tav tm="100000">
                                          <p:val>
                                            <p:strVal val="#ppt_y"/>
                                          </p:val>
                                        </p:tav>
                                      </p:tavLst>
                                    </p:anim>
                                  </p:childTnLst>
                                </p:cTn>
                              </p:par>
                            </p:childTnLst>
                          </p:cTn>
                        </p:par>
                        <p:par>
                          <p:cTn id="134" fill="hold">
                            <p:stCondLst>
                              <p:cond delay="17000"/>
                            </p:stCondLst>
                            <p:childTnLst>
                              <p:par>
                                <p:cTn id="135" presetID="53" presetClass="entr" presetSubtype="16" fill="hold" grpId="0" nodeType="afterEffect">
                                  <p:stCondLst>
                                    <p:cond delay="0"/>
                                  </p:stCondLst>
                                  <p:childTnLst>
                                    <p:set>
                                      <p:cBhvr>
                                        <p:cTn id="136" dur="1" fill="hold">
                                          <p:stCondLst>
                                            <p:cond delay="0"/>
                                          </p:stCondLst>
                                        </p:cTn>
                                        <p:tgtEl>
                                          <p:spTgt spid="61"/>
                                        </p:tgtEl>
                                        <p:attrNameLst>
                                          <p:attrName>style.visibility</p:attrName>
                                        </p:attrNameLst>
                                      </p:cBhvr>
                                      <p:to>
                                        <p:strVal val="visible"/>
                                      </p:to>
                                    </p:set>
                                    <p:anim calcmode="lin" valueType="num">
                                      <p:cBhvr>
                                        <p:cTn id="137" dur="500" fill="hold"/>
                                        <p:tgtEl>
                                          <p:spTgt spid="61"/>
                                        </p:tgtEl>
                                        <p:attrNameLst>
                                          <p:attrName>ppt_w</p:attrName>
                                        </p:attrNameLst>
                                      </p:cBhvr>
                                      <p:tavLst>
                                        <p:tav tm="0">
                                          <p:val>
                                            <p:fltVal val="0"/>
                                          </p:val>
                                        </p:tav>
                                        <p:tav tm="100000">
                                          <p:val>
                                            <p:strVal val="#ppt_w"/>
                                          </p:val>
                                        </p:tav>
                                      </p:tavLst>
                                    </p:anim>
                                    <p:anim calcmode="lin" valueType="num">
                                      <p:cBhvr>
                                        <p:cTn id="138" dur="500" fill="hold"/>
                                        <p:tgtEl>
                                          <p:spTgt spid="61"/>
                                        </p:tgtEl>
                                        <p:attrNameLst>
                                          <p:attrName>ppt_h</p:attrName>
                                        </p:attrNameLst>
                                      </p:cBhvr>
                                      <p:tavLst>
                                        <p:tav tm="0">
                                          <p:val>
                                            <p:fltVal val="0"/>
                                          </p:val>
                                        </p:tav>
                                        <p:tav tm="100000">
                                          <p:val>
                                            <p:strVal val="#ppt_h"/>
                                          </p:val>
                                        </p:tav>
                                      </p:tavLst>
                                    </p:anim>
                                    <p:animEffect transition="in" filter="fade">
                                      <p:cBhvr>
                                        <p:cTn id="139" dur="500"/>
                                        <p:tgtEl>
                                          <p:spTgt spid="61"/>
                                        </p:tgtEl>
                                      </p:cBhvr>
                                    </p:animEffect>
                                  </p:childTnLst>
                                </p:cTn>
                              </p:par>
                            </p:childTnLst>
                          </p:cTn>
                        </p:par>
                        <p:par>
                          <p:cTn id="140" fill="hold">
                            <p:stCondLst>
                              <p:cond delay="17500"/>
                            </p:stCondLst>
                            <p:childTnLst>
                              <p:par>
                                <p:cTn id="141" presetID="42" presetClass="entr" presetSubtype="0" fill="hold" nodeType="afterEffect">
                                  <p:stCondLst>
                                    <p:cond delay="0"/>
                                  </p:stCondLst>
                                  <p:childTnLst>
                                    <p:set>
                                      <p:cBhvr>
                                        <p:cTn id="142" dur="1" fill="hold">
                                          <p:stCondLst>
                                            <p:cond delay="0"/>
                                          </p:stCondLst>
                                        </p:cTn>
                                        <p:tgtEl>
                                          <p:spTgt spid="63"/>
                                        </p:tgtEl>
                                        <p:attrNameLst>
                                          <p:attrName>style.visibility</p:attrName>
                                        </p:attrNameLst>
                                      </p:cBhvr>
                                      <p:to>
                                        <p:strVal val="visible"/>
                                      </p:to>
                                    </p:set>
                                    <p:animEffect transition="in" filter="fade">
                                      <p:cBhvr>
                                        <p:cTn id="143" dur="1000"/>
                                        <p:tgtEl>
                                          <p:spTgt spid="63"/>
                                        </p:tgtEl>
                                      </p:cBhvr>
                                    </p:animEffect>
                                    <p:anim calcmode="lin" valueType="num">
                                      <p:cBhvr>
                                        <p:cTn id="144" dur="1000" fill="hold"/>
                                        <p:tgtEl>
                                          <p:spTgt spid="63"/>
                                        </p:tgtEl>
                                        <p:attrNameLst>
                                          <p:attrName>ppt_x</p:attrName>
                                        </p:attrNameLst>
                                      </p:cBhvr>
                                      <p:tavLst>
                                        <p:tav tm="0">
                                          <p:val>
                                            <p:strVal val="#ppt_x"/>
                                          </p:val>
                                        </p:tav>
                                        <p:tav tm="100000">
                                          <p:val>
                                            <p:strVal val="#ppt_x"/>
                                          </p:val>
                                        </p:tav>
                                      </p:tavLst>
                                    </p:anim>
                                    <p:anim calcmode="lin" valueType="num">
                                      <p:cBhvr>
                                        <p:cTn id="145" dur="1000" fill="hold"/>
                                        <p:tgtEl>
                                          <p:spTgt spid="63"/>
                                        </p:tgtEl>
                                        <p:attrNameLst>
                                          <p:attrName>ppt_y</p:attrName>
                                        </p:attrNameLst>
                                      </p:cBhvr>
                                      <p:tavLst>
                                        <p:tav tm="0">
                                          <p:val>
                                            <p:strVal val="#ppt_y+.1"/>
                                          </p:val>
                                        </p:tav>
                                        <p:tav tm="100000">
                                          <p:val>
                                            <p:strVal val="#ppt_y"/>
                                          </p:val>
                                        </p:tav>
                                      </p:tavLst>
                                    </p:anim>
                                  </p:childTnLst>
                                </p:cTn>
                              </p:par>
                            </p:childTnLst>
                          </p:cTn>
                        </p:par>
                        <p:par>
                          <p:cTn id="146" fill="hold">
                            <p:stCondLst>
                              <p:cond delay="18500"/>
                            </p:stCondLst>
                            <p:childTnLst>
                              <p:par>
                                <p:cTn id="147" presetID="42" presetClass="entr" presetSubtype="0" fill="hold" nodeType="afterEffect">
                                  <p:stCondLst>
                                    <p:cond delay="0"/>
                                  </p:stCondLst>
                                  <p:childTnLst>
                                    <p:set>
                                      <p:cBhvr>
                                        <p:cTn id="148" dur="1" fill="hold">
                                          <p:stCondLst>
                                            <p:cond delay="0"/>
                                          </p:stCondLst>
                                        </p:cTn>
                                        <p:tgtEl>
                                          <p:spTgt spid="66"/>
                                        </p:tgtEl>
                                        <p:attrNameLst>
                                          <p:attrName>style.visibility</p:attrName>
                                        </p:attrNameLst>
                                      </p:cBhvr>
                                      <p:to>
                                        <p:strVal val="visible"/>
                                      </p:to>
                                    </p:set>
                                    <p:animEffect transition="in" filter="fade">
                                      <p:cBhvr>
                                        <p:cTn id="149" dur="1000"/>
                                        <p:tgtEl>
                                          <p:spTgt spid="66"/>
                                        </p:tgtEl>
                                      </p:cBhvr>
                                    </p:animEffect>
                                    <p:anim calcmode="lin" valueType="num">
                                      <p:cBhvr>
                                        <p:cTn id="150" dur="1000" fill="hold"/>
                                        <p:tgtEl>
                                          <p:spTgt spid="66"/>
                                        </p:tgtEl>
                                        <p:attrNameLst>
                                          <p:attrName>ppt_x</p:attrName>
                                        </p:attrNameLst>
                                      </p:cBhvr>
                                      <p:tavLst>
                                        <p:tav tm="0">
                                          <p:val>
                                            <p:strVal val="#ppt_x"/>
                                          </p:val>
                                        </p:tav>
                                        <p:tav tm="100000">
                                          <p:val>
                                            <p:strVal val="#ppt_x"/>
                                          </p:val>
                                        </p:tav>
                                      </p:tavLst>
                                    </p:anim>
                                    <p:anim calcmode="lin" valueType="num">
                                      <p:cBhvr>
                                        <p:cTn id="151" dur="1000" fill="hold"/>
                                        <p:tgtEl>
                                          <p:spTgt spid="66"/>
                                        </p:tgtEl>
                                        <p:attrNameLst>
                                          <p:attrName>ppt_y</p:attrName>
                                        </p:attrNameLst>
                                      </p:cBhvr>
                                      <p:tavLst>
                                        <p:tav tm="0">
                                          <p:val>
                                            <p:strVal val="#ppt_y+.1"/>
                                          </p:val>
                                        </p:tav>
                                        <p:tav tm="100000">
                                          <p:val>
                                            <p:strVal val="#ppt_y"/>
                                          </p:val>
                                        </p:tav>
                                      </p:tavLst>
                                    </p:anim>
                                  </p:childTnLst>
                                </p:cTn>
                              </p:par>
                            </p:childTnLst>
                          </p:cTn>
                        </p:par>
                        <p:par>
                          <p:cTn id="152" fill="hold">
                            <p:stCondLst>
                              <p:cond delay="19500"/>
                            </p:stCondLst>
                            <p:childTnLst>
                              <p:par>
                                <p:cTn id="153" presetID="22" presetClass="entr" presetSubtype="1" fill="hold" nodeType="afterEffect">
                                  <p:stCondLst>
                                    <p:cond delay="0"/>
                                  </p:stCondLst>
                                  <p:childTnLst>
                                    <p:set>
                                      <p:cBhvr>
                                        <p:cTn id="154" dur="1" fill="hold">
                                          <p:stCondLst>
                                            <p:cond delay="0"/>
                                          </p:stCondLst>
                                        </p:cTn>
                                        <p:tgtEl>
                                          <p:spTgt spid="56"/>
                                        </p:tgtEl>
                                        <p:attrNameLst>
                                          <p:attrName>style.visibility</p:attrName>
                                        </p:attrNameLst>
                                      </p:cBhvr>
                                      <p:to>
                                        <p:strVal val="visible"/>
                                      </p:to>
                                    </p:set>
                                    <p:animEffect transition="in" filter="wipe(up)">
                                      <p:cBhvr>
                                        <p:cTn id="155" dur="500"/>
                                        <p:tgtEl>
                                          <p:spTgt spid="56"/>
                                        </p:tgtEl>
                                      </p:cBhvr>
                                    </p:animEffect>
                                  </p:childTnLst>
                                </p:cTn>
                              </p:par>
                            </p:childTnLst>
                          </p:cTn>
                        </p:par>
                        <p:par>
                          <p:cTn id="156" fill="hold">
                            <p:stCondLst>
                              <p:cond delay="20000"/>
                            </p:stCondLst>
                            <p:childTnLst>
                              <p:par>
                                <p:cTn id="157" presetID="22" presetClass="entr" presetSubtype="1" fill="hold" grpId="0" nodeType="afterEffect">
                                  <p:stCondLst>
                                    <p:cond delay="0"/>
                                  </p:stCondLst>
                                  <p:childTnLst>
                                    <p:set>
                                      <p:cBhvr>
                                        <p:cTn id="158" dur="1" fill="hold">
                                          <p:stCondLst>
                                            <p:cond delay="0"/>
                                          </p:stCondLst>
                                        </p:cTn>
                                        <p:tgtEl>
                                          <p:spTgt spid="57"/>
                                        </p:tgtEl>
                                        <p:attrNameLst>
                                          <p:attrName>style.visibility</p:attrName>
                                        </p:attrNameLst>
                                      </p:cBhvr>
                                      <p:to>
                                        <p:strVal val="visible"/>
                                      </p:to>
                                    </p:set>
                                    <p:animEffect transition="in" filter="wipe(up)">
                                      <p:cBhvr>
                                        <p:cTn id="15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29" grpId="0"/>
      <p:bldP spid="33" grpId="0"/>
      <p:bldP spid="43" grpId="0"/>
      <p:bldP spid="47"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1298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2018-11-03T18:28:31Z</dcterms:modified>
</cp:coreProperties>
</file>