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9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25161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3B39B387-CEF9-470C-A3A9-7247E0982F5A}"/>
              </a:ext>
            </a:extLst>
          </p:cNvPr>
          <p:cNvSpPr>
            <a:spLocks noChangeAspect="1"/>
          </p:cNvSpPr>
          <p:nvPr/>
        </p:nvSpPr>
        <p:spPr>
          <a:xfrm>
            <a:off x="639192" y="2616112"/>
            <a:ext cx="1280160" cy="1280161"/>
          </a:xfrm>
          <a:prstGeom prst="rect">
            <a:avLst/>
          </a:prstGeom>
          <a:blipFill>
            <a:blip r:embed="rId2"/>
            <a:stretch>
              <a:fillRect/>
            </a:stretch>
          </a:blipFill>
          <a:ln>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a:extLst>
              <a:ext uri="{FF2B5EF4-FFF2-40B4-BE49-F238E27FC236}">
                <a16:creationId xmlns:a16="http://schemas.microsoft.com/office/drawing/2014/main" id="{E919ACC2-C7D7-4467-882A-ADF80B724A40}"/>
              </a:ext>
            </a:extLst>
          </p:cNvPr>
          <p:cNvSpPr txBox="1"/>
          <p:nvPr/>
        </p:nvSpPr>
        <p:spPr>
          <a:xfrm>
            <a:off x="2743200" y="1715631"/>
            <a:ext cx="3169776" cy="2246769"/>
          </a:xfrm>
          <a:prstGeom prst="rect">
            <a:avLst/>
          </a:prstGeom>
          <a:noFill/>
        </p:spPr>
        <p:txBody>
          <a:bodyPr wrap="square" numCol="1" spcCol="914400" rtlCol="0">
            <a:spAutoFit/>
          </a:bodyPr>
          <a:lstStyle/>
          <a:p>
            <a:r>
              <a:rPr lang="en-US" sz="1400" dirty="0">
                <a:solidFill>
                  <a:srgbClr val="34738D"/>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300" dirty="0">
              <a:solidFill>
                <a:srgbClr val="454545"/>
              </a:solidFill>
              <a:latin typeface="Candara" panose="020E0502030303020204" pitchFamily="34" charset="0"/>
            </a:endParaRPr>
          </a:p>
          <a:p>
            <a:pPr marL="400050" indent="-400050">
              <a:buFont typeface="+mj-lt"/>
              <a:buAutoNum type="arabicParenR"/>
            </a:pPr>
            <a:r>
              <a:rPr lang="en-US" sz="1100" dirty="0">
                <a:solidFill>
                  <a:srgbClr val="454545"/>
                </a:solidFill>
                <a:latin typeface="Candara" panose="020E0502030303020204" pitchFamily="34" charset="0"/>
              </a:rPr>
              <a:t>Lorem ipsum dolor sit amet, consectetur adipiscing elit, sed do eiusmod .</a:t>
            </a:r>
          </a:p>
          <a:p>
            <a:pPr marL="400050" indent="-400050">
              <a:buFont typeface="+mj-lt"/>
              <a:buAutoNum type="arabicParenR"/>
            </a:pPr>
            <a:r>
              <a:rPr lang="en-US" sz="1100" dirty="0">
                <a:solidFill>
                  <a:srgbClr val="454545"/>
                </a:solidFill>
                <a:latin typeface="Candara" panose="020E0502030303020204" pitchFamily="34" charset="0"/>
              </a:rPr>
              <a:t>Lorem ipsum dolor sit amet, consectetur adipiscing elit, sed do eiusmod.</a:t>
            </a:r>
          </a:p>
        </p:txBody>
      </p:sp>
      <p:grpSp>
        <p:nvGrpSpPr>
          <p:cNvPr id="2" name="Group 1">
            <a:extLst>
              <a:ext uri="{FF2B5EF4-FFF2-40B4-BE49-F238E27FC236}">
                <a16:creationId xmlns:a16="http://schemas.microsoft.com/office/drawing/2014/main" id="{467B440E-EA8B-4F4D-946C-C55922460A5C}"/>
              </a:ext>
            </a:extLst>
          </p:cNvPr>
          <p:cNvGrpSpPr/>
          <p:nvPr/>
        </p:nvGrpSpPr>
        <p:grpSpPr>
          <a:xfrm>
            <a:off x="486792" y="1614687"/>
            <a:ext cx="2115524" cy="1522039"/>
            <a:chOff x="5562600" y="762000"/>
            <a:chExt cx="2743200" cy="1973627"/>
          </a:xfrm>
        </p:grpSpPr>
        <p:grpSp>
          <p:nvGrpSpPr>
            <p:cNvPr id="65" name="Group 64">
              <a:extLst>
                <a:ext uri="{FF2B5EF4-FFF2-40B4-BE49-F238E27FC236}">
                  <a16:creationId xmlns:a16="http://schemas.microsoft.com/office/drawing/2014/main" id="{769783C5-BF0C-4359-A132-27BC4308BAB7}"/>
                </a:ext>
              </a:extLst>
            </p:cNvPr>
            <p:cNvGrpSpPr>
              <a:grpSpLocks noChangeAspect="1"/>
            </p:cNvGrpSpPr>
            <p:nvPr/>
          </p:nvGrpSpPr>
          <p:grpSpPr>
            <a:xfrm>
              <a:off x="5562600" y="762000"/>
              <a:ext cx="2743200" cy="1973627"/>
              <a:chOff x="2622364" y="1347193"/>
              <a:chExt cx="6560169" cy="4719772"/>
            </a:xfrm>
          </p:grpSpPr>
          <p:sp>
            <p:nvSpPr>
              <p:cNvPr id="66" name="Freeform: Shape 65">
                <a:extLst>
                  <a:ext uri="{FF2B5EF4-FFF2-40B4-BE49-F238E27FC236}">
                    <a16:creationId xmlns:a16="http://schemas.microsoft.com/office/drawing/2014/main" id="{EB89E9C4-9B16-4D7F-AA6F-4F2DEC2FB8F8}"/>
                  </a:ext>
                </a:extLst>
              </p:cNvPr>
              <p:cNvSpPr/>
              <p:nvPr/>
            </p:nvSpPr>
            <p:spPr>
              <a:xfrm rot="699430">
                <a:off x="2622364" y="1747230"/>
                <a:ext cx="5302141" cy="3541882"/>
              </a:xfrm>
              <a:custGeom>
                <a:avLst/>
                <a:gdLst>
                  <a:gd name="connsiteX0" fmla="*/ 1440208 w 5302141"/>
                  <a:gd name="connsiteY0" fmla="*/ 756352 h 3541882"/>
                  <a:gd name="connsiteX1" fmla="*/ 1619255 w 5302141"/>
                  <a:gd name="connsiteY1" fmla="*/ 722462 h 3541882"/>
                  <a:gd name="connsiteX2" fmla="*/ 2052001 w 5302141"/>
                  <a:gd name="connsiteY2" fmla="*/ 633182 h 3541882"/>
                  <a:gd name="connsiteX3" fmla="*/ 3569587 w 5302141"/>
                  <a:gd name="connsiteY3" fmla="*/ 320088 h 3541882"/>
                  <a:gd name="connsiteX4" fmla="*/ 3569587 w 5302141"/>
                  <a:gd name="connsiteY4" fmla="*/ 320088 h 3541882"/>
                  <a:gd name="connsiteX5" fmla="*/ 3574419 w 5302141"/>
                  <a:gd name="connsiteY5" fmla="*/ 319091 h 3541882"/>
                  <a:gd name="connsiteX6" fmla="*/ 3574419 w 5302141"/>
                  <a:gd name="connsiteY6" fmla="*/ 319091 h 3541882"/>
                  <a:gd name="connsiteX7" fmla="*/ 3574595 w 5302141"/>
                  <a:gd name="connsiteY7" fmla="*/ 319055 h 3541882"/>
                  <a:gd name="connsiteX8" fmla="*/ 3574595 w 5302141"/>
                  <a:gd name="connsiteY8" fmla="*/ 319055 h 3541882"/>
                  <a:gd name="connsiteX9" fmla="*/ 5121078 w 5302141"/>
                  <a:gd name="connsiteY9" fmla="*/ 0 h 3541882"/>
                  <a:gd name="connsiteX10" fmla="*/ 5302141 w 5302141"/>
                  <a:gd name="connsiteY10" fmla="*/ 877630 h 3541882"/>
                  <a:gd name="connsiteX11" fmla="*/ 3741299 w 5302141"/>
                  <a:gd name="connsiteY11" fmla="*/ 1199648 h 3541882"/>
                  <a:gd name="connsiteX12" fmla="*/ 3741299 w 5302141"/>
                  <a:gd name="connsiteY12" fmla="*/ 1199648 h 3541882"/>
                  <a:gd name="connsiteX13" fmla="*/ 2233065 w 5302141"/>
                  <a:gd name="connsiteY13" fmla="*/ 1510812 h 3541882"/>
                  <a:gd name="connsiteX14" fmla="*/ 2228233 w 5302141"/>
                  <a:gd name="connsiteY14" fmla="*/ 1511809 h 3541882"/>
                  <a:gd name="connsiteX15" fmla="*/ 1808263 w 5302141"/>
                  <a:gd name="connsiteY15" fmla="*/ 1598453 h 3541882"/>
                  <a:gd name="connsiteX16" fmla="*/ 1686108 w 5302141"/>
                  <a:gd name="connsiteY16" fmla="*/ 1620021 h 3541882"/>
                  <a:gd name="connsiteX17" fmla="*/ 697416 w 5302141"/>
                  <a:gd name="connsiteY17" fmla="*/ 2393588 h 3541882"/>
                  <a:gd name="connsiteX18" fmla="*/ 1028572 w 5302141"/>
                  <a:gd name="connsiteY18" fmla="*/ 3445668 h 3541882"/>
                  <a:gd name="connsiteX19" fmla="*/ 1122701 w 5302141"/>
                  <a:gd name="connsiteY19" fmla="*/ 3541882 h 3541882"/>
                  <a:gd name="connsiteX20" fmla="*/ 1072711 w 5302141"/>
                  <a:gd name="connsiteY20" fmla="*/ 3524155 h 3541882"/>
                  <a:gd name="connsiteX21" fmla="*/ 0 w 5302141"/>
                  <a:gd name="connsiteY21" fmla="*/ 2197392 h 3541882"/>
                  <a:gd name="connsiteX22" fmla="*/ 1440208 w 5302141"/>
                  <a:gd name="connsiteY22" fmla="*/ 756352 h 3541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302141" h="3541882">
                    <a:moveTo>
                      <a:pt x="1440208" y="756352"/>
                    </a:moveTo>
                    <a:lnTo>
                      <a:pt x="1619255" y="722462"/>
                    </a:lnTo>
                    <a:lnTo>
                      <a:pt x="2052001" y="633182"/>
                    </a:lnTo>
                    <a:lnTo>
                      <a:pt x="3569587" y="320088"/>
                    </a:lnTo>
                    <a:lnTo>
                      <a:pt x="3569587" y="320088"/>
                    </a:lnTo>
                    <a:lnTo>
                      <a:pt x="3574419" y="319091"/>
                    </a:lnTo>
                    <a:lnTo>
                      <a:pt x="3574419" y="319091"/>
                    </a:lnTo>
                    <a:lnTo>
                      <a:pt x="3574595" y="319055"/>
                    </a:lnTo>
                    <a:lnTo>
                      <a:pt x="3574595" y="319055"/>
                    </a:lnTo>
                    <a:lnTo>
                      <a:pt x="5121078" y="0"/>
                    </a:lnTo>
                    <a:lnTo>
                      <a:pt x="5302141" y="877630"/>
                    </a:lnTo>
                    <a:lnTo>
                      <a:pt x="3741299" y="1199648"/>
                    </a:lnTo>
                    <a:lnTo>
                      <a:pt x="3741299" y="1199648"/>
                    </a:lnTo>
                    <a:lnTo>
                      <a:pt x="2233065" y="1510812"/>
                    </a:lnTo>
                    <a:lnTo>
                      <a:pt x="2228233" y="1511809"/>
                    </a:lnTo>
                    <a:lnTo>
                      <a:pt x="1808263" y="1598453"/>
                    </a:lnTo>
                    <a:lnTo>
                      <a:pt x="1686108" y="1620021"/>
                    </a:lnTo>
                    <a:cubicBezTo>
                      <a:pt x="1182980" y="1729507"/>
                      <a:pt x="806086" y="2001877"/>
                      <a:pt x="697416" y="2393588"/>
                    </a:cubicBezTo>
                    <a:cubicBezTo>
                      <a:pt x="600820" y="2741775"/>
                      <a:pt x="734444" y="3118331"/>
                      <a:pt x="1028572" y="3445668"/>
                    </a:cubicBezTo>
                    <a:lnTo>
                      <a:pt x="1122701" y="3541882"/>
                    </a:lnTo>
                    <a:lnTo>
                      <a:pt x="1072711" y="3524155"/>
                    </a:lnTo>
                    <a:cubicBezTo>
                      <a:pt x="433756" y="3268643"/>
                      <a:pt x="0" y="2770306"/>
                      <a:pt x="0" y="2197392"/>
                    </a:cubicBezTo>
                    <a:cubicBezTo>
                      <a:pt x="0" y="1520312"/>
                      <a:pt x="605825" y="947393"/>
                      <a:pt x="1440208" y="756352"/>
                    </a:cubicBezTo>
                    <a:close/>
                  </a:path>
                </a:pathLst>
              </a:custGeom>
              <a:gradFill flip="none" rotWithShape="0">
                <a:gsLst>
                  <a:gs pos="16000">
                    <a:srgbClr val="5C9BB5"/>
                  </a:gs>
                  <a:gs pos="8000">
                    <a:srgbClr val="205F79"/>
                  </a:gs>
                  <a:gs pos="0">
                    <a:srgbClr val="0C4B65"/>
                  </a:gs>
                  <a:gs pos="22000">
                    <a:srgbClr val="34738D"/>
                  </a:gs>
                  <a:gs pos="100000">
                    <a:srgbClr val="34738D"/>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9C1AD830-E11B-439B-91FE-02E3F62C1D34}"/>
                  </a:ext>
                </a:extLst>
              </p:cNvPr>
              <p:cNvSpPr/>
              <p:nvPr/>
            </p:nvSpPr>
            <p:spPr>
              <a:xfrm rot="1629748">
                <a:off x="3575304" y="1347193"/>
                <a:ext cx="5607229" cy="4719772"/>
              </a:xfrm>
              <a:custGeom>
                <a:avLst/>
                <a:gdLst>
                  <a:gd name="connsiteX0" fmla="*/ 3421758 w 5607229"/>
                  <a:gd name="connsiteY0" fmla="*/ 0 h 4719772"/>
                  <a:gd name="connsiteX1" fmla="*/ 5607229 w 5607229"/>
                  <a:gd name="connsiteY1" fmla="*/ 420246 h 4719772"/>
                  <a:gd name="connsiteX2" fmla="*/ 4674070 w 5607229"/>
                  <a:gd name="connsiteY2" fmla="*/ 2440668 h 4719772"/>
                  <a:gd name="connsiteX3" fmla="*/ 4380966 w 5607229"/>
                  <a:gd name="connsiteY3" fmla="*/ 1869429 h 4719772"/>
                  <a:gd name="connsiteX4" fmla="*/ 627864 w 5607229"/>
                  <a:gd name="connsiteY4" fmla="*/ 3795154 h 4719772"/>
                  <a:gd name="connsiteX5" fmla="*/ 623057 w 5607229"/>
                  <a:gd name="connsiteY5" fmla="*/ 3800815 h 4719772"/>
                  <a:gd name="connsiteX6" fmla="*/ 585418 w 5607229"/>
                  <a:gd name="connsiteY6" fmla="*/ 3821245 h 4719772"/>
                  <a:gd name="connsiteX7" fmla="*/ 343528 w 5607229"/>
                  <a:gd name="connsiteY7" fmla="*/ 4276185 h 4719772"/>
                  <a:gd name="connsiteX8" fmla="*/ 504220 w 5607229"/>
                  <a:gd name="connsiteY8" fmla="*/ 4664133 h 4719772"/>
                  <a:gd name="connsiteX9" fmla="*/ 566152 w 5607229"/>
                  <a:gd name="connsiteY9" fmla="*/ 4715231 h 4719772"/>
                  <a:gd name="connsiteX10" fmla="*/ 557302 w 5607229"/>
                  <a:gd name="connsiteY10" fmla="*/ 4719772 h 4719772"/>
                  <a:gd name="connsiteX11" fmla="*/ 350063 w 5607229"/>
                  <a:gd name="connsiteY11" fmla="*/ 4559426 h 4719772"/>
                  <a:gd name="connsiteX12" fmla="*/ 0 w 5607229"/>
                  <a:gd name="connsiteY12" fmla="*/ 3827820 h 4719772"/>
                  <a:gd name="connsiteX13" fmla="*/ 745914 w 5607229"/>
                  <a:gd name="connsiteY13" fmla="*/ 2818102 h 4719772"/>
                  <a:gd name="connsiteX14" fmla="*/ 857857 w 5607229"/>
                  <a:gd name="connsiteY14" fmla="*/ 2764664 h 4719772"/>
                  <a:gd name="connsiteX15" fmla="*/ 4010345 w 5607229"/>
                  <a:gd name="connsiteY15" fmla="*/ 1147115 h 4719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607229" h="4719772">
                    <a:moveTo>
                      <a:pt x="3421758" y="0"/>
                    </a:moveTo>
                    <a:lnTo>
                      <a:pt x="5607229" y="420246"/>
                    </a:lnTo>
                    <a:lnTo>
                      <a:pt x="4674070" y="2440668"/>
                    </a:lnTo>
                    <a:lnTo>
                      <a:pt x="4380966" y="1869429"/>
                    </a:lnTo>
                    <a:lnTo>
                      <a:pt x="627864" y="3795154"/>
                    </a:lnTo>
                    <a:lnTo>
                      <a:pt x="623057" y="3800815"/>
                    </a:lnTo>
                    <a:lnTo>
                      <a:pt x="585418" y="3821245"/>
                    </a:lnTo>
                    <a:cubicBezTo>
                      <a:pt x="439479" y="3919840"/>
                      <a:pt x="343528" y="4086806"/>
                      <a:pt x="343528" y="4276185"/>
                    </a:cubicBezTo>
                    <a:cubicBezTo>
                      <a:pt x="343528" y="4427688"/>
                      <a:pt x="404936" y="4564848"/>
                      <a:pt x="504220" y="4664133"/>
                    </a:cubicBezTo>
                    <a:lnTo>
                      <a:pt x="566152" y="4715231"/>
                    </a:lnTo>
                    <a:lnTo>
                      <a:pt x="557302" y="4719772"/>
                    </a:lnTo>
                    <a:lnTo>
                      <a:pt x="350063" y="4559426"/>
                    </a:lnTo>
                    <a:cubicBezTo>
                      <a:pt x="129052" y="4350585"/>
                      <a:pt x="0" y="4098823"/>
                      <a:pt x="0" y="3827820"/>
                    </a:cubicBezTo>
                    <a:cubicBezTo>
                      <a:pt x="0" y="3421315"/>
                      <a:pt x="290366" y="3058104"/>
                      <a:pt x="745914" y="2818102"/>
                    </a:cubicBezTo>
                    <a:lnTo>
                      <a:pt x="857857" y="2764664"/>
                    </a:lnTo>
                    <a:lnTo>
                      <a:pt x="4010345" y="1147115"/>
                    </a:lnTo>
                    <a:close/>
                  </a:path>
                </a:pathLst>
              </a:cu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3" name="TextBox 92">
              <a:extLst>
                <a:ext uri="{FF2B5EF4-FFF2-40B4-BE49-F238E27FC236}">
                  <a16:creationId xmlns:a16="http://schemas.microsoft.com/office/drawing/2014/main" id="{6757B66E-FCC3-40EA-A2E8-D5BBC5682211}"/>
                </a:ext>
              </a:extLst>
            </p:cNvPr>
            <p:cNvSpPr txBox="1"/>
            <p:nvPr/>
          </p:nvSpPr>
          <p:spPr>
            <a:xfrm>
              <a:off x="6787406" y="1527047"/>
              <a:ext cx="1129988" cy="399094"/>
            </a:xfrm>
            <a:prstGeom prst="rect">
              <a:avLst/>
            </a:prstGeom>
            <a:noFill/>
          </p:spPr>
          <p:txBody>
            <a:bodyPr wrap="square" rtlCol="0">
              <a:spAutoFit/>
            </a:bodyPr>
            <a:lstStyle/>
            <a:p>
              <a:pPr algn="ctr"/>
              <a:r>
                <a:rPr lang="en-US" sz="1400" dirty="0">
                  <a:solidFill>
                    <a:srgbClr val="595959"/>
                  </a:solidFill>
                  <a:latin typeface="Bernard MT Condensed" panose="02050806060905020404" pitchFamily="18" charset="0"/>
                </a:rPr>
                <a:t>$21,174</a:t>
              </a:r>
            </a:p>
          </p:txBody>
        </p:sp>
      </p:grpSp>
      <p:sp>
        <p:nvSpPr>
          <p:cNvPr id="76" name="Rectangle 75">
            <a:extLst>
              <a:ext uri="{FF2B5EF4-FFF2-40B4-BE49-F238E27FC236}">
                <a16:creationId xmlns:a16="http://schemas.microsoft.com/office/drawing/2014/main" id="{62846B50-FB95-43FF-8C81-A0DB65CDF794}"/>
              </a:ext>
            </a:extLst>
          </p:cNvPr>
          <p:cNvSpPr>
            <a:spLocks noChangeAspect="1"/>
          </p:cNvSpPr>
          <p:nvPr/>
        </p:nvSpPr>
        <p:spPr>
          <a:xfrm>
            <a:off x="639192" y="5206912"/>
            <a:ext cx="1280160" cy="1280161"/>
          </a:xfrm>
          <a:prstGeom prst="rect">
            <a:avLst/>
          </a:prstGeom>
          <a:blipFill>
            <a:blip r:embed="rId3"/>
            <a:stretch>
              <a:fillRect/>
            </a:stretch>
          </a:blipFill>
          <a:ln>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TextBox 76">
            <a:extLst>
              <a:ext uri="{FF2B5EF4-FFF2-40B4-BE49-F238E27FC236}">
                <a16:creationId xmlns:a16="http://schemas.microsoft.com/office/drawing/2014/main" id="{5B686266-8774-40A1-B8D0-513BDBECAB52}"/>
              </a:ext>
            </a:extLst>
          </p:cNvPr>
          <p:cNvSpPr txBox="1"/>
          <p:nvPr/>
        </p:nvSpPr>
        <p:spPr>
          <a:xfrm>
            <a:off x="2743200" y="4306431"/>
            <a:ext cx="3169776" cy="2246769"/>
          </a:xfrm>
          <a:prstGeom prst="rect">
            <a:avLst/>
          </a:prstGeom>
          <a:noFill/>
        </p:spPr>
        <p:txBody>
          <a:bodyPr wrap="square" numCol="1" spcCol="914400" rtlCol="0">
            <a:spAutoFit/>
          </a:bodyPr>
          <a:lstStyle/>
          <a:p>
            <a:r>
              <a:rPr lang="en-US" sz="1400" dirty="0">
                <a:solidFill>
                  <a:srgbClr val="EF9D27"/>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300" dirty="0">
              <a:solidFill>
                <a:srgbClr val="454545"/>
              </a:solidFill>
              <a:latin typeface="Candara" panose="020E0502030303020204" pitchFamily="34" charset="0"/>
            </a:endParaRPr>
          </a:p>
          <a:p>
            <a:pPr marL="400050" indent="-400050">
              <a:buFont typeface="+mj-lt"/>
              <a:buAutoNum type="arabicParenR"/>
            </a:pPr>
            <a:r>
              <a:rPr lang="en-US" sz="1100" dirty="0">
                <a:solidFill>
                  <a:srgbClr val="454545"/>
                </a:solidFill>
                <a:latin typeface="Candara" panose="020E0502030303020204" pitchFamily="34" charset="0"/>
              </a:rPr>
              <a:t>Lorem ipsum dolor sit amet, consectetur adipiscing elit, sed do eiusmod .</a:t>
            </a:r>
          </a:p>
          <a:p>
            <a:pPr marL="400050" indent="-400050">
              <a:buFont typeface="+mj-lt"/>
              <a:buAutoNum type="arabicParenR"/>
            </a:pPr>
            <a:r>
              <a:rPr lang="en-US" sz="1100" dirty="0">
                <a:solidFill>
                  <a:srgbClr val="454545"/>
                </a:solidFill>
                <a:latin typeface="Candara" panose="020E0502030303020204" pitchFamily="34" charset="0"/>
              </a:rPr>
              <a:t>Lorem ipsum dolor sit amet, consectetur adipiscing elit, sed do eiusmod.</a:t>
            </a:r>
          </a:p>
        </p:txBody>
      </p:sp>
      <p:grpSp>
        <p:nvGrpSpPr>
          <p:cNvPr id="78" name="Group 77">
            <a:extLst>
              <a:ext uri="{FF2B5EF4-FFF2-40B4-BE49-F238E27FC236}">
                <a16:creationId xmlns:a16="http://schemas.microsoft.com/office/drawing/2014/main" id="{18E77560-0684-427E-86B5-74FA2AD5AC1C}"/>
              </a:ext>
            </a:extLst>
          </p:cNvPr>
          <p:cNvGrpSpPr/>
          <p:nvPr/>
        </p:nvGrpSpPr>
        <p:grpSpPr>
          <a:xfrm>
            <a:off x="486792" y="4205487"/>
            <a:ext cx="2115524" cy="1522039"/>
            <a:chOff x="5562600" y="762000"/>
            <a:chExt cx="2743200" cy="1973627"/>
          </a:xfrm>
        </p:grpSpPr>
        <p:grpSp>
          <p:nvGrpSpPr>
            <p:cNvPr id="79" name="Group 78">
              <a:extLst>
                <a:ext uri="{FF2B5EF4-FFF2-40B4-BE49-F238E27FC236}">
                  <a16:creationId xmlns:a16="http://schemas.microsoft.com/office/drawing/2014/main" id="{C318A3C3-9885-4CD7-8D6A-B2D115B7CE3C}"/>
                </a:ext>
              </a:extLst>
            </p:cNvPr>
            <p:cNvGrpSpPr>
              <a:grpSpLocks noChangeAspect="1"/>
            </p:cNvGrpSpPr>
            <p:nvPr/>
          </p:nvGrpSpPr>
          <p:grpSpPr>
            <a:xfrm>
              <a:off x="5562600" y="762000"/>
              <a:ext cx="2743200" cy="1973627"/>
              <a:chOff x="2622364" y="1347193"/>
              <a:chExt cx="6560169" cy="4719772"/>
            </a:xfrm>
          </p:grpSpPr>
          <p:sp>
            <p:nvSpPr>
              <p:cNvPr id="81" name="Freeform: Shape 80">
                <a:extLst>
                  <a:ext uri="{FF2B5EF4-FFF2-40B4-BE49-F238E27FC236}">
                    <a16:creationId xmlns:a16="http://schemas.microsoft.com/office/drawing/2014/main" id="{F025749D-C9A2-4A1B-A2EF-34450E0956D4}"/>
                  </a:ext>
                </a:extLst>
              </p:cNvPr>
              <p:cNvSpPr/>
              <p:nvPr/>
            </p:nvSpPr>
            <p:spPr>
              <a:xfrm rot="699430">
                <a:off x="2622364" y="1747230"/>
                <a:ext cx="5302141" cy="3541882"/>
              </a:xfrm>
              <a:custGeom>
                <a:avLst/>
                <a:gdLst>
                  <a:gd name="connsiteX0" fmla="*/ 1440208 w 5302141"/>
                  <a:gd name="connsiteY0" fmla="*/ 756352 h 3541882"/>
                  <a:gd name="connsiteX1" fmla="*/ 1619255 w 5302141"/>
                  <a:gd name="connsiteY1" fmla="*/ 722462 h 3541882"/>
                  <a:gd name="connsiteX2" fmla="*/ 2052001 w 5302141"/>
                  <a:gd name="connsiteY2" fmla="*/ 633182 h 3541882"/>
                  <a:gd name="connsiteX3" fmla="*/ 3569587 w 5302141"/>
                  <a:gd name="connsiteY3" fmla="*/ 320088 h 3541882"/>
                  <a:gd name="connsiteX4" fmla="*/ 3569587 w 5302141"/>
                  <a:gd name="connsiteY4" fmla="*/ 320088 h 3541882"/>
                  <a:gd name="connsiteX5" fmla="*/ 3574419 w 5302141"/>
                  <a:gd name="connsiteY5" fmla="*/ 319091 h 3541882"/>
                  <a:gd name="connsiteX6" fmla="*/ 3574419 w 5302141"/>
                  <a:gd name="connsiteY6" fmla="*/ 319091 h 3541882"/>
                  <a:gd name="connsiteX7" fmla="*/ 3574595 w 5302141"/>
                  <a:gd name="connsiteY7" fmla="*/ 319055 h 3541882"/>
                  <a:gd name="connsiteX8" fmla="*/ 3574595 w 5302141"/>
                  <a:gd name="connsiteY8" fmla="*/ 319055 h 3541882"/>
                  <a:gd name="connsiteX9" fmla="*/ 5121078 w 5302141"/>
                  <a:gd name="connsiteY9" fmla="*/ 0 h 3541882"/>
                  <a:gd name="connsiteX10" fmla="*/ 5302141 w 5302141"/>
                  <a:gd name="connsiteY10" fmla="*/ 877630 h 3541882"/>
                  <a:gd name="connsiteX11" fmla="*/ 3741299 w 5302141"/>
                  <a:gd name="connsiteY11" fmla="*/ 1199648 h 3541882"/>
                  <a:gd name="connsiteX12" fmla="*/ 3741299 w 5302141"/>
                  <a:gd name="connsiteY12" fmla="*/ 1199648 h 3541882"/>
                  <a:gd name="connsiteX13" fmla="*/ 2233065 w 5302141"/>
                  <a:gd name="connsiteY13" fmla="*/ 1510812 h 3541882"/>
                  <a:gd name="connsiteX14" fmla="*/ 2228233 w 5302141"/>
                  <a:gd name="connsiteY14" fmla="*/ 1511809 h 3541882"/>
                  <a:gd name="connsiteX15" fmla="*/ 1808263 w 5302141"/>
                  <a:gd name="connsiteY15" fmla="*/ 1598453 h 3541882"/>
                  <a:gd name="connsiteX16" fmla="*/ 1686108 w 5302141"/>
                  <a:gd name="connsiteY16" fmla="*/ 1620021 h 3541882"/>
                  <a:gd name="connsiteX17" fmla="*/ 697416 w 5302141"/>
                  <a:gd name="connsiteY17" fmla="*/ 2393588 h 3541882"/>
                  <a:gd name="connsiteX18" fmla="*/ 1028572 w 5302141"/>
                  <a:gd name="connsiteY18" fmla="*/ 3445668 h 3541882"/>
                  <a:gd name="connsiteX19" fmla="*/ 1122701 w 5302141"/>
                  <a:gd name="connsiteY19" fmla="*/ 3541882 h 3541882"/>
                  <a:gd name="connsiteX20" fmla="*/ 1072711 w 5302141"/>
                  <a:gd name="connsiteY20" fmla="*/ 3524155 h 3541882"/>
                  <a:gd name="connsiteX21" fmla="*/ 0 w 5302141"/>
                  <a:gd name="connsiteY21" fmla="*/ 2197392 h 3541882"/>
                  <a:gd name="connsiteX22" fmla="*/ 1440208 w 5302141"/>
                  <a:gd name="connsiteY22" fmla="*/ 756352 h 3541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302141" h="3541882">
                    <a:moveTo>
                      <a:pt x="1440208" y="756352"/>
                    </a:moveTo>
                    <a:lnTo>
                      <a:pt x="1619255" y="722462"/>
                    </a:lnTo>
                    <a:lnTo>
                      <a:pt x="2052001" y="633182"/>
                    </a:lnTo>
                    <a:lnTo>
                      <a:pt x="3569587" y="320088"/>
                    </a:lnTo>
                    <a:lnTo>
                      <a:pt x="3569587" y="320088"/>
                    </a:lnTo>
                    <a:lnTo>
                      <a:pt x="3574419" y="319091"/>
                    </a:lnTo>
                    <a:lnTo>
                      <a:pt x="3574419" y="319091"/>
                    </a:lnTo>
                    <a:lnTo>
                      <a:pt x="3574595" y="319055"/>
                    </a:lnTo>
                    <a:lnTo>
                      <a:pt x="3574595" y="319055"/>
                    </a:lnTo>
                    <a:lnTo>
                      <a:pt x="5121078" y="0"/>
                    </a:lnTo>
                    <a:lnTo>
                      <a:pt x="5302141" y="877630"/>
                    </a:lnTo>
                    <a:lnTo>
                      <a:pt x="3741299" y="1199648"/>
                    </a:lnTo>
                    <a:lnTo>
                      <a:pt x="3741299" y="1199648"/>
                    </a:lnTo>
                    <a:lnTo>
                      <a:pt x="2233065" y="1510812"/>
                    </a:lnTo>
                    <a:lnTo>
                      <a:pt x="2228233" y="1511809"/>
                    </a:lnTo>
                    <a:lnTo>
                      <a:pt x="1808263" y="1598453"/>
                    </a:lnTo>
                    <a:lnTo>
                      <a:pt x="1686108" y="1620021"/>
                    </a:lnTo>
                    <a:cubicBezTo>
                      <a:pt x="1182980" y="1729507"/>
                      <a:pt x="806086" y="2001877"/>
                      <a:pt x="697416" y="2393588"/>
                    </a:cubicBezTo>
                    <a:cubicBezTo>
                      <a:pt x="600820" y="2741775"/>
                      <a:pt x="734444" y="3118331"/>
                      <a:pt x="1028572" y="3445668"/>
                    </a:cubicBezTo>
                    <a:lnTo>
                      <a:pt x="1122701" y="3541882"/>
                    </a:lnTo>
                    <a:lnTo>
                      <a:pt x="1072711" y="3524155"/>
                    </a:lnTo>
                    <a:cubicBezTo>
                      <a:pt x="433756" y="3268643"/>
                      <a:pt x="0" y="2770306"/>
                      <a:pt x="0" y="2197392"/>
                    </a:cubicBezTo>
                    <a:cubicBezTo>
                      <a:pt x="0" y="1520312"/>
                      <a:pt x="605825" y="947393"/>
                      <a:pt x="1440208" y="756352"/>
                    </a:cubicBezTo>
                    <a:close/>
                  </a:path>
                </a:pathLst>
              </a:custGeom>
              <a:gradFill flip="none" rotWithShape="0">
                <a:gsLst>
                  <a:gs pos="16000">
                    <a:srgbClr val="FFC54F"/>
                  </a:gs>
                  <a:gs pos="8000">
                    <a:srgbClr val="DB8913"/>
                  </a:gs>
                  <a:gs pos="0">
                    <a:srgbClr val="C87500"/>
                  </a:gs>
                  <a:gs pos="22000">
                    <a:srgbClr val="EF9D27"/>
                  </a:gs>
                  <a:gs pos="100000">
                    <a:srgbClr val="EF9D27"/>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81">
                <a:extLst>
                  <a:ext uri="{FF2B5EF4-FFF2-40B4-BE49-F238E27FC236}">
                    <a16:creationId xmlns:a16="http://schemas.microsoft.com/office/drawing/2014/main" id="{2C86584D-35C8-48AB-9533-6B2AD8E19BDF}"/>
                  </a:ext>
                </a:extLst>
              </p:cNvPr>
              <p:cNvSpPr/>
              <p:nvPr/>
            </p:nvSpPr>
            <p:spPr>
              <a:xfrm rot="1629748">
                <a:off x="3575304" y="1347193"/>
                <a:ext cx="5607229" cy="4719772"/>
              </a:xfrm>
              <a:custGeom>
                <a:avLst/>
                <a:gdLst>
                  <a:gd name="connsiteX0" fmla="*/ 3421758 w 5607229"/>
                  <a:gd name="connsiteY0" fmla="*/ 0 h 4719772"/>
                  <a:gd name="connsiteX1" fmla="*/ 5607229 w 5607229"/>
                  <a:gd name="connsiteY1" fmla="*/ 420246 h 4719772"/>
                  <a:gd name="connsiteX2" fmla="*/ 4674070 w 5607229"/>
                  <a:gd name="connsiteY2" fmla="*/ 2440668 h 4719772"/>
                  <a:gd name="connsiteX3" fmla="*/ 4380966 w 5607229"/>
                  <a:gd name="connsiteY3" fmla="*/ 1869429 h 4719772"/>
                  <a:gd name="connsiteX4" fmla="*/ 627864 w 5607229"/>
                  <a:gd name="connsiteY4" fmla="*/ 3795154 h 4719772"/>
                  <a:gd name="connsiteX5" fmla="*/ 623057 w 5607229"/>
                  <a:gd name="connsiteY5" fmla="*/ 3800815 h 4719772"/>
                  <a:gd name="connsiteX6" fmla="*/ 585418 w 5607229"/>
                  <a:gd name="connsiteY6" fmla="*/ 3821245 h 4719772"/>
                  <a:gd name="connsiteX7" fmla="*/ 343528 w 5607229"/>
                  <a:gd name="connsiteY7" fmla="*/ 4276185 h 4719772"/>
                  <a:gd name="connsiteX8" fmla="*/ 504220 w 5607229"/>
                  <a:gd name="connsiteY8" fmla="*/ 4664133 h 4719772"/>
                  <a:gd name="connsiteX9" fmla="*/ 566152 w 5607229"/>
                  <a:gd name="connsiteY9" fmla="*/ 4715231 h 4719772"/>
                  <a:gd name="connsiteX10" fmla="*/ 557302 w 5607229"/>
                  <a:gd name="connsiteY10" fmla="*/ 4719772 h 4719772"/>
                  <a:gd name="connsiteX11" fmla="*/ 350063 w 5607229"/>
                  <a:gd name="connsiteY11" fmla="*/ 4559426 h 4719772"/>
                  <a:gd name="connsiteX12" fmla="*/ 0 w 5607229"/>
                  <a:gd name="connsiteY12" fmla="*/ 3827820 h 4719772"/>
                  <a:gd name="connsiteX13" fmla="*/ 745914 w 5607229"/>
                  <a:gd name="connsiteY13" fmla="*/ 2818102 h 4719772"/>
                  <a:gd name="connsiteX14" fmla="*/ 857857 w 5607229"/>
                  <a:gd name="connsiteY14" fmla="*/ 2764664 h 4719772"/>
                  <a:gd name="connsiteX15" fmla="*/ 4010345 w 5607229"/>
                  <a:gd name="connsiteY15" fmla="*/ 1147115 h 4719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607229" h="4719772">
                    <a:moveTo>
                      <a:pt x="3421758" y="0"/>
                    </a:moveTo>
                    <a:lnTo>
                      <a:pt x="5607229" y="420246"/>
                    </a:lnTo>
                    <a:lnTo>
                      <a:pt x="4674070" y="2440668"/>
                    </a:lnTo>
                    <a:lnTo>
                      <a:pt x="4380966" y="1869429"/>
                    </a:lnTo>
                    <a:lnTo>
                      <a:pt x="627864" y="3795154"/>
                    </a:lnTo>
                    <a:lnTo>
                      <a:pt x="623057" y="3800815"/>
                    </a:lnTo>
                    <a:lnTo>
                      <a:pt x="585418" y="3821245"/>
                    </a:lnTo>
                    <a:cubicBezTo>
                      <a:pt x="439479" y="3919840"/>
                      <a:pt x="343528" y="4086806"/>
                      <a:pt x="343528" y="4276185"/>
                    </a:cubicBezTo>
                    <a:cubicBezTo>
                      <a:pt x="343528" y="4427688"/>
                      <a:pt x="404936" y="4564848"/>
                      <a:pt x="504220" y="4664133"/>
                    </a:cubicBezTo>
                    <a:lnTo>
                      <a:pt x="566152" y="4715231"/>
                    </a:lnTo>
                    <a:lnTo>
                      <a:pt x="557302" y="4719772"/>
                    </a:lnTo>
                    <a:lnTo>
                      <a:pt x="350063" y="4559426"/>
                    </a:lnTo>
                    <a:cubicBezTo>
                      <a:pt x="129052" y="4350585"/>
                      <a:pt x="0" y="4098823"/>
                      <a:pt x="0" y="3827820"/>
                    </a:cubicBezTo>
                    <a:cubicBezTo>
                      <a:pt x="0" y="3421315"/>
                      <a:pt x="290366" y="3058104"/>
                      <a:pt x="745914" y="2818102"/>
                    </a:cubicBezTo>
                    <a:lnTo>
                      <a:pt x="857857" y="2764664"/>
                    </a:lnTo>
                    <a:lnTo>
                      <a:pt x="4010345" y="1147115"/>
                    </a:lnTo>
                    <a:close/>
                  </a:path>
                </a:pathLst>
              </a:cu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0" name="TextBox 79">
              <a:extLst>
                <a:ext uri="{FF2B5EF4-FFF2-40B4-BE49-F238E27FC236}">
                  <a16:creationId xmlns:a16="http://schemas.microsoft.com/office/drawing/2014/main" id="{A5B31384-FD12-48EE-B722-44AD790A739E}"/>
                </a:ext>
              </a:extLst>
            </p:cNvPr>
            <p:cNvSpPr txBox="1"/>
            <p:nvPr/>
          </p:nvSpPr>
          <p:spPr>
            <a:xfrm>
              <a:off x="6787406" y="1527047"/>
              <a:ext cx="1129988" cy="399094"/>
            </a:xfrm>
            <a:prstGeom prst="rect">
              <a:avLst/>
            </a:prstGeom>
            <a:noFill/>
          </p:spPr>
          <p:txBody>
            <a:bodyPr wrap="square" rtlCol="0">
              <a:spAutoFit/>
            </a:bodyPr>
            <a:lstStyle/>
            <a:p>
              <a:pPr algn="ctr"/>
              <a:r>
                <a:rPr lang="en-US" sz="1400" dirty="0">
                  <a:solidFill>
                    <a:srgbClr val="595959"/>
                  </a:solidFill>
                  <a:latin typeface="Bernard MT Condensed" panose="02050806060905020404" pitchFamily="18" charset="0"/>
                </a:rPr>
                <a:t>$21,174</a:t>
              </a:r>
            </a:p>
          </p:txBody>
        </p:sp>
      </p:grpSp>
      <p:sp>
        <p:nvSpPr>
          <p:cNvPr id="84" name="Rectangle 83">
            <a:extLst>
              <a:ext uri="{FF2B5EF4-FFF2-40B4-BE49-F238E27FC236}">
                <a16:creationId xmlns:a16="http://schemas.microsoft.com/office/drawing/2014/main" id="{AC07D8F1-C066-4176-BF35-1A08771E9C87}"/>
              </a:ext>
            </a:extLst>
          </p:cNvPr>
          <p:cNvSpPr>
            <a:spLocks noChangeAspect="1"/>
          </p:cNvSpPr>
          <p:nvPr/>
        </p:nvSpPr>
        <p:spPr>
          <a:xfrm>
            <a:off x="6422360" y="2619913"/>
            <a:ext cx="1280160" cy="1280161"/>
          </a:xfrm>
          <a:prstGeom prst="rect">
            <a:avLst/>
          </a:prstGeom>
          <a:blipFill>
            <a:blip r:embed="rId4"/>
            <a:stretch>
              <a:fillRect/>
            </a:stretch>
          </a:blipFill>
          <a:ln>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Box 84">
            <a:extLst>
              <a:ext uri="{FF2B5EF4-FFF2-40B4-BE49-F238E27FC236}">
                <a16:creationId xmlns:a16="http://schemas.microsoft.com/office/drawing/2014/main" id="{860C2405-B376-486E-BEA3-CA98C37B53BB}"/>
              </a:ext>
            </a:extLst>
          </p:cNvPr>
          <p:cNvSpPr txBox="1"/>
          <p:nvPr/>
        </p:nvSpPr>
        <p:spPr>
          <a:xfrm>
            <a:off x="8534400" y="1719432"/>
            <a:ext cx="3169776" cy="2246769"/>
          </a:xfrm>
          <a:prstGeom prst="rect">
            <a:avLst/>
          </a:prstGeom>
          <a:noFill/>
        </p:spPr>
        <p:txBody>
          <a:bodyPr wrap="square" numCol="1" spcCol="914400" rtlCol="0">
            <a:spAutoFit/>
          </a:bodyPr>
          <a:lstStyle/>
          <a:p>
            <a:r>
              <a:rPr lang="en-US" sz="1400" dirty="0">
                <a:solidFill>
                  <a:srgbClr val="189A80"/>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300" dirty="0">
              <a:solidFill>
                <a:srgbClr val="454545"/>
              </a:solidFill>
              <a:latin typeface="Candara" panose="020E0502030303020204" pitchFamily="34" charset="0"/>
            </a:endParaRPr>
          </a:p>
          <a:p>
            <a:pPr marL="400050" indent="-400050">
              <a:buFont typeface="+mj-lt"/>
              <a:buAutoNum type="arabicParenR"/>
            </a:pPr>
            <a:r>
              <a:rPr lang="en-US" sz="1100" dirty="0">
                <a:solidFill>
                  <a:srgbClr val="454545"/>
                </a:solidFill>
                <a:latin typeface="Candara" panose="020E0502030303020204" pitchFamily="34" charset="0"/>
              </a:rPr>
              <a:t>Lorem ipsum dolor sit amet, consectetur adipiscing elit, sed do eiusmod .</a:t>
            </a:r>
          </a:p>
          <a:p>
            <a:pPr marL="400050" indent="-400050">
              <a:buFont typeface="+mj-lt"/>
              <a:buAutoNum type="arabicParenR"/>
            </a:pPr>
            <a:r>
              <a:rPr lang="en-US" sz="1100" dirty="0">
                <a:solidFill>
                  <a:srgbClr val="454545"/>
                </a:solidFill>
                <a:latin typeface="Candara" panose="020E0502030303020204" pitchFamily="34" charset="0"/>
              </a:rPr>
              <a:t>Lorem ipsum dolor sit amet, consectetur adipiscing elit, sed do eiusmod.</a:t>
            </a:r>
          </a:p>
        </p:txBody>
      </p:sp>
      <p:grpSp>
        <p:nvGrpSpPr>
          <p:cNvPr id="86" name="Group 85">
            <a:extLst>
              <a:ext uri="{FF2B5EF4-FFF2-40B4-BE49-F238E27FC236}">
                <a16:creationId xmlns:a16="http://schemas.microsoft.com/office/drawing/2014/main" id="{EED36B6A-A5FF-49FD-BD85-EFE032E7648B}"/>
              </a:ext>
            </a:extLst>
          </p:cNvPr>
          <p:cNvGrpSpPr/>
          <p:nvPr/>
        </p:nvGrpSpPr>
        <p:grpSpPr>
          <a:xfrm>
            <a:off x="6269960" y="1618488"/>
            <a:ext cx="2115524" cy="1522039"/>
            <a:chOff x="5562600" y="762000"/>
            <a:chExt cx="2743200" cy="1973627"/>
          </a:xfrm>
        </p:grpSpPr>
        <p:grpSp>
          <p:nvGrpSpPr>
            <p:cNvPr id="87" name="Group 86">
              <a:extLst>
                <a:ext uri="{FF2B5EF4-FFF2-40B4-BE49-F238E27FC236}">
                  <a16:creationId xmlns:a16="http://schemas.microsoft.com/office/drawing/2014/main" id="{7B26645C-5A25-4937-A3D4-EB65F11754B8}"/>
                </a:ext>
              </a:extLst>
            </p:cNvPr>
            <p:cNvGrpSpPr>
              <a:grpSpLocks noChangeAspect="1"/>
            </p:cNvGrpSpPr>
            <p:nvPr/>
          </p:nvGrpSpPr>
          <p:grpSpPr>
            <a:xfrm>
              <a:off x="5562600" y="762000"/>
              <a:ext cx="2743200" cy="1973627"/>
              <a:chOff x="2622364" y="1347193"/>
              <a:chExt cx="6560169" cy="4719772"/>
            </a:xfrm>
          </p:grpSpPr>
          <p:sp>
            <p:nvSpPr>
              <p:cNvPr id="89" name="Freeform: Shape 88">
                <a:extLst>
                  <a:ext uri="{FF2B5EF4-FFF2-40B4-BE49-F238E27FC236}">
                    <a16:creationId xmlns:a16="http://schemas.microsoft.com/office/drawing/2014/main" id="{14D726AE-E830-4328-8301-30FF8B324B6C}"/>
                  </a:ext>
                </a:extLst>
              </p:cNvPr>
              <p:cNvSpPr/>
              <p:nvPr/>
            </p:nvSpPr>
            <p:spPr>
              <a:xfrm rot="699430">
                <a:off x="2622364" y="1747230"/>
                <a:ext cx="5302141" cy="3541882"/>
              </a:xfrm>
              <a:custGeom>
                <a:avLst/>
                <a:gdLst>
                  <a:gd name="connsiteX0" fmla="*/ 1440208 w 5302141"/>
                  <a:gd name="connsiteY0" fmla="*/ 756352 h 3541882"/>
                  <a:gd name="connsiteX1" fmla="*/ 1619255 w 5302141"/>
                  <a:gd name="connsiteY1" fmla="*/ 722462 h 3541882"/>
                  <a:gd name="connsiteX2" fmla="*/ 2052001 w 5302141"/>
                  <a:gd name="connsiteY2" fmla="*/ 633182 h 3541882"/>
                  <a:gd name="connsiteX3" fmla="*/ 3569587 w 5302141"/>
                  <a:gd name="connsiteY3" fmla="*/ 320088 h 3541882"/>
                  <a:gd name="connsiteX4" fmla="*/ 3569587 w 5302141"/>
                  <a:gd name="connsiteY4" fmla="*/ 320088 h 3541882"/>
                  <a:gd name="connsiteX5" fmla="*/ 3574419 w 5302141"/>
                  <a:gd name="connsiteY5" fmla="*/ 319091 h 3541882"/>
                  <a:gd name="connsiteX6" fmla="*/ 3574419 w 5302141"/>
                  <a:gd name="connsiteY6" fmla="*/ 319091 h 3541882"/>
                  <a:gd name="connsiteX7" fmla="*/ 3574595 w 5302141"/>
                  <a:gd name="connsiteY7" fmla="*/ 319055 h 3541882"/>
                  <a:gd name="connsiteX8" fmla="*/ 3574595 w 5302141"/>
                  <a:gd name="connsiteY8" fmla="*/ 319055 h 3541882"/>
                  <a:gd name="connsiteX9" fmla="*/ 5121078 w 5302141"/>
                  <a:gd name="connsiteY9" fmla="*/ 0 h 3541882"/>
                  <a:gd name="connsiteX10" fmla="*/ 5302141 w 5302141"/>
                  <a:gd name="connsiteY10" fmla="*/ 877630 h 3541882"/>
                  <a:gd name="connsiteX11" fmla="*/ 3741299 w 5302141"/>
                  <a:gd name="connsiteY11" fmla="*/ 1199648 h 3541882"/>
                  <a:gd name="connsiteX12" fmla="*/ 3741299 w 5302141"/>
                  <a:gd name="connsiteY12" fmla="*/ 1199648 h 3541882"/>
                  <a:gd name="connsiteX13" fmla="*/ 2233065 w 5302141"/>
                  <a:gd name="connsiteY13" fmla="*/ 1510812 h 3541882"/>
                  <a:gd name="connsiteX14" fmla="*/ 2228233 w 5302141"/>
                  <a:gd name="connsiteY14" fmla="*/ 1511809 h 3541882"/>
                  <a:gd name="connsiteX15" fmla="*/ 1808263 w 5302141"/>
                  <a:gd name="connsiteY15" fmla="*/ 1598453 h 3541882"/>
                  <a:gd name="connsiteX16" fmla="*/ 1686108 w 5302141"/>
                  <a:gd name="connsiteY16" fmla="*/ 1620021 h 3541882"/>
                  <a:gd name="connsiteX17" fmla="*/ 697416 w 5302141"/>
                  <a:gd name="connsiteY17" fmla="*/ 2393588 h 3541882"/>
                  <a:gd name="connsiteX18" fmla="*/ 1028572 w 5302141"/>
                  <a:gd name="connsiteY18" fmla="*/ 3445668 h 3541882"/>
                  <a:gd name="connsiteX19" fmla="*/ 1122701 w 5302141"/>
                  <a:gd name="connsiteY19" fmla="*/ 3541882 h 3541882"/>
                  <a:gd name="connsiteX20" fmla="*/ 1072711 w 5302141"/>
                  <a:gd name="connsiteY20" fmla="*/ 3524155 h 3541882"/>
                  <a:gd name="connsiteX21" fmla="*/ 0 w 5302141"/>
                  <a:gd name="connsiteY21" fmla="*/ 2197392 h 3541882"/>
                  <a:gd name="connsiteX22" fmla="*/ 1440208 w 5302141"/>
                  <a:gd name="connsiteY22" fmla="*/ 756352 h 3541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302141" h="3541882">
                    <a:moveTo>
                      <a:pt x="1440208" y="756352"/>
                    </a:moveTo>
                    <a:lnTo>
                      <a:pt x="1619255" y="722462"/>
                    </a:lnTo>
                    <a:lnTo>
                      <a:pt x="2052001" y="633182"/>
                    </a:lnTo>
                    <a:lnTo>
                      <a:pt x="3569587" y="320088"/>
                    </a:lnTo>
                    <a:lnTo>
                      <a:pt x="3569587" y="320088"/>
                    </a:lnTo>
                    <a:lnTo>
                      <a:pt x="3574419" y="319091"/>
                    </a:lnTo>
                    <a:lnTo>
                      <a:pt x="3574419" y="319091"/>
                    </a:lnTo>
                    <a:lnTo>
                      <a:pt x="3574595" y="319055"/>
                    </a:lnTo>
                    <a:lnTo>
                      <a:pt x="3574595" y="319055"/>
                    </a:lnTo>
                    <a:lnTo>
                      <a:pt x="5121078" y="0"/>
                    </a:lnTo>
                    <a:lnTo>
                      <a:pt x="5302141" y="877630"/>
                    </a:lnTo>
                    <a:lnTo>
                      <a:pt x="3741299" y="1199648"/>
                    </a:lnTo>
                    <a:lnTo>
                      <a:pt x="3741299" y="1199648"/>
                    </a:lnTo>
                    <a:lnTo>
                      <a:pt x="2233065" y="1510812"/>
                    </a:lnTo>
                    <a:lnTo>
                      <a:pt x="2228233" y="1511809"/>
                    </a:lnTo>
                    <a:lnTo>
                      <a:pt x="1808263" y="1598453"/>
                    </a:lnTo>
                    <a:lnTo>
                      <a:pt x="1686108" y="1620021"/>
                    </a:lnTo>
                    <a:cubicBezTo>
                      <a:pt x="1182980" y="1729507"/>
                      <a:pt x="806086" y="2001877"/>
                      <a:pt x="697416" y="2393588"/>
                    </a:cubicBezTo>
                    <a:cubicBezTo>
                      <a:pt x="600820" y="2741775"/>
                      <a:pt x="734444" y="3118331"/>
                      <a:pt x="1028572" y="3445668"/>
                    </a:cubicBezTo>
                    <a:lnTo>
                      <a:pt x="1122701" y="3541882"/>
                    </a:lnTo>
                    <a:lnTo>
                      <a:pt x="1072711" y="3524155"/>
                    </a:lnTo>
                    <a:cubicBezTo>
                      <a:pt x="433756" y="3268643"/>
                      <a:pt x="0" y="2770306"/>
                      <a:pt x="0" y="2197392"/>
                    </a:cubicBezTo>
                    <a:cubicBezTo>
                      <a:pt x="0" y="1520312"/>
                      <a:pt x="605825" y="947393"/>
                      <a:pt x="1440208" y="756352"/>
                    </a:cubicBezTo>
                    <a:close/>
                  </a:path>
                </a:pathLst>
              </a:custGeom>
              <a:gradFill flip="none" rotWithShape="0">
                <a:gsLst>
                  <a:gs pos="16000">
                    <a:srgbClr val="40C2A8"/>
                  </a:gs>
                  <a:gs pos="8000">
                    <a:srgbClr val="04866C"/>
                  </a:gs>
                  <a:gs pos="0">
                    <a:srgbClr val="007258"/>
                  </a:gs>
                  <a:gs pos="22000">
                    <a:srgbClr val="189A80"/>
                  </a:gs>
                  <a:gs pos="100000">
                    <a:srgbClr val="189A80"/>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Freeform: Shape 89">
                <a:extLst>
                  <a:ext uri="{FF2B5EF4-FFF2-40B4-BE49-F238E27FC236}">
                    <a16:creationId xmlns:a16="http://schemas.microsoft.com/office/drawing/2014/main" id="{F781426A-E66F-4A9E-9495-618D004D2CF5}"/>
                  </a:ext>
                </a:extLst>
              </p:cNvPr>
              <p:cNvSpPr/>
              <p:nvPr/>
            </p:nvSpPr>
            <p:spPr>
              <a:xfrm rot="1629748">
                <a:off x="3575304" y="1347193"/>
                <a:ext cx="5607229" cy="4719772"/>
              </a:xfrm>
              <a:custGeom>
                <a:avLst/>
                <a:gdLst>
                  <a:gd name="connsiteX0" fmla="*/ 3421758 w 5607229"/>
                  <a:gd name="connsiteY0" fmla="*/ 0 h 4719772"/>
                  <a:gd name="connsiteX1" fmla="*/ 5607229 w 5607229"/>
                  <a:gd name="connsiteY1" fmla="*/ 420246 h 4719772"/>
                  <a:gd name="connsiteX2" fmla="*/ 4674070 w 5607229"/>
                  <a:gd name="connsiteY2" fmla="*/ 2440668 h 4719772"/>
                  <a:gd name="connsiteX3" fmla="*/ 4380966 w 5607229"/>
                  <a:gd name="connsiteY3" fmla="*/ 1869429 h 4719772"/>
                  <a:gd name="connsiteX4" fmla="*/ 627864 w 5607229"/>
                  <a:gd name="connsiteY4" fmla="*/ 3795154 h 4719772"/>
                  <a:gd name="connsiteX5" fmla="*/ 623057 w 5607229"/>
                  <a:gd name="connsiteY5" fmla="*/ 3800815 h 4719772"/>
                  <a:gd name="connsiteX6" fmla="*/ 585418 w 5607229"/>
                  <a:gd name="connsiteY6" fmla="*/ 3821245 h 4719772"/>
                  <a:gd name="connsiteX7" fmla="*/ 343528 w 5607229"/>
                  <a:gd name="connsiteY7" fmla="*/ 4276185 h 4719772"/>
                  <a:gd name="connsiteX8" fmla="*/ 504220 w 5607229"/>
                  <a:gd name="connsiteY8" fmla="*/ 4664133 h 4719772"/>
                  <a:gd name="connsiteX9" fmla="*/ 566152 w 5607229"/>
                  <a:gd name="connsiteY9" fmla="*/ 4715231 h 4719772"/>
                  <a:gd name="connsiteX10" fmla="*/ 557302 w 5607229"/>
                  <a:gd name="connsiteY10" fmla="*/ 4719772 h 4719772"/>
                  <a:gd name="connsiteX11" fmla="*/ 350063 w 5607229"/>
                  <a:gd name="connsiteY11" fmla="*/ 4559426 h 4719772"/>
                  <a:gd name="connsiteX12" fmla="*/ 0 w 5607229"/>
                  <a:gd name="connsiteY12" fmla="*/ 3827820 h 4719772"/>
                  <a:gd name="connsiteX13" fmla="*/ 745914 w 5607229"/>
                  <a:gd name="connsiteY13" fmla="*/ 2818102 h 4719772"/>
                  <a:gd name="connsiteX14" fmla="*/ 857857 w 5607229"/>
                  <a:gd name="connsiteY14" fmla="*/ 2764664 h 4719772"/>
                  <a:gd name="connsiteX15" fmla="*/ 4010345 w 5607229"/>
                  <a:gd name="connsiteY15" fmla="*/ 1147115 h 4719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607229" h="4719772">
                    <a:moveTo>
                      <a:pt x="3421758" y="0"/>
                    </a:moveTo>
                    <a:lnTo>
                      <a:pt x="5607229" y="420246"/>
                    </a:lnTo>
                    <a:lnTo>
                      <a:pt x="4674070" y="2440668"/>
                    </a:lnTo>
                    <a:lnTo>
                      <a:pt x="4380966" y="1869429"/>
                    </a:lnTo>
                    <a:lnTo>
                      <a:pt x="627864" y="3795154"/>
                    </a:lnTo>
                    <a:lnTo>
                      <a:pt x="623057" y="3800815"/>
                    </a:lnTo>
                    <a:lnTo>
                      <a:pt x="585418" y="3821245"/>
                    </a:lnTo>
                    <a:cubicBezTo>
                      <a:pt x="439479" y="3919840"/>
                      <a:pt x="343528" y="4086806"/>
                      <a:pt x="343528" y="4276185"/>
                    </a:cubicBezTo>
                    <a:cubicBezTo>
                      <a:pt x="343528" y="4427688"/>
                      <a:pt x="404936" y="4564848"/>
                      <a:pt x="504220" y="4664133"/>
                    </a:cubicBezTo>
                    <a:lnTo>
                      <a:pt x="566152" y="4715231"/>
                    </a:lnTo>
                    <a:lnTo>
                      <a:pt x="557302" y="4719772"/>
                    </a:lnTo>
                    <a:lnTo>
                      <a:pt x="350063" y="4559426"/>
                    </a:lnTo>
                    <a:cubicBezTo>
                      <a:pt x="129052" y="4350585"/>
                      <a:pt x="0" y="4098823"/>
                      <a:pt x="0" y="3827820"/>
                    </a:cubicBezTo>
                    <a:cubicBezTo>
                      <a:pt x="0" y="3421315"/>
                      <a:pt x="290366" y="3058104"/>
                      <a:pt x="745914" y="2818102"/>
                    </a:cubicBezTo>
                    <a:lnTo>
                      <a:pt x="857857" y="2764664"/>
                    </a:lnTo>
                    <a:lnTo>
                      <a:pt x="4010345" y="1147115"/>
                    </a:lnTo>
                    <a:close/>
                  </a:path>
                </a:pathLst>
              </a:cu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8" name="TextBox 87">
              <a:extLst>
                <a:ext uri="{FF2B5EF4-FFF2-40B4-BE49-F238E27FC236}">
                  <a16:creationId xmlns:a16="http://schemas.microsoft.com/office/drawing/2014/main" id="{1DAD2F6C-E0BD-4C24-B12C-E9AEA6C80B3E}"/>
                </a:ext>
              </a:extLst>
            </p:cNvPr>
            <p:cNvSpPr txBox="1"/>
            <p:nvPr/>
          </p:nvSpPr>
          <p:spPr>
            <a:xfrm>
              <a:off x="6787406" y="1527047"/>
              <a:ext cx="1129988" cy="399094"/>
            </a:xfrm>
            <a:prstGeom prst="rect">
              <a:avLst/>
            </a:prstGeom>
            <a:noFill/>
          </p:spPr>
          <p:txBody>
            <a:bodyPr wrap="square" rtlCol="0">
              <a:spAutoFit/>
            </a:bodyPr>
            <a:lstStyle/>
            <a:p>
              <a:pPr algn="ctr"/>
              <a:r>
                <a:rPr lang="en-US" sz="1400" dirty="0">
                  <a:solidFill>
                    <a:srgbClr val="595959"/>
                  </a:solidFill>
                  <a:latin typeface="Bernard MT Condensed" panose="02050806060905020404" pitchFamily="18" charset="0"/>
                </a:rPr>
                <a:t>$21,174</a:t>
              </a:r>
            </a:p>
          </p:txBody>
        </p:sp>
      </p:grpSp>
      <p:sp>
        <p:nvSpPr>
          <p:cNvPr id="92" name="Rectangle 91">
            <a:extLst>
              <a:ext uri="{FF2B5EF4-FFF2-40B4-BE49-F238E27FC236}">
                <a16:creationId xmlns:a16="http://schemas.microsoft.com/office/drawing/2014/main" id="{D1A8EA9C-10B6-4D34-A621-91DB9006D234}"/>
              </a:ext>
            </a:extLst>
          </p:cNvPr>
          <p:cNvSpPr>
            <a:spLocks noChangeAspect="1"/>
          </p:cNvSpPr>
          <p:nvPr/>
        </p:nvSpPr>
        <p:spPr>
          <a:xfrm>
            <a:off x="6422360" y="5207665"/>
            <a:ext cx="1280160" cy="1280161"/>
          </a:xfrm>
          <a:prstGeom prst="rect">
            <a:avLst/>
          </a:prstGeom>
          <a:blipFill>
            <a:blip r:embed="rId5"/>
            <a:stretch>
              <a:fillRect/>
            </a:stretch>
          </a:blipFill>
          <a:ln>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TextBox 94">
            <a:extLst>
              <a:ext uri="{FF2B5EF4-FFF2-40B4-BE49-F238E27FC236}">
                <a16:creationId xmlns:a16="http://schemas.microsoft.com/office/drawing/2014/main" id="{37E1FD31-6067-46B0-BFBD-2C3678FCFCA0}"/>
              </a:ext>
            </a:extLst>
          </p:cNvPr>
          <p:cNvSpPr txBox="1"/>
          <p:nvPr/>
        </p:nvSpPr>
        <p:spPr>
          <a:xfrm>
            <a:off x="8534400" y="4307184"/>
            <a:ext cx="3169776" cy="2246769"/>
          </a:xfrm>
          <a:prstGeom prst="rect">
            <a:avLst/>
          </a:prstGeom>
          <a:noFill/>
        </p:spPr>
        <p:txBody>
          <a:bodyPr wrap="square" numCol="1" spcCol="914400" rtlCol="0">
            <a:spAutoFit/>
          </a:bodyPr>
          <a:lstStyle/>
          <a:p>
            <a:r>
              <a:rPr lang="en-US" sz="1400" dirty="0">
                <a:solidFill>
                  <a:srgbClr val="D34132"/>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300" dirty="0">
              <a:solidFill>
                <a:srgbClr val="454545"/>
              </a:solidFill>
              <a:latin typeface="Candara" panose="020E0502030303020204" pitchFamily="34" charset="0"/>
            </a:endParaRPr>
          </a:p>
          <a:p>
            <a:pPr marL="400050" indent="-400050">
              <a:buFont typeface="+mj-lt"/>
              <a:buAutoNum type="arabicParenR"/>
            </a:pPr>
            <a:r>
              <a:rPr lang="en-US" sz="1100" dirty="0">
                <a:solidFill>
                  <a:srgbClr val="454545"/>
                </a:solidFill>
                <a:latin typeface="Candara" panose="020E0502030303020204" pitchFamily="34" charset="0"/>
              </a:rPr>
              <a:t>Lorem ipsum dolor sit amet, consectetur adipiscing elit, sed do eiusmod .</a:t>
            </a:r>
          </a:p>
          <a:p>
            <a:pPr marL="400050" indent="-400050">
              <a:buFont typeface="+mj-lt"/>
              <a:buAutoNum type="arabicParenR"/>
            </a:pPr>
            <a:r>
              <a:rPr lang="en-US" sz="1100" dirty="0">
                <a:solidFill>
                  <a:srgbClr val="454545"/>
                </a:solidFill>
                <a:latin typeface="Candara" panose="020E0502030303020204" pitchFamily="34" charset="0"/>
              </a:rPr>
              <a:t>Lorem ipsum dolor sit amet, consectetur adipiscing elit, sed do eiusmod.</a:t>
            </a:r>
          </a:p>
        </p:txBody>
      </p:sp>
      <p:grpSp>
        <p:nvGrpSpPr>
          <p:cNvPr id="107" name="Group 106">
            <a:extLst>
              <a:ext uri="{FF2B5EF4-FFF2-40B4-BE49-F238E27FC236}">
                <a16:creationId xmlns:a16="http://schemas.microsoft.com/office/drawing/2014/main" id="{1D8F5DF6-9A79-4DFB-87DD-69F13354E439}"/>
              </a:ext>
            </a:extLst>
          </p:cNvPr>
          <p:cNvGrpSpPr/>
          <p:nvPr/>
        </p:nvGrpSpPr>
        <p:grpSpPr>
          <a:xfrm>
            <a:off x="6269960" y="4206240"/>
            <a:ext cx="2115524" cy="1522039"/>
            <a:chOff x="5562600" y="762000"/>
            <a:chExt cx="2743200" cy="1973627"/>
          </a:xfrm>
        </p:grpSpPr>
        <p:grpSp>
          <p:nvGrpSpPr>
            <p:cNvPr id="110" name="Group 109">
              <a:extLst>
                <a:ext uri="{FF2B5EF4-FFF2-40B4-BE49-F238E27FC236}">
                  <a16:creationId xmlns:a16="http://schemas.microsoft.com/office/drawing/2014/main" id="{20BE4679-0EEC-45EC-88F0-A87CEEB88505}"/>
                </a:ext>
              </a:extLst>
            </p:cNvPr>
            <p:cNvGrpSpPr>
              <a:grpSpLocks noChangeAspect="1"/>
            </p:cNvGrpSpPr>
            <p:nvPr/>
          </p:nvGrpSpPr>
          <p:grpSpPr>
            <a:xfrm>
              <a:off x="5562600" y="762000"/>
              <a:ext cx="2743200" cy="1973627"/>
              <a:chOff x="2622364" y="1347193"/>
              <a:chExt cx="6560169" cy="4719772"/>
            </a:xfrm>
          </p:grpSpPr>
          <p:sp>
            <p:nvSpPr>
              <p:cNvPr id="115" name="Freeform: Shape 114">
                <a:extLst>
                  <a:ext uri="{FF2B5EF4-FFF2-40B4-BE49-F238E27FC236}">
                    <a16:creationId xmlns:a16="http://schemas.microsoft.com/office/drawing/2014/main" id="{5D4F3FB2-911B-43D0-9652-D00C8F20BDB7}"/>
                  </a:ext>
                </a:extLst>
              </p:cNvPr>
              <p:cNvSpPr/>
              <p:nvPr/>
            </p:nvSpPr>
            <p:spPr>
              <a:xfrm rot="699430">
                <a:off x="2622364" y="1747230"/>
                <a:ext cx="5302141" cy="3541882"/>
              </a:xfrm>
              <a:custGeom>
                <a:avLst/>
                <a:gdLst>
                  <a:gd name="connsiteX0" fmla="*/ 1440208 w 5302141"/>
                  <a:gd name="connsiteY0" fmla="*/ 756352 h 3541882"/>
                  <a:gd name="connsiteX1" fmla="*/ 1619255 w 5302141"/>
                  <a:gd name="connsiteY1" fmla="*/ 722462 h 3541882"/>
                  <a:gd name="connsiteX2" fmla="*/ 2052001 w 5302141"/>
                  <a:gd name="connsiteY2" fmla="*/ 633182 h 3541882"/>
                  <a:gd name="connsiteX3" fmla="*/ 3569587 w 5302141"/>
                  <a:gd name="connsiteY3" fmla="*/ 320088 h 3541882"/>
                  <a:gd name="connsiteX4" fmla="*/ 3569587 w 5302141"/>
                  <a:gd name="connsiteY4" fmla="*/ 320088 h 3541882"/>
                  <a:gd name="connsiteX5" fmla="*/ 3574419 w 5302141"/>
                  <a:gd name="connsiteY5" fmla="*/ 319091 h 3541882"/>
                  <a:gd name="connsiteX6" fmla="*/ 3574419 w 5302141"/>
                  <a:gd name="connsiteY6" fmla="*/ 319091 h 3541882"/>
                  <a:gd name="connsiteX7" fmla="*/ 3574595 w 5302141"/>
                  <a:gd name="connsiteY7" fmla="*/ 319055 h 3541882"/>
                  <a:gd name="connsiteX8" fmla="*/ 3574595 w 5302141"/>
                  <a:gd name="connsiteY8" fmla="*/ 319055 h 3541882"/>
                  <a:gd name="connsiteX9" fmla="*/ 5121078 w 5302141"/>
                  <a:gd name="connsiteY9" fmla="*/ 0 h 3541882"/>
                  <a:gd name="connsiteX10" fmla="*/ 5302141 w 5302141"/>
                  <a:gd name="connsiteY10" fmla="*/ 877630 h 3541882"/>
                  <a:gd name="connsiteX11" fmla="*/ 3741299 w 5302141"/>
                  <a:gd name="connsiteY11" fmla="*/ 1199648 h 3541882"/>
                  <a:gd name="connsiteX12" fmla="*/ 3741299 w 5302141"/>
                  <a:gd name="connsiteY12" fmla="*/ 1199648 h 3541882"/>
                  <a:gd name="connsiteX13" fmla="*/ 2233065 w 5302141"/>
                  <a:gd name="connsiteY13" fmla="*/ 1510812 h 3541882"/>
                  <a:gd name="connsiteX14" fmla="*/ 2228233 w 5302141"/>
                  <a:gd name="connsiteY14" fmla="*/ 1511809 h 3541882"/>
                  <a:gd name="connsiteX15" fmla="*/ 1808263 w 5302141"/>
                  <a:gd name="connsiteY15" fmla="*/ 1598453 h 3541882"/>
                  <a:gd name="connsiteX16" fmla="*/ 1686108 w 5302141"/>
                  <a:gd name="connsiteY16" fmla="*/ 1620021 h 3541882"/>
                  <a:gd name="connsiteX17" fmla="*/ 697416 w 5302141"/>
                  <a:gd name="connsiteY17" fmla="*/ 2393588 h 3541882"/>
                  <a:gd name="connsiteX18" fmla="*/ 1028572 w 5302141"/>
                  <a:gd name="connsiteY18" fmla="*/ 3445668 h 3541882"/>
                  <a:gd name="connsiteX19" fmla="*/ 1122701 w 5302141"/>
                  <a:gd name="connsiteY19" fmla="*/ 3541882 h 3541882"/>
                  <a:gd name="connsiteX20" fmla="*/ 1072711 w 5302141"/>
                  <a:gd name="connsiteY20" fmla="*/ 3524155 h 3541882"/>
                  <a:gd name="connsiteX21" fmla="*/ 0 w 5302141"/>
                  <a:gd name="connsiteY21" fmla="*/ 2197392 h 3541882"/>
                  <a:gd name="connsiteX22" fmla="*/ 1440208 w 5302141"/>
                  <a:gd name="connsiteY22" fmla="*/ 756352 h 3541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302141" h="3541882">
                    <a:moveTo>
                      <a:pt x="1440208" y="756352"/>
                    </a:moveTo>
                    <a:lnTo>
                      <a:pt x="1619255" y="722462"/>
                    </a:lnTo>
                    <a:lnTo>
                      <a:pt x="2052001" y="633182"/>
                    </a:lnTo>
                    <a:lnTo>
                      <a:pt x="3569587" y="320088"/>
                    </a:lnTo>
                    <a:lnTo>
                      <a:pt x="3569587" y="320088"/>
                    </a:lnTo>
                    <a:lnTo>
                      <a:pt x="3574419" y="319091"/>
                    </a:lnTo>
                    <a:lnTo>
                      <a:pt x="3574419" y="319091"/>
                    </a:lnTo>
                    <a:lnTo>
                      <a:pt x="3574595" y="319055"/>
                    </a:lnTo>
                    <a:lnTo>
                      <a:pt x="3574595" y="319055"/>
                    </a:lnTo>
                    <a:lnTo>
                      <a:pt x="5121078" y="0"/>
                    </a:lnTo>
                    <a:lnTo>
                      <a:pt x="5302141" y="877630"/>
                    </a:lnTo>
                    <a:lnTo>
                      <a:pt x="3741299" y="1199648"/>
                    </a:lnTo>
                    <a:lnTo>
                      <a:pt x="3741299" y="1199648"/>
                    </a:lnTo>
                    <a:lnTo>
                      <a:pt x="2233065" y="1510812"/>
                    </a:lnTo>
                    <a:lnTo>
                      <a:pt x="2228233" y="1511809"/>
                    </a:lnTo>
                    <a:lnTo>
                      <a:pt x="1808263" y="1598453"/>
                    </a:lnTo>
                    <a:lnTo>
                      <a:pt x="1686108" y="1620021"/>
                    </a:lnTo>
                    <a:cubicBezTo>
                      <a:pt x="1182980" y="1729507"/>
                      <a:pt x="806086" y="2001877"/>
                      <a:pt x="697416" y="2393588"/>
                    </a:cubicBezTo>
                    <a:cubicBezTo>
                      <a:pt x="600820" y="2741775"/>
                      <a:pt x="734444" y="3118331"/>
                      <a:pt x="1028572" y="3445668"/>
                    </a:cubicBezTo>
                    <a:lnTo>
                      <a:pt x="1122701" y="3541882"/>
                    </a:lnTo>
                    <a:lnTo>
                      <a:pt x="1072711" y="3524155"/>
                    </a:lnTo>
                    <a:cubicBezTo>
                      <a:pt x="433756" y="3268643"/>
                      <a:pt x="0" y="2770306"/>
                      <a:pt x="0" y="2197392"/>
                    </a:cubicBezTo>
                    <a:cubicBezTo>
                      <a:pt x="0" y="1520312"/>
                      <a:pt x="605825" y="947393"/>
                      <a:pt x="1440208" y="756352"/>
                    </a:cubicBezTo>
                    <a:close/>
                  </a:path>
                </a:pathLst>
              </a:custGeom>
              <a:gradFill flip="none" rotWithShape="0">
                <a:gsLst>
                  <a:gs pos="16000">
                    <a:srgbClr val="FB695A"/>
                  </a:gs>
                  <a:gs pos="8000">
                    <a:srgbClr val="BF2D1E"/>
                  </a:gs>
                  <a:gs pos="0">
                    <a:srgbClr val="AB190A"/>
                  </a:gs>
                  <a:gs pos="22000">
                    <a:srgbClr val="D34132"/>
                  </a:gs>
                  <a:gs pos="100000">
                    <a:srgbClr val="D3413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Freeform: Shape 116">
                <a:extLst>
                  <a:ext uri="{FF2B5EF4-FFF2-40B4-BE49-F238E27FC236}">
                    <a16:creationId xmlns:a16="http://schemas.microsoft.com/office/drawing/2014/main" id="{6CF0AFB9-541C-4972-B90A-74929B00E5BD}"/>
                  </a:ext>
                </a:extLst>
              </p:cNvPr>
              <p:cNvSpPr/>
              <p:nvPr/>
            </p:nvSpPr>
            <p:spPr>
              <a:xfrm rot="1629748">
                <a:off x="3575304" y="1347193"/>
                <a:ext cx="5607229" cy="4719772"/>
              </a:xfrm>
              <a:custGeom>
                <a:avLst/>
                <a:gdLst>
                  <a:gd name="connsiteX0" fmla="*/ 3421758 w 5607229"/>
                  <a:gd name="connsiteY0" fmla="*/ 0 h 4719772"/>
                  <a:gd name="connsiteX1" fmla="*/ 5607229 w 5607229"/>
                  <a:gd name="connsiteY1" fmla="*/ 420246 h 4719772"/>
                  <a:gd name="connsiteX2" fmla="*/ 4674070 w 5607229"/>
                  <a:gd name="connsiteY2" fmla="*/ 2440668 h 4719772"/>
                  <a:gd name="connsiteX3" fmla="*/ 4380966 w 5607229"/>
                  <a:gd name="connsiteY3" fmla="*/ 1869429 h 4719772"/>
                  <a:gd name="connsiteX4" fmla="*/ 627864 w 5607229"/>
                  <a:gd name="connsiteY4" fmla="*/ 3795154 h 4719772"/>
                  <a:gd name="connsiteX5" fmla="*/ 623057 w 5607229"/>
                  <a:gd name="connsiteY5" fmla="*/ 3800815 h 4719772"/>
                  <a:gd name="connsiteX6" fmla="*/ 585418 w 5607229"/>
                  <a:gd name="connsiteY6" fmla="*/ 3821245 h 4719772"/>
                  <a:gd name="connsiteX7" fmla="*/ 343528 w 5607229"/>
                  <a:gd name="connsiteY7" fmla="*/ 4276185 h 4719772"/>
                  <a:gd name="connsiteX8" fmla="*/ 504220 w 5607229"/>
                  <a:gd name="connsiteY8" fmla="*/ 4664133 h 4719772"/>
                  <a:gd name="connsiteX9" fmla="*/ 566152 w 5607229"/>
                  <a:gd name="connsiteY9" fmla="*/ 4715231 h 4719772"/>
                  <a:gd name="connsiteX10" fmla="*/ 557302 w 5607229"/>
                  <a:gd name="connsiteY10" fmla="*/ 4719772 h 4719772"/>
                  <a:gd name="connsiteX11" fmla="*/ 350063 w 5607229"/>
                  <a:gd name="connsiteY11" fmla="*/ 4559426 h 4719772"/>
                  <a:gd name="connsiteX12" fmla="*/ 0 w 5607229"/>
                  <a:gd name="connsiteY12" fmla="*/ 3827820 h 4719772"/>
                  <a:gd name="connsiteX13" fmla="*/ 745914 w 5607229"/>
                  <a:gd name="connsiteY13" fmla="*/ 2818102 h 4719772"/>
                  <a:gd name="connsiteX14" fmla="*/ 857857 w 5607229"/>
                  <a:gd name="connsiteY14" fmla="*/ 2764664 h 4719772"/>
                  <a:gd name="connsiteX15" fmla="*/ 4010345 w 5607229"/>
                  <a:gd name="connsiteY15" fmla="*/ 1147115 h 4719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607229" h="4719772">
                    <a:moveTo>
                      <a:pt x="3421758" y="0"/>
                    </a:moveTo>
                    <a:lnTo>
                      <a:pt x="5607229" y="420246"/>
                    </a:lnTo>
                    <a:lnTo>
                      <a:pt x="4674070" y="2440668"/>
                    </a:lnTo>
                    <a:lnTo>
                      <a:pt x="4380966" y="1869429"/>
                    </a:lnTo>
                    <a:lnTo>
                      <a:pt x="627864" y="3795154"/>
                    </a:lnTo>
                    <a:lnTo>
                      <a:pt x="623057" y="3800815"/>
                    </a:lnTo>
                    <a:lnTo>
                      <a:pt x="585418" y="3821245"/>
                    </a:lnTo>
                    <a:cubicBezTo>
                      <a:pt x="439479" y="3919840"/>
                      <a:pt x="343528" y="4086806"/>
                      <a:pt x="343528" y="4276185"/>
                    </a:cubicBezTo>
                    <a:cubicBezTo>
                      <a:pt x="343528" y="4427688"/>
                      <a:pt x="404936" y="4564848"/>
                      <a:pt x="504220" y="4664133"/>
                    </a:cubicBezTo>
                    <a:lnTo>
                      <a:pt x="566152" y="4715231"/>
                    </a:lnTo>
                    <a:lnTo>
                      <a:pt x="557302" y="4719772"/>
                    </a:lnTo>
                    <a:lnTo>
                      <a:pt x="350063" y="4559426"/>
                    </a:lnTo>
                    <a:cubicBezTo>
                      <a:pt x="129052" y="4350585"/>
                      <a:pt x="0" y="4098823"/>
                      <a:pt x="0" y="3827820"/>
                    </a:cubicBezTo>
                    <a:cubicBezTo>
                      <a:pt x="0" y="3421315"/>
                      <a:pt x="290366" y="3058104"/>
                      <a:pt x="745914" y="2818102"/>
                    </a:cubicBezTo>
                    <a:lnTo>
                      <a:pt x="857857" y="2764664"/>
                    </a:lnTo>
                    <a:lnTo>
                      <a:pt x="4010345" y="1147115"/>
                    </a:lnTo>
                    <a:close/>
                  </a:path>
                </a:pathLst>
              </a:cu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4" name="TextBox 113">
              <a:extLst>
                <a:ext uri="{FF2B5EF4-FFF2-40B4-BE49-F238E27FC236}">
                  <a16:creationId xmlns:a16="http://schemas.microsoft.com/office/drawing/2014/main" id="{B68861B5-8C23-44F6-97EC-C7FE5D4373FA}"/>
                </a:ext>
              </a:extLst>
            </p:cNvPr>
            <p:cNvSpPr txBox="1"/>
            <p:nvPr/>
          </p:nvSpPr>
          <p:spPr>
            <a:xfrm>
              <a:off x="6787406" y="1527047"/>
              <a:ext cx="1129988" cy="399094"/>
            </a:xfrm>
            <a:prstGeom prst="rect">
              <a:avLst/>
            </a:prstGeom>
            <a:noFill/>
          </p:spPr>
          <p:txBody>
            <a:bodyPr wrap="square" rtlCol="0">
              <a:spAutoFit/>
            </a:bodyPr>
            <a:lstStyle/>
            <a:p>
              <a:pPr algn="ctr"/>
              <a:r>
                <a:rPr lang="en-US" sz="1400" dirty="0">
                  <a:solidFill>
                    <a:srgbClr val="595959"/>
                  </a:solidFill>
                  <a:latin typeface="Bernard MT Condensed" panose="02050806060905020404" pitchFamily="18" charset="0"/>
                </a:rPr>
                <a:t>$21,174</a:t>
              </a:r>
            </a:p>
          </p:txBody>
        </p:sp>
      </p:grpSp>
      <p:sp>
        <p:nvSpPr>
          <p:cNvPr id="120" name="TextBox 119">
            <a:extLst>
              <a:ext uri="{FF2B5EF4-FFF2-40B4-BE49-F238E27FC236}">
                <a16:creationId xmlns:a16="http://schemas.microsoft.com/office/drawing/2014/main" id="{AE8FD243-3518-4EB2-8E10-652C2C208A12}"/>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pic>
        <p:nvPicPr>
          <p:cNvPr id="31" name="Picture 30">
            <a:hlinkClick r:id="rId6"/>
            <a:extLst>
              <a:ext uri="{FF2B5EF4-FFF2-40B4-BE49-F238E27FC236}">
                <a16:creationId xmlns:a16="http://schemas.microsoft.com/office/drawing/2014/main" id="{9ED2DBD1-07FD-4FEA-AA0A-3002A35E5B1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38786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0"/>
                                        </p:tgtEl>
                                        <p:attrNameLst>
                                          <p:attrName>style.visibility</p:attrName>
                                        </p:attrNameLst>
                                      </p:cBhvr>
                                      <p:to>
                                        <p:strVal val="visible"/>
                                      </p:to>
                                    </p:set>
                                    <p:animEffect transition="in" filter="wipe(left)">
                                      <p:cBhvr>
                                        <p:cTn id="7" dur="1000"/>
                                        <p:tgtEl>
                                          <p:spTgt spid="12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p:cTn id="11" dur="500" fill="hold"/>
                                        <p:tgtEl>
                                          <p:spTgt spid="39"/>
                                        </p:tgtEl>
                                        <p:attrNameLst>
                                          <p:attrName>ppt_w</p:attrName>
                                        </p:attrNameLst>
                                      </p:cBhvr>
                                      <p:tavLst>
                                        <p:tav tm="0">
                                          <p:val>
                                            <p:fltVal val="0"/>
                                          </p:val>
                                        </p:tav>
                                        <p:tav tm="100000">
                                          <p:val>
                                            <p:strVal val="#ppt_w"/>
                                          </p:val>
                                        </p:tav>
                                      </p:tavLst>
                                    </p:anim>
                                    <p:anim calcmode="lin" valueType="num">
                                      <p:cBhvr>
                                        <p:cTn id="12" dur="500" fill="hold"/>
                                        <p:tgtEl>
                                          <p:spTgt spid="39"/>
                                        </p:tgtEl>
                                        <p:attrNameLst>
                                          <p:attrName>ppt_h</p:attrName>
                                        </p:attrNameLst>
                                      </p:cBhvr>
                                      <p:tavLst>
                                        <p:tav tm="0">
                                          <p:val>
                                            <p:fltVal val="0"/>
                                          </p:val>
                                        </p:tav>
                                        <p:tav tm="100000">
                                          <p:val>
                                            <p:strVal val="#ppt_h"/>
                                          </p:val>
                                        </p:tav>
                                      </p:tavLst>
                                    </p:anim>
                                    <p:animEffect transition="in" filter="fade">
                                      <p:cBhvr>
                                        <p:cTn id="13" dur="500"/>
                                        <p:tgtEl>
                                          <p:spTgt spid="39"/>
                                        </p:tgtEl>
                                      </p:cBhvr>
                                    </p:animEffect>
                                  </p:childTnLst>
                                </p:cTn>
                              </p:par>
                            </p:childTnLst>
                          </p:cTn>
                        </p:par>
                        <p:par>
                          <p:cTn id="14" fill="hold">
                            <p:stCondLst>
                              <p:cond delay="1500"/>
                            </p:stCondLst>
                            <p:childTnLst>
                              <p:par>
                                <p:cTn id="15" presetID="2" presetClass="entr" presetSubtype="8"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0-#ppt_w/2"/>
                                          </p:val>
                                        </p:tav>
                                        <p:tav tm="100000">
                                          <p:val>
                                            <p:strVal val="#ppt_x"/>
                                          </p:val>
                                        </p:tav>
                                      </p:tavLst>
                                    </p:anim>
                                    <p:anim calcmode="lin" valueType="num">
                                      <p:cBhvr additive="base">
                                        <p:cTn id="18" dur="500" fill="hold"/>
                                        <p:tgtEl>
                                          <p:spTgt spid="2"/>
                                        </p:tgtEl>
                                        <p:attrNameLst>
                                          <p:attrName>ppt_y</p:attrName>
                                        </p:attrNameLst>
                                      </p:cBhvr>
                                      <p:tavLst>
                                        <p:tav tm="0">
                                          <p:val>
                                            <p:strVal val="#ppt_y"/>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70"/>
                                        </p:tgtEl>
                                        <p:attrNameLst>
                                          <p:attrName>style.visibility</p:attrName>
                                        </p:attrNameLst>
                                      </p:cBhvr>
                                      <p:to>
                                        <p:strVal val="visible"/>
                                      </p:to>
                                    </p:set>
                                    <p:animEffect transition="in" filter="fade">
                                      <p:cBhvr>
                                        <p:cTn id="22" dur="1000"/>
                                        <p:tgtEl>
                                          <p:spTgt spid="70"/>
                                        </p:tgtEl>
                                      </p:cBhvr>
                                    </p:animEffect>
                                    <p:anim calcmode="lin" valueType="num">
                                      <p:cBhvr>
                                        <p:cTn id="23" dur="1000" fill="hold"/>
                                        <p:tgtEl>
                                          <p:spTgt spid="70"/>
                                        </p:tgtEl>
                                        <p:attrNameLst>
                                          <p:attrName>ppt_x</p:attrName>
                                        </p:attrNameLst>
                                      </p:cBhvr>
                                      <p:tavLst>
                                        <p:tav tm="0">
                                          <p:val>
                                            <p:strVal val="#ppt_x"/>
                                          </p:val>
                                        </p:tav>
                                        <p:tav tm="100000">
                                          <p:val>
                                            <p:strVal val="#ppt_x"/>
                                          </p:val>
                                        </p:tav>
                                      </p:tavLst>
                                    </p:anim>
                                    <p:anim calcmode="lin" valueType="num">
                                      <p:cBhvr>
                                        <p:cTn id="24" dur="1000" fill="hold"/>
                                        <p:tgtEl>
                                          <p:spTgt spid="70"/>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53" presetClass="entr" presetSubtype="16" fill="hold" grpId="0" nodeType="afterEffect">
                                  <p:stCondLst>
                                    <p:cond delay="0"/>
                                  </p:stCondLst>
                                  <p:childTnLst>
                                    <p:set>
                                      <p:cBhvr>
                                        <p:cTn id="27" dur="1" fill="hold">
                                          <p:stCondLst>
                                            <p:cond delay="0"/>
                                          </p:stCondLst>
                                        </p:cTn>
                                        <p:tgtEl>
                                          <p:spTgt spid="84"/>
                                        </p:tgtEl>
                                        <p:attrNameLst>
                                          <p:attrName>style.visibility</p:attrName>
                                        </p:attrNameLst>
                                      </p:cBhvr>
                                      <p:to>
                                        <p:strVal val="visible"/>
                                      </p:to>
                                    </p:set>
                                    <p:anim calcmode="lin" valueType="num">
                                      <p:cBhvr>
                                        <p:cTn id="28" dur="500" fill="hold"/>
                                        <p:tgtEl>
                                          <p:spTgt spid="84"/>
                                        </p:tgtEl>
                                        <p:attrNameLst>
                                          <p:attrName>ppt_w</p:attrName>
                                        </p:attrNameLst>
                                      </p:cBhvr>
                                      <p:tavLst>
                                        <p:tav tm="0">
                                          <p:val>
                                            <p:fltVal val="0"/>
                                          </p:val>
                                        </p:tav>
                                        <p:tav tm="100000">
                                          <p:val>
                                            <p:strVal val="#ppt_w"/>
                                          </p:val>
                                        </p:tav>
                                      </p:tavLst>
                                    </p:anim>
                                    <p:anim calcmode="lin" valueType="num">
                                      <p:cBhvr>
                                        <p:cTn id="29" dur="500" fill="hold"/>
                                        <p:tgtEl>
                                          <p:spTgt spid="84"/>
                                        </p:tgtEl>
                                        <p:attrNameLst>
                                          <p:attrName>ppt_h</p:attrName>
                                        </p:attrNameLst>
                                      </p:cBhvr>
                                      <p:tavLst>
                                        <p:tav tm="0">
                                          <p:val>
                                            <p:fltVal val="0"/>
                                          </p:val>
                                        </p:tav>
                                        <p:tav tm="100000">
                                          <p:val>
                                            <p:strVal val="#ppt_h"/>
                                          </p:val>
                                        </p:tav>
                                      </p:tavLst>
                                    </p:anim>
                                    <p:animEffect transition="in" filter="fade">
                                      <p:cBhvr>
                                        <p:cTn id="30" dur="500"/>
                                        <p:tgtEl>
                                          <p:spTgt spid="84"/>
                                        </p:tgtEl>
                                      </p:cBhvr>
                                    </p:animEffect>
                                  </p:childTnLst>
                                </p:cTn>
                              </p:par>
                            </p:childTnLst>
                          </p:cTn>
                        </p:par>
                        <p:par>
                          <p:cTn id="31" fill="hold">
                            <p:stCondLst>
                              <p:cond delay="3500"/>
                            </p:stCondLst>
                            <p:childTnLst>
                              <p:par>
                                <p:cTn id="32" presetID="2" presetClass="entr" presetSubtype="8" fill="hold" nodeType="afterEffect">
                                  <p:stCondLst>
                                    <p:cond delay="0"/>
                                  </p:stCondLst>
                                  <p:childTnLst>
                                    <p:set>
                                      <p:cBhvr>
                                        <p:cTn id="33" dur="1" fill="hold">
                                          <p:stCondLst>
                                            <p:cond delay="0"/>
                                          </p:stCondLst>
                                        </p:cTn>
                                        <p:tgtEl>
                                          <p:spTgt spid="86"/>
                                        </p:tgtEl>
                                        <p:attrNameLst>
                                          <p:attrName>style.visibility</p:attrName>
                                        </p:attrNameLst>
                                      </p:cBhvr>
                                      <p:to>
                                        <p:strVal val="visible"/>
                                      </p:to>
                                    </p:set>
                                    <p:anim calcmode="lin" valueType="num">
                                      <p:cBhvr additive="base">
                                        <p:cTn id="34" dur="1000" fill="hold"/>
                                        <p:tgtEl>
                                          <p:spTgt spid="86"/>
                                        </p:tgtEl>
                                        <p:attrNameLst>
                                          <p:attrName>ppt_x</p:attrName>
                                        </p:attrNameLst>
                                      </p:cBhvr>
                                      <p:tavLst>
                                        <p:tav tm="0">
                                          <p:val>
                                            <p:strVal val="0-#ppt_w/2"/>
                                          </p:val>
                                        </p:tav>
                                        <p:tav tm="100000">
                                          <p:val>
                                            <p:strVal val="#ppt_x"/>
                                          </p:val>
                                        </p:tav>
                                      </p:tavLst>
                                    </p:anim>
                                    <p:anim calcmode="lin" valueType="num">
                                      <p:cBhvr additive="base">
                                        <p:cTn id="35" dur="1000" fill="hold"/>
                                        <p:tgtEl>
                                          <p:spTgt spid="86"/>
                                        </p:tgtEl>
                                        <p:attrNameLst>
                                          <p:attrName>ppt_y</p:attrName>
                                        </p:attrNameLst>
                                      </p:cBhvr>
                                      <p:tavLst>
                                        <p:tav tm="0">
                                          <p:val>
                                            <p:strVal val="#ppt_y"/>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85"/>
                                        </p:tgtEl>
                                        <p:attrNameLst>
                                          <p:attrName>style.visibility</p:attrName>
                                        </p:attrNameLst>
                                      </p:cBhvr>
                                      <p:to>
                                        <p:strVal val="visible"/>
                                      </p:to>
                                    </p:set>
                                    <p:animEffect transition="in" filter="fade">
                                      <p:cBhvr>
                                        <p:cTn id="39" dur="1000"/>
                                        <p:tgtEl>
                                          <p:spTgt spid="85"/>
                                        </p:tgtEl>
                                      </p:cBhvr>
                                    </p:animEffect>
                                    <p:anim calcmode="lin" valueType="num">
                                      <p:cBhvr>
                                        <p:cTn id="40" dur="1000" fill="hold"/>
                                        <p:tgtEl>
                                          <p:spTgt spid="85"/>
                                        </p:tgtEl>
                                        <p:attrNameLst>
                                          <p:attrName>ppt_x</p:attrName>
                                        </p:attrNameLst>
                                      </p:cBhvr>
                                      <p:tavLst>
                                        <p:tav tm="0">
                                          <p:val>
                                            <p:strVal val="#ppt_x"/>
                                          </p:val>
                                        </p:tav>
                                        <p:tav tm="100000">
                                          <p:val>
                                            <p:strVal val="#ppt_x"/>
                                          </p:val>
                                        </p:tav>
                                      </p:tavLst>
                                    </p:anim>
                                    <p:anim calcmode="lin" valueType="num">
                                      <p:cBhvr>
                                        <p:cTn id="41" dur="1000" fill="hold"/>
                                        <p:tgtEl>
                                          <p:spTgt spid="85"/>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53" presetClass="entr" presetSubtype="16" fill="hold" grpId="0" nodeType="afterEffect">
                                  <p:stCondLst>
                                    <p:cond delay="0"/>
                                  </p:stCondLst>
                                  <p:childTnLst>
                                    <p:set>
                                      <p:cBhvr>
                                        <p:cTn id="44" dur="1" fill="hold">
                                          <p:stCondLst>
                                            <p:cond delay="0"/>
                                          </p:stCondLst>
                                        </p:cTn>
                                        <p:tgtEl>
                                          <p:spTgt spid="76"/>
                                        </p:tgtEl>
                                        <p:attrNameLst>
                                          <p:attrName>style.visibility</p:attrName>
                                        </p:attrNameLst>
                                      </p:cBhvr>
                                      <p:to>
                                        <p:strVal val="visible"/>
                                      </p:to>
                                    </p:set>
                                    <p:anim calcmode="lin" valueType="num">
                                      <p:cBhvr>
                                        <p:cTn id="45" dur="500" fill="hold"/>
                                        <p:tgtEl>
                                          <p:spTgt spid="76"/>
                                        </p:tgtEl>
                                        <p:attrNameLst>
                                          <p:attrName>ppt_w</p:attrName>
                                        </p:attrNameLst>
                                      </p:cBhvr>
                                      <p:tavLst>
                                        <p:tav tm="0">
                                          <p:val>
                                            <p:fltVal val="0"/>
                                          </p:val>
                                        </p:tav>
                                        <p:tav tm="100000">
                                          <p:val>
                                            <p:strVal val="#ppt_w"/>
                                          </p:val>
                                        </p:tav>
                                      </p:tavLst>
                                    </p:anim>
                                    <p:anim calcmode="lin" valueType="num">
                                      <p:cBhvr>
                                        <p:cTn id="46" dur="500" fill="hold"/>
                                        <p:tgtEl>
                                          <p:spTgt spid="76"/>
                                        </p:tgtEl>
                                        <p:attrNameLst>
                                          <p:attrName>ppt_h</p:attrName>
                                        </p:attrNameLst>
                                      </p:cBhvr>
                                      <p:tavLst>
                                        <p:tav tm="0">
                                          <p:val>
                                            <p:fltVal val="0"/>
                                          </p:val>
                                        </p:tav>
                                        <p:tav tm="100000">
                                          <p:val>
                                            <p:strVal val="#ppt_h"/>
                                          </p:val>
                                        </p:tav>
                                      </p:tavLst>
                                    </p:anim>
                                    <p:animEffect transition="in" filter="fade">
                                      <p:cBhvr>
                                        <p:cTn id="47" dur="500"/>
                                        <p:tgtEl>
                                          <p:spTgt spid="76"/>
                                        </p:tgtEl>
                                      </p:cBhvr>
                                    </p:animEffect>
                                  </p:childTnLst>
                                </p:cTn>
                              </p:par>
                            </p:childTnLst>
                          </p:cTn>
                        </p:par>
                        <p:par>
                          <p:cTn id="48" fill="hold">
                            <p:stCondLst>
                              <p:cond delay="6000"/>
                            </p:stCondLst>
                            <p:childTnLst>
                              <p:par>
                                <p:cTn id="49" presetID="2" presetClass="entr" presetSubtype="8" fill="hold" nodeType="afterEffect">
                                  <p:stCondLst>
                                    <p:cond delay="0"/>
                                  </p:stCondLst>
                                  <p:childTnLst>
                                    <p:set>
                                      <p:cBhvr>
                                        <p:cTn id="50" dur="1" fill="hold">
                                          <p:stCondLst>
                                            <p:cond delay="0"/>
                                          </p:stCondLst>
                                        </p:cTn>
                                        <p:tgtEl>
                                          <p:spTgt spid="78"/>
                                        </p:tgtEl>
                                        <p:attrNameLst>
                                          <p:attrName>style.visibility</p:attrName>
                                        </p:attrNameLst>
                                      </p:cBhvr>
                                      <p:to>
                                        <p:strVal val="visible"/>
                                      </p:to>
                                    </p:set>
                                    <p:anim calcmode="lin" valueType="num">
                                      <p:cBhvr additive="base">
                                        <p:cTn id="51" dur="500" fill="hold"/>
                                        <p:tgtEl>
                                          <p:spTgt spid="78"/>
                                        </p:tgtEl>
                                        <p:attrNameLst>
                                          <p:attrName>ppt_x</p:attrName>
                                        </p:attrNameLst>
                                      </p:cBhvr>
                                      <p:tavLst>
                                        <p:tav tm="0">
                                          <p:val>
                                            <p:strVal val="0-#ppt_w/2"/>
                                          </p:val>
                                        </p:tav>
                                        <p:tav tm="100000">
                                          <p:val>
                                            <p:strVal val="#ppt_x"/>
                                          </p:val>
                                        </p:tav>
                                      </p:tavLst>
                                    </p:anim>
                                    <p:anim calcmode="lin" valueType="num">
                                      <p:cBhvr additive="base">
                                        <p:cTn id="52" dur="500" fill="hold"/>
                                        <p:tgtEl>
                                          <p:spTgt spid="78"/>
                                        </p:tgtEl>
                                        <p:attrNameLst>
                                          <p:attrName>ppt_y</p:attrName>
                                        </p:attrNameLst>
                                      </p:cBhvr>
                                      <p:tavLst>
                                        <p:tav tm="0">
                                          <p:val>
                                            <p:strVal val="#ppt_y"/>
                                          </p:val>
                                        </p:tav>
                                        <p:tav tm="100000">
                                          <p:val>
                                            <p:strVal val="#ppt_y"/>
                                          </p:val>
                                        </p:tav>
                                      </p:tavLst>
                                    </p:anim>
                                  </p:childTnLst>
                                </p:cTn>
                              </p:par>
                            </p:childTnLst>
                          </p:cTn>
                        </p:par>
                        <p:par>
                          <p:cTn id="53" fill="hold">
                            <p:stCondLst>
                              <p:cond delay="6500"/>
                            </p:stCondLst>
                            <p:childTnLst>
                              <p:par>
                                <p:cTn id="54" presetID="42" presetClass="entr" presetSubtype="0" fill="hold" grpId="0" nodeType="afterEffect">
                                  <p:stCondLst>
                                    <p:cond delay="0"/>
                                  </p:stCondLst>
                                  <p:childTnLst>
                                    <p:set>
                                      <p:cBhvr>
                                        <p:cTn id="55" dur="1" fill="hold">
                                          <p:stCondLst>
                                            <p:cond delay="0"/>
                                          </p:stCondLst>
                                        </p:cTn>
                                        <p:tgtEl>
                                          <p:spTgt spid="77"/>
                                        </p:tgtEl>
                                        <p:attrNameLst>
                                          <p:attrName>style.visibility</p:attrName>
                                        </p:attrNameLst>
                                      </p:cBhvr>
                                      <p:to>
                                        <p:strVal val="visible"/>
                                      </p:to>
                                    </p:set>
                                    <p:animEffect transition="in" filter="fade">
                                      <p:cBhvr>
                                        <p:cTn id="56" dur="1000"/>
                                        <p:tgtEl>
                                          <p:spTgt spid="77"/>
                                        </p:tgtEl>
                                      </p:cBhvr>
                                    </p:animEffect>
                                    <p:anim calcmode="lin" valueType="num">
                                      <p:cBhvr>
                                        <p:cTn id="57" dur="1000" fill="hold"/>
                                        <p:tgtEl>
                                          <p:spTgt spid="77"/>
                                        </p:tgtEl>
                                        <p:attrNameLst>
                                          <p:attrName>ppt_x</p:attrName>
                                        </p:attrNameLst>
                                      </p:cBhvr>
                                      <p:tavLst>
                                        <p:tav tm="0">
                                          <p:val>
                                            <p:strVal val="#ppt_x"/>
                                          </p:val>
                                        </p:tav>
                                        <p:tav tm="100000">
                                          <p:val>
                                            <p:strVal val="#ppt_x"/>
                                          </p:val>
                                        </p:tav>
                                      </p:tavLst>
                                    </p:anim>
                                    <p:anim calcmode="lin" valueType="num">
                                      <p:cBhvr>
                                        <p:cTn id="58" dur="1000" fill="hold"/>
                                        <p:tgtEl>
                                          <p:spTgt spid="77"/>
                                        </p:tgtEl>
                                        <p:attrNameLst>
                                          <p:attrName>ppt_y</p:attrName>
                                        </p:attrNameLst>
                                      </p:cBhvr>
                                      <p:tavLst>
                                        <p:tav tm="0">
                                          <p:val>
                                            <p:strVal val="#ppt_y+.1"/>
                                          </p:val>
                                        </p:tav>
                                        <p:tav tm="100000">
                                          <p:val>
                                            <p:strVal val="#ppt_y"/>
                                          </p:val>
                                        </p:tav>
                                      </p:tavLst>
                                    </p:anim>
                                  </p:childTnLst>
                                </p:cTn>
                              </p:par>
                            </p:childTnLst>
                          </p:cTn>
                        </p:par>
                        <p:par>
                          <p:cTn id="59" fill="hold">
                            <p:stCondLst>
                              <p:cond delay="7500"/>
                            </p:stCondLst>
                            <p:childTnLst>
                              <p:par>
                                <p:cTn id="60" presetID="53" presetClass="entr" presetSubtype="16" fill="hold" grpId="0" nodeType="afterEffect">
                                  <p:stCondLst>
                                    <p:cond delay="0"/>
                                  </p:stCondLst>
                                  <p:childTnLst>
                                    <p:set>
                                      <p:cBhvr>
                                        <p:cTn id="61" dur="1" fill="hold">
                                          <p:stCondLst>
                                            <p:cond delay="0"/>
                                          </p:stCondLst>
                                        </p:cTn>
                                        <p:tgtEl>
                                          <p:spTgt spid="92"/>
                                        </p:tgtEl>
                                        <p:attrNameLst>
                                          <p:attrName>style.visibility</p:attrName>
                                        </p:attrNameLst>
                                      </p:cBhvr>
                                      <p:to>
                                        <p:strVal val="visible"/>
                                      </p:to>
                                    </p:set>
                                    <p:anim calcmode="lin" valueType="num">
                                      <p:cBhvr>
                                        <p:cTn id="62" dur="500" fill="hold"/>
                                        <p:tgtEl>
                                          <p:spTgt spid="92"/>
                                        </p:tgtEl>
                                        <p:attrNameLst>
                                          <p:attrName>ppt_w</p:attrName>
                                        </p:attrNameLst>
                                      </p:cBhvr>
                                      <p:tavLst>
                                        <p:tav tm="0">
                                          <p:val>
                                            <p:fltVal val="0"/>
                                          </p:val>
                                        </p:tav>
                                        <p:tav tm="100000">
                                          <p:val>
                                            <p:strVal val="#ppt_w"/>
                                          </p:val>
                                        </p:tav>
                                      </p:tavLst>
                                    </p:anim>
                                    <p:anim calcmode="lin" valueType="num">
                                      <p:cBhvr>
                                        <p:cTn id="63" dur="500" fill="hold"/>
                                        <p:tgtEl>
                                          <p:spTgt spid="92"/>
                                        </p:tgtEl>
                                        <p:attrNameLst>
                                          <p:attrName>ppt_h</p:attrName>
                                        </p:attrNameLst>
                                      </p:cBhvr>
                                      <p:tavLst>
                                        <p:tav tm="0">
                                          <p:val>
                                            <p:fltVal val="0"/>
                                          </p:val>
                                        </p:tav>
                                        <p:tav tm="100000">
                                          <p:val>
                                            <p:strVal val="#ppt_h"/>
                                          </p:val>
                                        </p:tav>
                                      </p:tavLst>
                                    </p:anim>
                                    <p:animEffect transition="in" filter="fade">
                                      <p:cBhvr>
                                        <p:cTn id="64" dur="500"/>
                                        <p:tgtEl>
                                          <p:spTgt spid="92"/>
                                        </p:tgtEl>
                                      </p:cBhvr>
                                    </p:animEffect>
                                  </p:childTnLst>
                                </p:cTn>
                              </p:par>
                            </p:childTnLst>
                          </p:cTn>
                        </p:par>
                        <p:par>
                          <p:cTn id="65" fill="hold">
                            <p:stCondLst>
                              <p:cond delay="8000"/>
                            </p:stCondLst>
                            <p:childTnLst>
                              <p:par>
                                <p:cTn id="66" presetID="2" presetClass="entr" presetSubtype="8" fill="hold" nodeType="afterEffect">
                                  <p:stCondLst>
                                    <p:cond delay="0"/>
                                  </p:stCondLst>
                                  <p:childTnLst>
                                    <p:set>
                                      <p:cBhvr>
                                        <p:cTn id="67" dur="1" fill="hold">
                                          <p:stCondLst>
                                            <p:cond delay="0"/>
                                          </p:stCondLst>
                                        </p:cTn>
                                        <p:tgtEl>
                                          <p:spTgt spid="107"/>
                                        </p:tgtEl>
                                        <p:attrNameLst>
                                          <p:attrName>style.visibility</p:attrName>
                                        </p:attrNameLst>
                                      </p:cBhvr>
                                      <p:to>
                                        <p:strVal val="visible"/>
                                      </p:to>
                                    </p:set>
                                    <p:anim calcmode="lin" valueType="num">
                                      <p:cBhvr additive="base">
                                        <p:cTn id="68" dur="500" fill="hold"/>
                                        <p:tgtEl>
                                          <p:spTgt spid="107"/>
                                        </p:tgtEl>
                                        <p:attrNameLst>
                                          <p:attrName>ppt_x</p:attrName>
                                        </p:attrNameLst>
                                      </p:cBhvr>
                                      <p:tavLst>
                                        <p:tav tm="0">
                                          <p:val>
                                            <p:strVal val="0-#ppt_w/2"/>
                                          </p:val>
                                        </p:tav>
                                        <p:tav tm="100000">
                                          <p:val>
                                            <p:strVal val="#ppt_x"/>
                                          </p:val>
                                        </p:tav>
                                      </p:tavLst>
                                    </p:anim>
                                    <p:anim calcmode="lin" valueType="num">
                                      <p:cBhvr additive="base">
                                        <p:cTn id="69" dur="500" fill="hold"/>
                                        <p:tgtEl>
                                          <p:spTgt spid="107"/>
                                        </p:tgtEl>
                                        <p:attrNameLst>
                                          <p:attrName>ppt_y</p:attrName>
                                        </p:attrNameLst>
                                      </p:cBhvr>
                                      <p:tavLst>
                                        <p:tav tm="0">
                                          <p:val>
                                            <p:strVal val="#ppt_y"/>
                                          </p:val>
                                        </p:tav>
                                        <p:tav tm="100000">
                                          <p:val>
                                            <p:strVal val="#ppt_y"/>
                                          </p:val>
                                        </p:tav>
                                      </p:tavLst>
                                    </p:anim>
                                  </p:childTnLst>
                                </p:cTn>
                              </p:par>
                            </p:childTnLst>
                          </p:cTn>
                        </p:par>
                        <p:par>
                          <p:cTn id="70" fill="hold">
                            <p:stCondLst>
                              <p:cond delay="8500"/>
                            </p:stCondLst>
                            <p:childTnLst>
                              <p:par>
                                <p:cTn id="71" presetID="42" presetClass="entr" presetSubtype="0" fill="hold" grpId="0" nodeType="afterEffect">
                                  <p:stCondLst>
                                    <p:cond delay="0"/>
                                  </p:stCondLst>
                                  <p:childTnLst>
                                    <p:set>
                                      <p:cBhvr>
                                        <p:cTn id="72" dur="1" fill="hold">
                                          <p:stCondLst>
                                            <p:cond delay="0"/>
                                          </p:stCondLst>
                                        </p:cTn>
                                        <p:tgtEl>
                                          <p:spTgt spid="95"/>
                                        </p:tgtEl>
                                        <p:attrNameLst>
                                          <p:attrName>style.visibility</p:attrName>
                                        </p:attrNameLst>
                                      </p:cBhvr>
                                      <p:to>
                                        <p:strVal val="visible"/>
                                      </p:to>
                                    </p:set>
                                    <p:animEffect transition="in" filter="fade">
                                      <p:cBhvr>
                                        <p:cTn id="73" dur="1000"/>
                                        <p:tgtEl>
                                          <p:spTgt spid="95"/>
                                        </p:tgtEl>
                                      </p:cBhvr>
                                    </p:animEffect>
                                    <p:anim calcmode="lin" valueType="num">
                                      <p:cBhvr>
                                        <p:cTn id="74" dur="1000" fill="hold"/>
                                        <p:tgtEl>
                                          <p:spTgt spid="95"/>
                                        </p:tgtEl>
                                        <p:attrNameLst>
                                          <p:attrName>ppt_x</p:attrName>
                                        </p:attrNameLst>
                                      </p:cBhvr>
                                      <p:tavLst>
                                        <p:tav tm="0">
                                          <p:val>
                                            <p:strVal val="#ppt_x"/>
                                          </p:val>
                                        </p:tav>
                                        <p:tav tm="100000">
                                          <p:val>
                                            <p:strVal val="#ppt_x"/>
                                          </p:val>
                                        </p:tav>
                                      </p:tavLst>
                                    </p:anim>
                                    <p:anim calcmode="lin" valueType="num">
                                      <p:cBhvr>
                                        <p:cTn id="75" dur="1000" fill="hold"/>
                                        <p:tgtEl>
                                          <p:spTgt spid="9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70" grpId="0"/>
      <p:bldP spid="76" grpId="0" animBg="1"/>
      <p:bldP spid="77" grpId="0"/>
      <p:bldP spid="84" grpId="0" animBg="1"/>
      <p:bldP spid="85" grpId="0"/>
      <p:bldP spid="92" grpId="0" animBg="1"/>
      <p:bldP spid="95" grpId="0"/>
      <p:bldP spid="1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1681</TotalTime>
  <Words>1553</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2019-11-14T20:51:56Z</dcterms:modified>
</cp:coreProperties>
</file>