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65000"/>
                </a:schemeClr>
              </a:solidFill>
              <a:effectLst/>
              <a:scene3d>
                <a:camera prst="orthographicFront"/>
                <a:lightRig rig="threePt" dir="t"/>
              </a:scene3d>
              <a:sp3d>
                <a:bevelT/>
              </a:sp3d>
            </c:spPr>
            <c:extLst>
              <c:ext xmlns:c16="http://schemas.microsoft.com/office/drawing/2014/chart" uri="{C3380CC4-5D6E-409C-BE32-E72D297353CC}">
                <c16:uniqueId val="{00000000-656C-4D55-9DDB-231361CB1F4B}"/>
              </c:ext>
            </c:extLst>
          </c:dPt>
          <c:dPt>
            <c:idx val="1"/>
            <c:bubble3D val="0"/>
            <c:spPr>
              <a:solidFill>
                <a:srgbClr val="85C401"/>
              </a:solidFill>
              <a:effectLst/>
              <a:scene3d>
                <a:camera prst="orthographicFront"/>
                <a:lightRig rig="threePt" dir="t"/>
              </a:scene3d>
              <a:sp3d>
                <a:bevelT/>
              </a:sp3d>
            </c:spPr>
            <c:extLst>
              <c:ext xmlns:c16="http://schemas.microsoft.com/office/drawing/2014/chart" uri="{C3380CC4-5D6E-409C-BE32-E72D297353CC}">
                <c16:uniqueId val="{00000001-656C-4D55-9DDB-231361CB1F4B}"/>
              </c:ext>
            </c:extLst>
          </c:dPt>
          <c:dLbls>
            <c:delete val="1"/>
          </c:dLbls>
          <c:cat>
            <c:strRef>
              <c:f>Sheet1!$A$2:$A$3</c:f>
              <c:strCache>
                <c:ptCount val="2"/>
                <c:pt idx="0">
                  <c:v>1st Qtr</c:v>
                </c:pt>
                <c:pt idx="1">
                  <c:v>2nd Qtr</c:v>
                </c:pt>
              </c:strCache>
            </c:strRef>
          </c:cat>
          <c:val>
            <c:numRef>
              <c:f>Sheet1!$B$2:$B$3</c:f>
              <c:numCache>
                <c:formatCode>General</c:formatCode>
                <c:ptCount val="2"/>
                <c:pt idx="0">
                  <c:v>60</c:v>
                </c:pt>
                <c:pt idx="1">
                  <c:v>50</c:v>
                </c:pt>
              </c:numCache>
            </c:numRef>
          </c:val>
          <c:extLst>
            <c:ext xmlns:c16="http://schemas.microsoft.com/office/drawing/2014/chart" uri="{C3380CC4-5D6E-409C-BE32-E72D297353CC}">
              <c16:uniqueId val="{00000002-656C-4D55-9DDB-231361CB1F4B}"/>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65000"/>
                </a:schemeClr>
              </a:solidFill>
              <a:effectLst/>
              <a:scene3d>
                <a:camera prst="orthographicFront"/>
                <a:lightRig rig="threePt" dir="t"/>
              </a:scene3d>
              <a:sp3d>
                <a:bevelT/>
              </a:sp3d>
            </c:spPr>
            <c:extLst>
              <c:ext xmlns:c16="http://schemas.microsoft.com/office/drawing/2014/chart" uri="{C3380CC4-5D6E-409C-BE32-E72D297353CC}">
                <c16:uniqueId val="{00000000-B2A5-401C-B39A-E6E31213C0DE}"/>
              </c:ext>
            </c:extLst>
          </c:dPt>
          <c:dPt>
            <c:idx val="1"/>
            <c:bubble3D val="0"/>
            <c:spPr>
              <a:solidFill>
                <a:srgbClr val="3EB8CD"/>
              </a:solidFill>
              <a:effectLst/>
              <a:scene3d>
                <a:camera prst="orthographicFront"/>
                <a:lightRig rig="threePt" dir="t"/>
              </a:scene3d>
              <a:sp3d>
                <a:bevelT/>
              </a:sp3d>
            </c:spPr>
            <c:extLst>
              <c:ext xmlns:c16="http://schemas.microsoft.com/office/drawing/2014/chart" uri="{C3380CC4-5D6E-409C-BE32-E72D297353CC}">
                <c16:uniqueId val="{00000001-B2A5-401C-B39A-E6E31213C0DE}"/>
              </c:ext>
            </c:extLst>
          </c:dPt>
          <c:dLbls>
            <c:delete val="1"/>
          </c:dLbls>
          <c:cat>
            <c:strRef>
              <c:f>Sheet1!$A$2:$A$3</c:f>
              <c:strCache>
                <c:ptCount val="2"/>
                <c:pt idx="0">
                  <c:v>1st Qtr</c:v>
                </c:pt>
                <c:pt idx="1">
                  <c:v>2nd Qtr</c:v>
                </c:pt>
              </c:strCache>
            </c:strRef>
          </c:cat>
          <c:val>
            <c:numRef>
              <c:f>Sheet1!$B$2:$B$3</c:f>
              <c:numCache>
                <c:formatCode>General</c:formatCode>
                <c:ptCount val="2"/>
                <c:pt idx="0">
                  <c:v>42</c:v>
                </c:pt>
                <c:pt idx="1">
                  <c:v>60</c:v>
                </c:pt>
              </c:numCache>
            </c:numRef>
          </c:val>
          <c:extLst>
            <c:ext xmlns:c16="http://schemas.microsoft.com/office/drawing/2014/chart" uri="{C3380CC4-5D6E-409C-BE32-E72D297353CC}">
              <c16:uniqueId val="{00000002-B2A5-401C-B39A-E6E31213C0DE}"/>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6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lumMod val="65000"/>
                </a:schemeClr>
              </a:solidFill>
              <a:effectLst/>
              <a:scene3d>
                <a:camera prst="orthographicFront"/>
                <a:lightRig rig="threePt" dir="t"/>
              </a:scene3d>
              <a:sp3d>
                <a:bevelT/>
              </a:sp3d>
            </c:spPr>
            <c:extLst>
              <c:ext xmlns:c16="http://schemas.microsoft.com/office/drawing/2014/chart" uri="{C3380CC4-5D6E-409C-BE32-E72D297353CC}">
                <c16:uniqueId val="{00000000-6140-4D1E-9F01-4D81B5C57F6D}"/>
              </c:ext>
            </c:extLst>
          </c:dPt>
          <c:dPt>
            <c:idx val="1"/>
            <c:bubble3D val="0"/>
            <c:spPr>
              <a:solidFill>
                <a:srgbClr val="FF2B2A"/>
              </a:solidFill>
              <a:effectLst/>
              <a:scene3d>
                <a:camera prst="orthographicFront"/>
                <a:lightRig rig="threePt" dir="t"/>
              </a:scene3d>
              <a:sp3d>
                <a:bevelT/>
              </a:sp3d>
            </c:spPr>
            <c:extLst>
              <c:ext xmlns:c16="http://schemas.microsoft.com/office/drawing/2014/chart" uri="{C3380CC4-5D6E-409C-BE32-E72D297353CC}">
                <c16:uniqueId val="{00000001-6140-4D1E-9F01-4D81B5C57F6D}"/>
              </c:ext>
            </c:extLst>
          </c:dPt>
          <c:dLbls>
            <c:delete val="1"/>
          </c:dLbls>
          <c:cat>
            <c:strRef>
              <c:f>Sheet1!$A$2:$A$3</c:f>
              <c:strCache>
                <c:ptCount val="2"/>
                <c:pt idx="0">
                  <c:v>1st Qtr</c:v>
                </c:pt>
                <c:pt idx="1">
                  <c:v>2nd Qtr</c:v>
                </c:pt>
              </c:strCache>
            </c:strRef>
          </c:cat>
          <c:val>
            <c:numRef>
              <c:f>Sheet1!$B$2:$B$3</c:f>
              <c:numCache>
                <c:formatCode>General</c:formatCode>
                <c:ptCount val="2"/>
                <c:pt idx="0">
                  <c:v>32</c:v>
                </c:pt>
                <c:pt idx="1">
                  <c:v>55</c:v>
                </c:pt>
              </c:numCache>
            </c:numRef>
          </c:val>
          <c:extLst>
            <c:ext xmlns:c16="http://schemas.microsoft.com/office/drawing/2014/chart" uri="{C3380CC4-5D6E-409C-BE32-E72D297353CC}">
              <c16:uniqueId val="{00000002-6140-4D1E-9F01-4D81B5C57F6D}"/>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320402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4.svg"/><Relationship Id="rId11" Type="http://schemas.openxmlformats.org/officeDocument/2006/relationships/hyperlink" Target="http://powerpoint.sage-fox.com/" TargetMode="External"/><Relationship Id="rId5" Type="http://schemas.openxmlformats.org/officeDocument/2006/relationships/image" Target="../media/image3.png"/><Relationship Id="rId10" Type="http://schemas.openxmlformats.org/officeDocument/2006/relationships/chart" Target="../charts/chart3.xml"/><Relationship Id="rId4" Type="http://schemas.openxmlformats.org/officeDocument/2006/relationships/image" Target="../media/image2.svg"/><Relationship Id="rId9"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noChangeAspect="1"/>
          </p:cNvGraphicFramePr>
          <p:nvPr>
            <p:extLst/>
          </p:nvPr>
        </p:nvGraphicFramePr>
        <p:xfrm>
          <a:off x="7387517" y="4206240"/>
          <a:ext cx="3566160" cy="2377440"/>
        </p:xfrm>
        <a:graphic>
          <a:graphicData uri="http://schemas.openxmlformats.org/drawingml/2006/chart">
            <c:chart xmlns:c="http://schemas.openxmlformats.org/drawingml/2006/chart" xmlns:r="http://schemas.openxmlformats.org/officeDocument/2006/relationships" r:id="rId2"/>
          </a:graphicData>
        </a:graphic>
      </p:graphicFrame>
      <p:grpSp>
        <p:nvGrpSpPr>
          <p:cNvPr id="43" name="Group 42">
            <a:extLst>
              <a:ext uri="{FF2B5EF4-FFF2-40B4-BE49-F238E27FC236}">
                <a16:creationId xmlns:a16="http://schemas.microsoft.com/office/drawing/2014/main" id="{369C4058-0060-440C-A61F-622BEDD400D8}"/>
              </a:ext>
            </a:extLst>
          </p:cNvPr>
          <p:cNvGrpSpPr>
            <a:grpSpLocks noChangeAspect="1"/>
          </p:cNvGrpSpPr>
          <p:nvPr/>
        </p:nvGrpSpPr>
        <p:grpSpPr>
          <a:xfrm>
            <a:off x="1010518" y="2139506"/>
            <a:ext cx="1097276" cy="1097280"/>
            <a:chOff x="3241866" y="1103796"/>
            <a:chExt cx="4627785" cy="4627785"/>
          </a:xfrm>
          <a:effectLst>
            <a:outerShdw blurRad="50800" dist="38100" dir="2700000" algn="tl" rotWithShape="0">
              <a:prstClr val="black">
                <a:alpha val="40000"/>
              </a:prstClr>
            </a:outerShdw>
          </a:effectLst>
        </p:grpSpPr>
        <p:sp>
          <p:nvSpPr>
            <p:cNvPr id="45" name="Oval 44">
              <a:extLst>
                <a:ext uri="{FF2B5EF4-FFF2-40B4-BE49-F238E27FC236}">
                  <a16:creationId xmlns:a16="http://schemas.microsoft.com/office/drawing/2014/main" id="{55630538-4203-4713-BB65-C5A60E565D83}"/>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46" name="Oval 45">
              <a:extLst>
                <a:ext uri="{FF2B5EF4-FFF2-40B4-BE49-F238E27FC236}">
                  <a16:creationId xmlns:a16="http://schemas.microsoft.com/office/drawing/2014/main" id="{FB89436A-983A-4044-8C89-1B1B0908639D}"/>
                </a:ext>
              </a:extLst>
            </p:cNvPr>
            <p:cNvSpPr>
              <a:spLocks noChangeAspect="1"/>
            </p:cNvSpPr>
            <p:nvPr/>
          </p:nvSpPr>
          <p:spPr>
            <a:xfrm>
              <a:off x="3627512" y="1489445"/>
              <a:ext cx="3856489" cy="3856488"/>
            </a:xfrm>
            <a:prstGeom prst="ellips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pic>
        <p:nvPicPr>
          <p:cNvPr id="44" name="Graphic 43" descr="Microscope">
            <a:extLst>
              <a:ext uri="{FF2B5EF4-FFF2-40B4-BE49-F238E27FC236}">
                <a16:creationId xmlns:a16="http://schemas.microsoft.com/office/drawing/2014/main" id="{89B9D5C9-9F55-47D2-99E5-B7BF038EE9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61975" y="2390966"/>
            <a:ext cx="594360" cy="594360"/>
          </a:xfrm>
          <a:prstGeom prst="rect">
            <a:avLst/>
          </a:prstGeom>
        </p:spPr>
      </p:pic>
      <p:sp>
        <p:nvSpPr>
          <p:cNvPr id="47" name="TextBox 46">
            <a:extLst>
              <a:ext uri="{FF2B5EF4-FFF2-40B4-BE49-F238E27FC236}">
                <a16:creationId xmlns:a16="http://schemas.microsoft.com/office/drawing/2014/main" id="{B69FA607-8263-4152-9D46-FCEC721DF2D9}"/>
              </a:ext>
            </a:extLst>
          </p:cNvPr>
          <p:cNvSpPr txBox="1"/>
          <p:nvPr/>
        </p:nvSpPr>
        <p:spPr>
          <a:xfrm>
            <a:off x="2267813" y="2140454"/>
            <a:ext cx="3861721" cy="1240340"/>
          </a:xfrm>
          <a:prstGeom prst="rect">
            <a:avLst/>
          </a:prstGeom>
          <a:noFill/>
        </p:spPr>
        <p:txBody>
          <a:bodyPr wrap="square" rtlCol="0">
            <a:spAutoFit/>
          </a:bodyPr>
          <a:lstStyle/>
          <a:p>
            <a:pPr defTabSz="1219170">
              <a:spcBef>
                <a:spcPct val="20000"/>
              </a:spcBef>
              <a:defRPr/>
            </a:pPr>
            <a:r>
              <a:rPr lang="en-US" sz="1400" dirty="0">
                <a:solidFill>
                  <a:srgbClr val="FF2B2A"/>
                </a:solidFill>
                <a:latin typeface="Bernard MT Condensed" panose="02050806060905020404" pitchFamily="18" charset="0"/>
              </a:rPr>
              <a:t>LOREM IPSUM DOLOR 65%</a:t>
            </a:r>
          </a:p>
          <a:p>
            <a:pPr defTabSz="1219170">
              <a:spcBef>
                <a:spcPct val="20000"/>
              </a:spcBef>
              <a:defRPr/>
            </a:pPr>
            <a:endParaRPr lang="en-US" sz="100" b="1" dirty="0">
              <a:solidFill>
                <a:srgbClr val="464646"/>
              </a:solidFill>
              <a:latin typeface="Candara" panose="020E0502030303020204" pitchFamily="34" charset="0"/>
            </a:endParaRP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49" name="Group 48">
            <a:extLst>
              <a:ext uri="{FF2B5EF4-FFF2-40B4-BE49-F238E27FC236}">
                <a16:creationId xmlns:a16="http://schemas.microsoft.com/office/drawing/2014/main" id="{442D950A-DF79-4E5D-9CEA-182FAA55A4EA}"/>
              </a:ext>
            </a:extLst>
          </p:cNvPr>
          <p:cNvGrpSpPr>
            <a:grpSpLocks noChangeAspect="1"/>
          </p:cNvGrpSpPr>
          <p:nvPr/>
        </p:nvGrpSpPr>
        <p:grpSpPr>
          <a:xfrm>
            <a:off x="1014989" y="5028235"/>
            <a:ext cx="1097276" cy="1097280"/>
            <a:chOff x="3241866" y="1103796"/>
            <a:chExt cx="4627785" cy="4627785"/>
          </a:xfrm>
          <a:effectLst>
            <a:outerShdw blurRad="50800" dist="38100" dir="2700000" algn="tl" rotWithShape="0">
              <a:prstClr val="black">
                <a:alpha val="40000"/>
              </a:prstClr>
            </a:outerShdw>
          </a:effectLst>
        </p:grpSpPr>
        <p:sp>
          <p:nvSpPr>
            <p:cNvPr id="51" name="Oval 50">
              <a:extLst>
                <a:ext uri="{FF2B5EF4-FFF2-40B4-BE49-F238E27FC236}">
                  <a16:creationId xmlns:a16="http://schemas.microsoft.com/office/drawing/2014/main" id="{A0F69233-6826-46E7-8298-9A9BA5C70391}"/>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52" name="Oval 51">
              <a:extLst>
                <a:ext uri="{FF2B5EF4-FFF2-40B4-BE49-F238E27FC236}">
                  <a16:creationId xmlns:a16="http://schemas.microsoft.com/office/drawing/2014/main" id="{0EBA94D2-2A40-475E-AD50-D1FA7D809DDF}"/>
                </a:ext>
              </a:extLst>
            </p:cNvPr>
            <p:cNvSpPr>
              <a:spLocks noChangeAspect="1"/>
            </p:cNvSpPr>
            <p:nvPr/>
          </p:nvSpPr>
          <p:spPr>
            <a:xfrm>
              <a:off x="3627512" y="1489445"/>
              <a:ext cx="3856489" cy="3856488"/>
            </a:xfrm>
            <a:prstGeom prst="ellipse">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pic>
        <p:nvPicPr>
          <p:cNvPr id="50" name="Graphic 49" descr="Flask">
            <a:extLst>
              <a:ext uri="{FF2B5EF4-FFF2-40B4-BE49-F238E27FC236}">
                <a16:creationId xmlns:a16="http://schemas.microsoft.com/office/drawing/2014/main" id="{04931FD6-FB46-4C10-81D4-402B4F096BB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276546" y="5297747"/>
            <a:ext cx="585216" cy="585216"/>
          </a:xfrm>
          <a:prstGeom prst="rect">
            <a:avLst/>
          </a:prstGeom>
        </p:spPr>
      </p:pic>
      <p:grpSp>
        <p:nvGrpSpPr>
          <p:cNvPr id="54" name="Group 53">
            <a:extLst>
              <a:ext uri="{FF2B5EF4-FFF2-40B4-BE49-F238E27FC236}">
                <a16:creationId xmlns:a16="http://schemas.microsoft.com/office/drawing/2014/main" id="{ED696563-108F-4955-BA97-1105BE4A4DB8}"/>
              </a:ext>
            </a:extLst>
          </p:cNvPr>
          <p:cNvGrpSpPr>
            <a:grpSpLocks noChangeAspect="1"/>
          </p:cNvGrpSpPr>
          <p:nvPr/>
        </p:nvGrpSpPr>
        <p:grpSpPr>
          <a:xfrm>
            <a:off x="1014989" y="3580435"/>
            <a:ext cx="1097276" cy="1097280"/>
            <a:chOff x="3241866" y="1103796"/>
            <a:chExt cx="4627785" cy="4627785"/>
          </a:xfrm>
          <a:effectLst>
            <a:outerShdw blurRad="50800" dist="38100" dir="2700000" algn="tl" rotWithShape="0">
              <a:prstClr val="black">
                <a:alpha val="40000"/>
              </a:prstClr>
            </a:outerShdw>
          </a:effectLst>
        </p:grpSpPr>
        <p:sp>
          <p:nvSpPr>
            <p:cNvPr id="56" name="Oval 55">
              <a:extLst>
                <a:ext uri="{FF2B5EF4-FFF2-40B4-BE49-F238E27FC236}">
                  <a16:creationId xmlns:a16="http://schemas.microsoft.com/office/drawing/2014/main" id="{67CF022A-06C0-49E9-8EF0-1786DF78F9E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sp>
          <p:nvSpPr>
            <p:cNvPr id="57" name="Oval 56">
              <a:extLst>
                <a:ext uri="{FF2B5EF4-FFF2-40B4-BE49-F238E27FC236}">
                  <a16:creationId xmlns:a16="http://schemas.microsoft.com/office/drawing/2014/main" id="{57E40EDD-0FD3-42FC-8A03-1D7FB37FE0FD}"/>
                </a:ext>
              </a:extLst>
            </p:cNvPr>
            <p:cNvSpPr>
              <a:spLocks noChangeAspect="1"/>
            </p:cNvSpPr>
            <p:nvPr/>
          </p:nvSpPr>
          <p:spPr>
            <a:xfrm>
              <a:off x="3627512" y="1489445"/>
              <a:ext cx="3856489" cy="3856488"/>
            </a:xfrm>
            <a:prstGeom prst="ellips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64646"/>
                </a:solidFill>
              </a:endParaRPr>
            </a:p>
          </p:txBody>
        </p:sp>
      </p:grpSp>
      <p:pic>
        <p:nvPicPr>
          <p:cNvPr id="55" name="Graphic 54" descr="Test tubes">
            <a:extLst>
              <a:ext uri="{FF2B5EF4-FFF2-40B4-BE49-F238E27FC236}">
                <a16:creationId xmlns:a16="http://schemas.microsoft.com/office/drawing/2014/main" id="{379C7D40-F9D1-43FE-B6FB-711665ADECB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289306" y="3854756"/>
            <a:ext cx="548640" cy="548640"/>
          </a:xfrm>
          <a:prstGeom prst="rect">
            <a:avLst/>
          </a:prstGeom>
        </p:spPr>
      </p:pic>
      <p:sp>
        <p:nvSpPr>
          <p:cNvPr id="58" name="TextBox 57">
            <a:extLst>
              <a:ext uri="{FF2B5EF4-FFF2-40B4-BE49-F238E27FC236}">
                <a16:creationId xmlns:a16="http://schemas.microsoft.com/office/drawing/2014/main" id="{FBA9F907-443E-4717-B057-D0882A9ED9AC}"/>
              </a:ext>
            </a:extLst>
          </p:cNvPr>
          <p:cNvSpPr txBox="1"/>
          <p:nvPr/>
        </p:nvSpPr>
        <p:spPr>
          <a:xfrm>
            <a:off x="2267718" y="3585206"/>
            <a:ext cx="3861816" cy="1240340"/>
          </a:xfrm>
          <a:prstGeom prst="rect">
            <a:avLst/>
          </a:prstGeom>
          <a:noFill/>
        </p:spPr>
        <p:txBody>
          <a:bodyPr wrap="square" rtlCol="0">
            <a:spAutoFit/>
          </a:bodyPr>
          <a:lstStyle/>
          <a:p>
            <a:pPr defTabSz="1219170">
              <a:spcBef>
                <a:spcPct val="20000"/>
              </a:spcBef>
              <a:defRPr/>
            </a:pPr>
            <a:r>
              <a:rPr lang="en-US" sz="1400" dirty="0">
                <a:solidFill>
                  <a:srgbClr val="3EB8CD"/>
                </a:solidFill>
                <a:latin typeface="Bernard MT Condensed" panose="02050806060905020404" pitchFamily="18" charset="0"/>
              </a:rPr>
              <a:t>LOREM IPSUM DOLOR 58%</a:t>
            </a:r>
          </a:p>
          <a:p>
            <a:pPr defTabSz="1219170">
              <a:spcBef>
                <a:spcPct val="20000"/>
              </a:spcBef>
              <a:defRPr/>
            </a:pPr>
            <a:endParaRPr lang="en-US" sz="100" b="1" dirty="0">
              <a:solidFill>
                <a:srgbClr val="464646"/>
              </a:solidFill>
              <a:latin typeface="Candara" panose="020E0502030303020204" pitchFamily="34" charset="0"/>
            </a:endParaRP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70E7C382-F164-4C82-A522-BB7DBECC0A86}"/>
              </a:ext>
            </a:extLst>
          </p:cNvPr>
          <p:cNvSpPr txBox="1"/>
          <p:nvPr/>
        </p:nvSpPr>
        <p:spPr>
          <a:xfrm>
            <a:off x="2267717" y="5029958"/>
            <a:ext cx="3980683" cy="1240340"/>
          </a:xfrm>
          <a:prstGeom prst="rect">
            <a:avLst/>
          </a:prstGeom>
          <a:noFill/>
        </p:spPr>
        <p:txBody>
          <a:bodyPr wrap="square" rtlCol="0">
            <a:spAutoFit/>
          </a:bodyPr>
          <a:lstStyle/>
          <a:p>
            <a:pPr defTabSz="1219170">
              <a:spcBef>
                <a:spcPct val="20000"/>
              </a:spcBef>
              <a:defRPr/>
            </a:pPr>
            <a:r>
              <a:rPr lang="en-US" sz="1400" dirty="0">
                <a:solidFill>
                  <a:srgbClr val="85C401"/>
                </a:solidFill>
                <a:latin typeface="Bernard MT Condensed" panose="02050806060905020404" pitchFamily="18" charset="0"/>
              </a:rPr>
              <a:t>LOREM IPSUM DOLOR 44%</a:t>
            </a:r>
          </a:p>
          <a:p>
            <a:pPr defTabSz="1219170">
              <a:spcBef>
                <a:spcPct val="20000"/>
              </a:spcBef>
              <a:defRPr/>
            </a:pPr>
            <a:endParaRPr lang="en-US" sz="100" b="1" dirty="0">
              <a:solidFill>
                <a:srgbClr val="464646"/>
              </a:solidFill>
              <a:latin typeface="Candara" panose="020E0502030303020204" pitchFamily="34" charset="0"/>
            </a:endParaRP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C88603FF-5E3A-43B1-B492-2DA1F93FA57A}"/>
              </a:ext>
            </a:extLst>
          </p:cNvPr>
          <p:cNvSpPr txBox="1"/>
          <p:nvPr/>
        </p:nvSpPr>
        <p:spPr>
          <a:xfrm>
            <a:off x="387495" y="305067"/>
            <a:ext cx="4032105" cy="1415772"/>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t>
            </a:r>
            <a:endParaRPr lang="en-US" dirty="0">
              <a:solidFill>
                <a:srgbClr val="464646"/>
              </a:solidFill>
            </a:endParaRPr>
          </a:p>
        </p:txBody>
      </p:sp>
      <p:graphicFrame>
        <p:nvGraphicFramePr>
          <p:cNvPr id="6" name="Chart 5"/>
          <p:cNvGraphicFramePr>
            <a:graphicFrameLocks noChangeAspect="1"/>
          </p:cNvGraphicFramePr>
          <p:nvPr>
            <p:extLst/>
          </p:nvPr>
        </p:nvGraphicFramePr>
        <p:xfrm>
          <a:off x="7387517" y="2468880"/>
          <a:ext cx="3566160" cy="2435595"/>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 name="Chart 3"/>
          <p:cNvGraphicFramePr>
            <a:graphicFrameLocks noChangeAspect="1"/>
          </p:cNvGraphicFramePr>
          <p:nvPr>
            <p:extLst/>
          </p:nvPr>
        </p:nvGraphicFramePr>
        <p:xfrm>
          <a:off x="7383046" y="914400"/>
          <a:ext cx="3566160" cy="2286225"/>
        </p:xfrm>
        <a:graphic>
          <a:graphicData uri="http://schemas.openxmlformats.org/drawingml/2006/chart">
            <c:chart xmlns:c="http://schemas.openxmlformats.org/drawingml/2006/chart" xmlns:r="http://schemas.openxmlformats.org/officeDocument/2006/relationships" r:id="rId10"/>
          </a:graphicData>
        </a:graphic>
      </p:graphicFrame>
      <p:pic>
        <p:nvPicPr>
          <p:cNvPr id="21" name="Picture 20">
            <a:hlinkClick r:id="rId11"/>
            <a:extLst>
              <a:ext uri="{FF2B5EF4-FFF2-40B4-BE49-F238E27FC236}">
                <a16:creationId xmlns:a16="http://schemas.microsoft.com/office/drawing/2014/main" id="{F6CA92AD-3339-4A26-BD15-82B4FCA56F72}"/>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9179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37"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900" decel="100000" fill="hold"/>
                                        <p:tgtEl>
                                          <p:spTgt spid="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 presetClass="entr" presetSubtype="8" fill="hold" nodeType="afterEffect">
                                  <p:stCondLst>
                                    <p:cond delay="0"/>
                                  </p:stCondLst>
                                  <p:childTnLst>
                                    <p:set>
                                      <p:cBhvr>
                                        <p:cTn id="17" dur="1" fill="hold">
                                          <p:stCondLst>
                                            <p:cond delay="0"/>
                                          </p:stCondLst>
                                        </p:cTn>
                                        <p:tgtEl>
                                          <p:spTgt spid="43"/>
                                        </p:tgtEl>
                                        <p:attrNameLst>
                                          <p:attrName>style.visibility</p:attrName>
                                        </p:attrNameLst>
                                      </p:cBhvr>
                                      <p:to>
                                        <p:strVal val="visible"/>
                                      </p:to>
                                    </p:set>
                                    <p:anim calcmode="lin" valueType="num">
                                      <p:cBhvr additive="base">
                                        <p:cTn id="18" dur="500" fill="hold"/>
                                        <p:tgtEl>
                                          <p:spTgt spid="43"/>
                                        </p:tgtEl>
                                        <p:attrNameLst>
                                          <p:attrName>ppt_x</p:attrName>
                                        </p:attrNameLst>
                                      </p:cBhvr>
                                      <p:tavLst>
                                        <p:tav tm="0">
                                          <p:val>
                                            <p:strVal val="0-#ppt_w/2"/>
                                          </p:val>
                                        </p:tav>
                                        <p:tav tm="100000">
                                          <p:val>
                                            <p:strVal val="#ppt_x"/>
                                          </p:val>
                                        </p:tav>
                                      </p:tavLst>
                                    </p:anim>
                                    <p:anim calcmode="lin" valueType="num">
                                      <p:cBhvr additive="base">
                                        <p:cTn id="19" dur="500" fill="hold"/>
                                        <p:tgtEl>
                                          <p:spTgt spid="43"/>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additive="base">
                                        <p:cTn id="22" dur="500" fill="hold"/>
                                        <p:tgtEl>
                                          <p:spTgt spid="44"/>
                                        </p:tgtEl>
                                        <p:attrNameLst>
                                          <p:attrName>ppt_x</p:attrName>
                                        </p:attrNameLst>
                                      </p:cBhvr>
                                      <p:tavLst>
                                        <p:tav tm="0">
                                          <p:val>
                                            <p:strVal val="0-#ppt_w/2"/>
                                          </p:val>
                                        </p:tav>
                                        <p:tav tm="100000">
                                          <p:val>
                                            <p:strVal val="#ppt_x"/>
                                          </p:val>
                                        </p:tav>
                                      </p:tavLst>
                                    </p:anim>
                                    <p:anim calcmode="lin" valueType="num">
                                      <p:cBhvr additive="base">
                                        <p:cTn id="23" dur="500" fill="hold"/>
                                        <p:tgtEl>
                                          <p:spTgt spid="44"/>
                                        </p:tgtEl>
                                        <p:attrNameLst>
                                          <p:attrName>ppt_y</p:attrName>
                                        </p:attrNameLst>
                                      </p:cBhvr>
                                      <p:tavLst>
                                        <p:tav tm="0">
                                          <p:val>
                                            <p:strVal val="#ppt_y"/>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fade">
                                      <p:cBhvr>
                                        <p:cTn id="27" dur="1000"/>
                                        <p:tgtEl>
                                          <p:spTgt spid="47"/>
                                        </p:tgtEl>
                                      </p:cBhvr>
                                    </p:animEffect>
                                    <p:anim calcmode="lin" valueType="num">
                                      <p:cBhvr>
                                        <p:cTn id="28" dur="1000" fill="hold"/>
                                        <p:tgtEl>
                                          <p:spTgt spid="47"/>
                                        </p:tgtEl>
                                        <p:attrNameLst>
                                          <p:attrName>ppt_x</p:attrName>
                                        </p:attrNameLst>
                                      </p:cBhvr>
                                      <p:tavLst>
                                        <p:tav tm="0">
                                          <p:val>
                                            <p:strVal val="#ppt_x"/>
                                          </p:val>
                                        </p:tav>
                                        <p:tav tm="100000">
                                          <p:val>
                                            <p:strVal val="#ppt_x"/>
                                          </p:val>
                                        </p:tav>
                                      </p:tavLst>
                                    </p:anim>
                                    <p:anim calcmode="lin" valueType="num">
                                      <p:cBhvr>
                                        <p:cTn id="29" dur="1000" fill="hold"/>
                                        <p:tgtEl>
                                          <p:spTgt spid="47"/>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37" presetClass="entr" presetSubtype="0"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900" decel="100000" fill="hold"/>
                                        <p:tgtEl>
                                          <p:spTgt spid="6"/>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37" fill="hold">
                            <p:stCondLst>
                              <p:cond delay="4500"/>
                            </p:stCondLst>
                            <p:childTnLst>
                              <p:par>
                                <p:cTn id="38" presetID="2" presetClass="entr" presetSubtype="8" fill="hold" nodeType="afterEffect">
                                  <p:stCondLst>
                                    <p:cond delay="0"/>
                                  </p:stCondLst>
                                  <p:childTnLst>
                                    <p:set>
                                      <p:cBhvr>
                                        <p:cTn id="39" dur="1" fill="hold">
                                          <p:stCondLst>
                                            <p:cond delay="0"/>
                                          </p:stCondLst>
                                        </p:cTn>
                                        <p:tgtEl>
                                          <p:spTgt spid="54"/>
                                        </p:tgtEl>
                                        <p:attrNameLst>
                                          <p:attrName>style.visibility</p:attrName>
                                        </p:attrNameLst>
                                      </p:cBhvr>
                                      <p:to>
                                        <p:strVal val="visible"/>
                                      </p:to>
                                    </p:set>
                                    <p:anim calcmode="lin" valueType="num">
                                      <p:cBhvr additive="base">
                                        <p:cTn id="40" dur="500" fill="hold"/>
                                        <p:tgtEl>
                                          <p:spTgt spid="54"/>
                                        </p:tgtEl>
                                        <p:attrNameLst>
                                          <p:attrName>ppt_x</p:attrName>
                                        </p:attrNameLst>
                                      </p:cBhvr>
                                      <p:tavLst>
                                        <p:tav tm="0">
                                          <p:val>
                                            <p:strVal val="0-#ppt_w/2"/>
                                          </p:val>
                                        </p:tav>
                                        <p:tav tm="100000">
                                          <p:val>
                                            <p:strVal val="#ppt_x"/>
                                          </p:val>
                                        </p:tav>
                                      </p:tavLst>
                                    </p:anim>
                                    <p:anim calcmode="lin" valueType="num">
                                      <p:cBhvr additive="base">
                                        <p:cTn id="41" dur="500" fill="hold"/>
                                        <p:tgtEl>
                                          <p:spTgt spid="54"/>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55"/>
                                        </p:tgtEl>
                                        <p:attrNameLst>
                                          <p:attrName>style.visibility</p:attrName>
                                        </p:attrNameLst>
                                      </p:cBhvr>
                                      <p:to>
                                        <p:strVal val="visible"/>
                                      </p:to>
                                    </p:set>
                                    <p:anim calcmode="lin" valueType="num">
                                      <p:cBhvr additive="base">
                                        <p:cTn id="44" dur="500" fill="hold"/>
                                        <p:tgtEl>
                                          <p:spTgt spid="55"/>
                                        </p:tgtEl>
                                        <p:attrNameLst>
                                          <p:attrName>ppt_x</p:attrName>
                                        </p:attrNameLst>
                                      </p:cBhvr>
                                      <p:tavLst>
                                        <p:tav tm="0">
                                          <p:val>
                                            <p:strVal val="0-#ppt_w/2"/>
                                          </p:val>
                                        </p:tav>
                                        <p:tav tm="100000">
                                          <p:val>
                                            <p:strVal val="#ppt_x"/>
                                          </p:val>
                                        </p:tav>
                                      </p:tavLst>
                                    </p:anim>
                                    <p:anim calcmode="lin" valueType="num">
                                      <p:cBhvr additive="base">
                                        <p:cTn id="45" dur="500" fill="hold"/>
                                        <p:tgtEl>
                                          <p:spTgt spid="55"/>
                                        </p:tgtEl>
                                        <p:attrNameLst>
                                          <p:attrName>ppt_y</p:attrName>
                                        </p:attrNameLst>
                                      </p:cBhvr>
                                      <p:tavLst>
                                        <p:tav tm="0">
                                          <p:val>
                                            <p:strVal val="#ppt_y"/>
                                          </p:val>
                                        </p:tav>
                                        <p:tav tm="100000">
                                          <p:val>
                                            <p:strVal val="#ppt_y"/>
                                          </p:val>
                                        </p:tav>
                                      </p:tavLst>
                                    </p:anim>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fade">
                                      <p:cBhvr>
                                        <p:cTn id="49" dur="1000"/>
                                        <p:tgtEl>
                                          <p:spTgt spid="58"/>
                                        </p:tgtEl>
                                      </p:cBhvr>
                                    </p:animEffect>
                                    <p:anim calcmode="lin" valueType="num">
                                      <p:cBhvr>
                                        <p:cTn id="50" dur="1000" fill="hold"/>
                                        <p:tgtEl>
                                          <p:spTgt spid="58"/>
                                        </p:tgtEl>
                                        <p:attrNameLst>
                                          <p:attrName>ppt_x</p:attrName>
                                        </p:attrNameLst>
                                      </p:cBhvr>
                                      <p:tavLst>
                                        <p:tav tm="0">
                                          <p:val>
                                            <p:strVal val="#ppt_x"/>
                                          </p:val>
                                        </p:tav>
                                        <p:tav tm="100000">
                                          <p:val>
                                            <p:strVal val="#ppt_x"/>
                                          </p:val>
                                        </p:tav>
                                      </p:tavLst>
                                    </p:anim>
                                    <p:anim calcmode="lin" valueType="num">
                                      <p:cBhvr>
                                        <p:cTn id="51" dur="1000" fill="hold"/>
                                        <p:tgtEl>
                                          <p:spTgt spid="58"/>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37" presetClass="entr" presetSubtype="0" fill="hold" grpId="0" nodeType="after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fade">
                                      <p:cBhvr>
                                        <p:cTn id="55" dur="1000"/>
                                        <p:tgtEl>
                                          <p:spTgt spid="7"/>
                                        </p:tgtEl>
                                      </p:cBhvr>
                                    </p:animEffect>
                                    <p:anim calcmode="lin" valueType="num">
                                      <p:cBhvr>
                                        <p:cTn id="56" dur="1000" fill="hold"/>
                                        <p:tgtEl>
                                          <p:spTgt spid="7"/>
                                        </p:tgtEl>
                                        <p:attrNameLst>
                                          <p:attrName>ppt_x</p:attrName>
                                        </p:attrNameLst>
                                      </p:cBhvr>
                                      <p:tavLst>
                                        <p:tav tm="0">
                                          <p:val>
                                            <p:strVal val="#ppt_x"/>
                                          </p:val>
                                        </p:tav>
                                        <p:tav tm="100000">
                                          <p:val>
                                            <p:strVal val="#ppt_x"/>
                                          </p:val>
                                        </p:tav>
                                      </p:tavLst>
                                    </p:anim>
                                    <p:anim calcmode="lin" valueType="num">
                                      <p:cBhvr>
                                        <p:cTn id="57" dur="900" decel="100000" fill="hold"/>
                                        <p:tgtEl>
                                          <p:spTgt spid="7"/>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59" fill="hold">
                            <p:stCondLst>
                              <p:cond delay="7000"/>
                            </p:stCondLst>
                            <p:childTnLst>
                              <p:par>
                                <p:cTn id="60" presetID="2" presetClass="entr" presetSubtype="8" fill="hold"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500" fill="hold"/>
                                        <p:tgtEl>
                                          <p:spTgt spid="49"/>
                                        </p:tgtEl>
                                        <p:attrNameLst>
                                          <p:attrName>ppt_x</p:attrName>
                                        </p:attrNameLst>
                                      </p:cBhvr>
                                      <p:tavLst>
                                        <p:tav tm="0">
                                          <p:val>
                                            <p:strVal val="0-#ppt_w/2"/>
                                          </p:val>
                                        </p:tav>
                                        <p:tav tm="100000">
                                          <p:val>
                                            <p:strVal val="#ppt_x"/>
                                          </p:val>
                                        </p:tav>
                                      </p:tavLst>
                                    </p:anim>
                                    <p:anim calcmode="lin" valueType="num">
                                      <p:cBhvr additive="base">
                                        <p:cTn id="63" dur="500" fill="hold"/>
                                        <p:tgtEl>
                                          <p:spTgt spid="49"/>
                                        </p:tgtEl>
                                        <p:attrNameLst>
                                          <p:attrName>ppt_y</p:attrName>
                                        </p:attrNameLst>
                                      </p:cBhvr>
                                      <p:tavLst>
                                        <p:tav tm="0">
                                          <p:val>
                                            <p:strVal val="#ppt_y"/>
                                          </p:val>
                                        </p:tav>
                                        <p:tav tm="100000">
                                          <p:val>
                                            <p:strVal val="#ppt_y"/>
                                          </p:val>
                                        </p:tav>
                                      </p:tavLst>
                                    </p:anim>
                                  </p:childTnLst>
                                </p:cTn>
                              </p:par>
                              <p:par>
                                <p:cTn id="64" presetID="2" presetClass="entr" presetSubtype="8" fill="hold" nodeType="withEffect">
                                  <p:stCondLst>
                                    <p:cond delay="0"/>
                                  </p:stCondLst>
                                  <p:childTnLst>
                                    <p:set>
                                      <p:cBhvr>
                                        <p:cTn id="65" dur="1" fill="hold">
                                          <p:stCondLst>
                                            <p:cond delay="0"/>
                                          </p:stCondLst>
                                        </p:cTn>
                                        <p:tgtEl>
                                          <p:spTgt spid="50"/>
                                        </p:tgtEl>
                                        <p:attrNameLst>
                                          <p:attrName>style.visibility</p:attrName>
                                        </p:attrNameLst>
                                      </p:cBhvr>
                                      <p:to>
                                        <p:strVal val="visible"/>
                                      </p:to>
                                    </p:set>
                                    <p:anim calcmode="lin" valueType="num">
                                      <p:cBhvr additive="base">
                                        <p:cTn id="66" dur="500" fill="hold"/>
                                        <p:tgtEl>
                                          <p:spTgt spid="50"/>
                                        </p:tgtEl>
                                        <p:attrNameLst>
                                          <p:attrName>ppt_x</p:attrName>
                                        </p:attrNameLst>
                                      </p:cBhvr>
                                      <p:tavLst>
                                        <p:tav tm="0">
                                          <p:val>
                                            <p:strVal val="0-#ppt_w/2"/>
                                          </p:val>
                                        </p:tav>
                                        <p:tav tm="100000">
                                          <p:val>
                                            <p:strVal val="#ppt_x"/>
                                          </p:val>
                                        </p:tav>
                                      </p:tavLst>
                                    </p:anim>
                                    <p:anim calcmode="lin" valueType="num">
                                      <p:cBhvr additive="base">
                                        <p:cTn id="67" dur="500" fill="hold"/>
                                        <p:tgtEl>
                                          <p:spTgt spid="50"/>
                                        </p:tgtEl>
                                        <p:attrNameLst>
                                          <p:attrName>ppt_y</p:attrName>
                                        </p:attrNameLst>
                                      </p:cBhvr>
                                      <p:tavLst>
                                        <p:tav tm="0">
                                          <p:val>
                                            <p:strVal val="#ppt_y"/>
                                          </p:val>
                                        </p:tav>
                                        <p:tav tm="100000">
                                          <p:val>
                                            <p:strVal val="#ppt_y"/>
                                          </p:val>
                                        </p:tav>
                                      </p:tavLst>
                                    </p:anim>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59"/>
                                        </p:tgtEl>
                                        <p:attrNameLst>
                                          <p:attrName>style.visibility</p:attrName>
                                        </p:attrNameLst>
                                      </p:cBhvr>
                                      <p:to>
                                        <p:strVal val="visible"/>
                                      </p:to>
                                    </p:set>
                                    <p:animEffect transition="in" filter="fade">
                                      <p:cBhvr>
                                        <p:cTn id="71" dur="1000"/>
                                        <p:tgtEl>
                                          <p:spTgt spid="59"/>
                                        </p:tgtEl>
                                      </p:cBhvr>
                                    </p:animEffect>
                                    <p:anim calcmode="lin" valueType="num">
                                      <p:cBhvr>
                                        <p:cTn id="72" dur="1000" fill="hold"/>
                                        <p:tgtEl>
                                          <p:spTgt spid="59"/>
                                        </p:tgtEl>
                                        <p:attrNameLst>
                                          <p:attrName>ppt_x</p:attrName>
                                        </p:attrNameLst>
                                      </p:cBhvr>
                                      <p:tavLst>
                                        <p:tav tm="0">
                                          <p:val>
                                            <p:strVal val="#ppt_x"/>
                                          </p:val>
                                        </p:tav>
                                        <p:tav tm="100000">
                                          <p:val>
                                            <p:strVal val="#ppt_x"/>
                                          </p:val>
                                        </p:tav>
                                      </p:tavLst>
                                    </p:anim>
                                    <p:anim calcmode="lin" valueType="num">
                                      <p:cBhvr>
                                        <p:cTn id="73"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47" grpId="0"/>
      <p:bldP spid="58" grpId="0"/>
      <p:bldP spid="59" grpId="0"/>
      <p:bldP spid="60" grpId="0"/>
      <p:bldGraphic spid="6" grpId="0">
        <p:bldAsOne/>
      </p:bldGraphic>
      <p:bldGraphic spid="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1396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2019-10-03T15:37:53Z</dcterms:modified>
</cp:coreProperties>
</file>