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65000"/>
                </a:schemeClr>
              </a:solidFill>
              <a:effectLst/>
              <a:scene3d>
                <a:camera prst="orthographicFront"/>
                <a:lightRig rig="threePt" dir="t"/>
              </a:scene3d>
              <a:sp3d>
                <a:bevelT/>
              </a:sp3d>
            </c:spPr>
            <c:extLst>
              <c:ext xmlns:c16="http://schemas.microsoft.com/office/drawing/2014/chart" uri="{C3380CC4-5D6E-409C-BE32-E72D297353CC}">
                <c16:uniqueId val="{00000001-3879-4B8E-898C-BB1E2C8AAC2E}"/>
              </c:ext>
            </c:extLst>
          </c:dPt>
          <c:dPt>
            <c:idx val="1"/>
            <c:bubble3D val="0"/>
            <c:spPr>
              <a:solidFill>
                <a:srgbClr val="FF2B2A"/>
              </a:solidFill>
              <a:effectLst/>
              <a:scene3d>
                <a:camera prst="orthographicFront"/>
                <a:lightRig rig="threePt" dir="t"/>
              </a:scene3d>
              <a:sp3d>
                <a:bevelT/>
              </a:sp3d>
            </c:spPr>
            <c:extLst>
              <c:ext xmlns:c16="http://schemas.microsoft.com/office/drawing/2014/chart" uri="{C3380CC4-5D6E-409C-BE32-E72D297353CC}">
                <c16:uniqueId val="{00000003-3879-4B8E-898C-BB1E2C8AAC2E}"/>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4-3879-4B8E-898C-BB1E2C8AAC2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solidFill>
              <a:srgbClr val="A5A5A5"/>
            </a:solidFill>
            <a:effectLst/>
            <a:scene3d>
              <a:camera prst="orthographicFront"/>
              <a:lightRig rig="threePt" dir="t"/>
            </a:scene3d>
            <a:sp3d>
              <a:bevelT/>
            </a:sp3d>
          </c:spPr>
          <c:dPt>
            <c:idx val="0"/>
            <c:bubble3D val="0"/>
            <c:spPr>
              <a:solidFill>
                <a:schemeClr val="bg1">
                  <a:lumMod val="65000"/>
                </a:schemeClr>
              </a:solidFill>
              <a:effectLst/>
              <a:scene3d>
                <a:camera prst="orthographicFront"/>
                <a:lightRig rig="threePt" dir="t"/>
              </a:scene3d>
              <a:sp3d>
                <a:bevelT/>
              </a:sp3d>
            </c:spPr>
            <c:extLst>
              <c:ext xmlns:c16="http://schemas.microsoft.com/office/drawing/2014/chart" uri="{C3380CC4-5D6E-409C-BE32-E72D297353CC}">
                <c16:uniqueId val="{00000001-C4A7-4583-88D7-B52A66DD99E2}"/>
              </c:ext>
            </c:extLst>
          </c:dPt>
          <c:dPt>
            <c:idx val="1"/>
            <c:bubble3D val="0"/>
            <c:spPr>
              <a:solidFill>
                <a:srgbClr val="FFA803"/>
              </a:solidFill>
              <a:effectLst/>
              <a:scene3d>
                <a:camera prst="orthographicFront"/>
                <a:lightRig rig="threePt" dir="t"/>
              </a:scene3d>
              <a:sp3d>
                <a:bevelT/>
              </a:sp3d>
            </c:spPr>
            <c:extLst>
              <c:ext xmlns:c16="http://schemas.microsoft.com/office/drawing/2014/chart" uri="{C3380CC4-5D6E-409C-BE32-E72D297353CC}">
                <c16:uniqueId val="{00000003-C4A7-4583-88D7-B52A66DD99E2}"/>
              </c:ext>
            </c:extLst>
          </c:dPt>
          <c:dLbls>
            <c:delete val="1"/>
          </c:dLbls>
          <c:cat>
            <c:strRef>
              <c:f>Sheet1!$A$2:$A$3</c:f>
              <c:strCache>
                <c:ptCount val="2"/>
                <c:pt idx="0">
                  <c:v>1st Qtr</c:v>
                </c:pt>
                <c:pt idx="1">
                  <c:v>2nd Qtr</c:v>
                </c:pt>
              </c:strCache>
            </c:strRef>
          </c:cat>
          <c:val>
            <c:numRef>
              <c:f>Sheet1!$B$2:$B$3</c:f>
              <c:numCache>
                <c:formatCode>General</c:formatCode>
                <c:ptCount val="2"/>
                <c:pt idx="0">
                  <c:v>45</c:v>
                </c:pt>
                <c:pt idx="1">
                  <c:v>55</c:v>
                </c:pt>
              </c:numCache>
            </c:numRef>
          </c:val>
          <c:extLst>
            <c:ext xmlns:c16="http://schemas.microsoft.com/office/drawing/2014/chart" uri="{C3380CC4-5D6E-409C-BE32-E72D297353CC}">
              <c16:uniqueId val="{00000004-C4A7-4583-88D7-B52A66DD99E2}"/>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65000"/>
                </a:schemeClr>
              </a:solidFill>
              <a:effectLst/>
              <a:scene3d>
                <a:camera prst="orthographicFront"/>
                <a:lightRig rig="threePt" dir="t"/>
              </a:scene3d>
              <a:sp3d>
                <a:bevelT/>
              </a:sp3d>
            </c:spPr>
            <c:extLst>
              <c:ext xmlns:c16="http://schemas.microsoft.com/office/drawing/2014/chart" uri="{C3380CC4-5D6E-409C-BE32-E72D297353CC}">
                <c16:uniqueId val="{00000001-A76F-4C1B-8E26-906305135551}"/>
              </c:ext>
            </c:extLst>
          </c:dPt>
          <c:dPt>
            <c:idx val="1"/>
            <c:bubble3D val="0"/>
            <c:spPr>
              <a:solidFill>
                <a:srgbClr val="3EB8CD"/>
              </a:solidFill>
              <a:effectLst/>
              <a:scene3d>
                <a:camera prst="orthographicFront"/>
                <a:lightRig rig="threePt" dir="t"/>
              </a:scene3d>
              <a:sp3d>
                <a:bevelT/>
              </a:sp3d>
            </c:spPr>
            <c:extLst>
              <c:ext xmlns:c16="http://schemas.microsoft.com/office/drawing/2014/chart" uri="{C3380CC4-5D6E-409C-BE32-E72D297353CC}">
                <c16:uniqueId val="{00000003-A76F-4C1B-8E26-906305135551}"/>
              </c:ext>
            </c:extLst>
          </c:dPt>
          <c:dLbls>
            <c:delete val="1"/>
          </c:dLbls>
          <c:cat>
            <c:strRef>
              <c:f>Sheet1!$A$2:$A$3</c:f>
              <c:strCache>
                <c:ptCount val="2"/>
                <c:pt idx="0">
                  <c:v>1st Qtr</c:v>
                </c:pt>
                <c:pt idx="1">
                  <c:v>2nd Qtr</c:v>
                </c:pt>
              </c:strCache>
            </c:strRef>
          </c:cat>
          <c:val>
            <c:numRef>
              <c:f>Sheet1!$B$2:$B$3</c:f>
              <c:numCache>
                <c:formatCode>General</c:formatCode>
                <c:ptCount val="2"/>
                <c:pt idx="0">
                  <c:v>23</c:v>
                </c:pt>
                <c:pt idx="1">
                  <c:v>77</c:v>
                </c:pt>
              </c:numCache>
            </c:numRef>
          </c:val>
          <c:extLst>
            <c:ext xmlns:c16="http://schemas.microsoft.com/office/drawing/2014/chart" uri="{C3380CC4-5D6E-409C-BE32-E72D297353CC}">
              <c16:uniqueId val="{00000004-A76F-4C1B-8E26-906305135551}"/>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solidFill>
              <a:schemeClr val="bg1">
                <a:lumMod val="65000"/>
              </a:schemeClr>
            </a:solidFill>
            <a:effectLst/>
            <a:scene3d>
              <a:camera prst="orthographicFront"/>
              <a:lightRig rig="threePt" dir="t"/>
            </a:scene3d>
            <a:sp3d>
              <a:bevelT/>
            </a:sp3d>
          </c:spPr>
          <c:dPt>
            <c:idx val="0"/>
            <c:bubble3D val="0"/>
            <c:extLst>
              <c:ext xmlns:c16="http://schemas.microsoft.com/office/drawing/2014/chart" uri="{C3380CC4-5D6E-409C-BE32-E72D297353CC}">
                <c16:uniqueId val="{00000001-2482-4587-993A-5BC79598BDB9}"/>
              </c:ext>
            </c:extLst>
          </c:dPt>
          <c:dPt>
            <c:idx val="1"/>
            <c:bubble3D val="0"/>
            <c:spPr>
              <a:solidFill>
                <a:srgbClr val="85C401"/>
              </a:solidFill>
              <a:effectLst/>
              <a:scene3d>
                <a:camera prst="orthographicFront"/>
                <a:lightRig rig="threePt" dir="t"/>
              </a:scene3d>
              <a:sp3d>
                <a:bevelT/>
              </a:sp3d>
            </c:spPr>
            <c:extLst>
              <c:ext xmlns:c16="http://schemas.microsoft.com/office/drawing/2014/chart" uri="{C3380CC4-5D6E-409C-BE32-E72D297353CC}">
                <c16:uniqueId val="{00000003-2482-4587-993A-5BC79598BDB9}"/>
              </c:ext>
            </c:extLst>
          </c:dPt>
          <c:dLbls>
            <c:delete val="1"/>
          </c:dLbls>
          <c:cat>
            <c:strRef>
              <c:f>Sheet1!$A$2:$A$3</c:f>
              <c:strCache>
                <c:ptCount val="2"/>
                <c:pt idx="0">
                  <c:v>1st Qtr</c:v>
                </c:pt>
                <c:pt idx="1">
                  <c:v>2nd Qtr</c:v>
                </c:pt>
              </c:strCache>
            </c:strRef>
          </c:cat>
          <c:val>
            <c:numRef>
              <c:f>Sheet1!$B$2:$B$3</c:f>
              <c:numCache>
                <c:formatCode>General</c:formatCode>
                <c:ptCount val="2"/>
                <c:pt idx="0">
                  <c:v>18</c:v>
                </c:pt>
                <c:pt idx="1">
                  <c:v>82</c:v>
                </c:pt>
              </c:numCache>
            </c:numRef>
          </c:val>
          <c:extLst>
            <c:ext xmlns:c16="http://schemas.microsoft.com/office/drawing/2014/chart" uri="{C3380CC4-5D6E-409C-BE32-E72D297353CC}">
              <c16:uniqueId val="{00000004-2482-4587-993A-5BC79598BDB9}"/>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2687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chart" Target="../charts/chart4.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dirty="0">
                <a:solidFill>
                  <a:srgbClr val="464646"/>
                </a:solidFill>
                <a:latin typeface="Candara" panose="020E0502030303020204" pitchFamily="34" charset="0"/>
              </a:rPr>
              <a:t>Your Subtitle</a:t>
            </a:r>
          </a:p>
        </p:txBody>
      </p:sp>
      <p:sp>
        <p:nvSpPr>
          <p:cNvPr id="28" name="TextBox 27">
            <a:extLst>
              <a:ext uri="{FF2B5EF4-FFF2-40B4-BE49-F238E27FC236}">
                <a16:creationId xmlns:a16="http://schemas.microsoft.com/office/drawing/2014/main" id="{C352F22F-5363-43EC-85F6-96CCCF7A8783}"/>
              </a:ext>
            </a:extLst>
          </p:cNvPr>
          <p:cNvSpPr txBox="1"/>
          <p:nvPr/>
        </p:nvSpPr>
        <p:spPr>
          <a:xfrm>
            <a:off x="8503920" y="1733850"/>
            <a:ext cx="3256051" cy="1708160"/>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77%</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B46E7B89-9CA3-496F-908A-7DAEAF08BF36}"/>
              </a:ext>
            </a:extLst>
          </p:cNvPr>
          <p:cNvSpPr txBox="1"/>
          <p:nvPr/>
        </p:nvSpPr>
        <p:spPr>
          <a:xfrm>
            <a:off x="2834640" y="4282948"/>
            <a:ext cx="3256051" cy="1708160"/>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55%</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1ED2DBD3-A517-40C8-BBDA-AC1CD7E032DF}"/>
              </a:ext>
            </a:extLst>
          </p:cNvPr>
          <p:cNvSpPr txBox="1"/>
          <p:nvPr/>
        </p:nvSpPr>
        <p:spPr>
          <a:xfrm>
            <a:off x="8503920" y="4282948"/>
            <a:ext cx="3256051" cy="1708160"/>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82%</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aphicFrame>
        <p:nvGraphicFramePr>
          <p:cNvPr id="41" name="Chart 40">
            <a:extLst>
              <a:ext uri="{FF2B5EF4-FFF2-40B4-BE49-F238E27FC236}">
                <a16:creationId xmlns:a16="http://schemas.microsoft.com/office/drawing/2014/main" id="{6F37A458-296D-483C-91DC-4446F164D9E0}"/>
              </a:ext>
            </a:extLst>
          </p:cNvPr>
          <p:cNvGraphicFramePr>
            <a:graphicFrameLocks noChangeAspect="1"/>
          </p:cNvGraphicFramePr>
          <p:nvPr>
            <p:extLst/>
          </p:nvPr>
        </p:nvGraphicFramePr>
        <p:xfrm>
          <a:off x="91440" y="1733850"/>
          <a:ext cx="2743200" cy="1758636"/>
        </p:xfrm>
        <a:graphic>
          <a:graphicData uri="http://schemas.openxmlformats.org/drawingml/2006/chart">
            <c:chart xmlns:c="http://schemas.openxmlformats.org/drawingml/2006/chart" xmlns:r="http://schemas.openxmlformats.org/officeDocument/2006/relationships" r:id="rId2"/>
          </a:graphicData>
        </a:graphic>
      </p:graphicFrame>
      <p:sp>
        <p:nvSpPr>
          <p:cNvPr id="22" name="TextBox 21">
            <a:extLst>
              <a:ext uri="{FF2B5EF4-FFF2-40B4-BE49-F238E27FC236}">
                <a16:creationId xmlns:a16="http://schemas.microsoft.com/office/drawing/2014/main" id="{7557FC92-833F-4728-AF0A-7511912BBE4C}"/>
              </a:ext>
            </a:extLst>
          </p:cNvPr>
          <p:cNvSpPr txBox="1"/>
          <p:nvPr/>
        </p:nvSpPr>
        <p:spPr>
          <a:xfrm>
            <a:off x="2834640" y="1736718"/>
            <a:ext cx="3256051" cy="1708160"/>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68%</a:t>
            </a: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aphicFrame>
        <p:nvGraphicFramePr>
          <p:cNvPr id="42" name="Chart 41">
            <a:extLst>
              <a:ext uri="{FF2B5EF4-FFF2-40B4-BE49-F238E27FC236}">
                <a16:creationId xmlns:a16="http://schemas.microsoft.com/office/drawing/2014/main" id="{67F03481-8E6F-4E40-A76D-42C1176A9DE1}"/>
              </a:ext>
            </a:extLst>
          </p:cNvPr>
          <p:cNvGraphicFramePr>
            <a:graphicFrameLocks noChangeAspect="1"/>
          </p:cNvGraphicFramePr>
          <p:nvPr>
            <p:extLst/>
          </p:nvPr>
        </p:nvGraphicFramePr>
        <p:xfrm>
          <a:off x="152400" y="4282577"/>
          <a:ext cx="2743200" cy="17586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hart 42">
            <a:extLst>
              <a:ext uri="{FF2B5EF4-FFF2-40B4-BE49-F238E27FC236}">
                <a16:creationId xmlns:a16="http://schemas.microsoft.com/office/drawing/2014/main" id="{C70B1788-DD26-49E5-9E1F-AE7C7077F4BD}"/>
              </a:ext>
            </a:extLst>
          </p:cNvPr>
          <p:cNvGraphicFramePr>
            <a:graphicFrameLocks noChangeAspect="1"/>
          </p:cNvGraphicFramePr>
          <p:nvPr>
            <p:extLst/>
          </p:nvPr>
        </p:nvGraphicFramePr>
        <p:xfrm>
          <a:off x="5862091" y="1733850"/>
          <a:ext cx="2743200" cy="17586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4" name="Chart 43">
            <a:extLst>
              <a:ext uri="{FF2B5EF4-FFF2-40B4-BE49-F238E27FC236}">
                <a16:creationId xmlns:a16="http://schemas.microsoft.com/office/drawing/2014/main" id="{97B7EFA2-EC6B-468A-9AF5-458E557D83C1}"/>
              </a:ext>
            </a:extLst>
          </p:cNvPr>
          <p:cNvGraphicFramePr>
            <a:graphicFrameLocks noChangeAspect="1"/>
          </p:cNvGraphicFramePr>
          <p:nvPr>
            <p:extLst/>
          </p:nvPr>
        </p:nvGraphicFramePr>
        <p:xfrm>
          <a:off x="5862091" y="4302492"/>
          <a:ext cx="2743200" cy="1758636"/>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hlinkClick r:id="rId6"/>
            <a:extLst>
              <a:ext uri="{FF2B5EF4-FFF2-40B4-BE49-F238E27FC236}">
                <a16:creationId xmlns:a16="http://schemas.microsoft.com/office/drawing/2014/main" id="{0BF9FB04-35E2-4B89-A8B4-7B0F9EEB8BB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8226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wheel(1)">
                                      <p:cBhvr>
                                        <p:cTn id="11" dur="2000"/>
                                        <p:tgtEl>
                                          <p:spTgt spid="41"/>
                                        </p:tgtEl>
                                      </p:cBhvr>
                                    </p:animEffect>
                                  </p:childTnLst>
                                </p:cTn>
                              </p:par>
                            </p:childTnLst>
                          </p:cTn>
                        </p:par>
                        <p:par>
                          <p:cTn id="12" fill="hold">
                            <p:stCondLst>
                              <p:cond delay="3000"/>
                            </p:stCondLst>
                            <p:childTnLst>
                              <p:par>
                                <p:cTn id="13" presetID="42" presetClass="entr" presetSubtype="0"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1000"/>
                                        <p:tgtEl>
                                          <p:spTgt spid="22"/>
                                        </p:tgtEl>
                                      </p:cBhvr>
                                    </p:animEffect>
                                    <p:anim calcmode="lin" valueType="num">
                                      <p:cBhvr>
                                        <p:cTn id="16" dur="1000" fill="hold"/>
                                        <p:tgtEl>
                                          <p:spTgt spid="22"/>
                                        </p:tgtEl>
                                        <p:attrNameLst>
                                          <p:attrName>ppt_x</p:attrName>
                                        </p:attrNameLst>
                                      </p:cBhvr>
                                      <p:tavLst>
                                        <p:tav tm="0">
                                          <p:val>
                                            <p:strVal val="#ppt_x"/>
                                          </p:val>
                                        </p:tav>
                                        <p:tav tm="100000">
                                          <p:val>
                                            <p:strVal val="#ppt_x"/>
                                          </p:val>
                                        </p:tav>
                                      </p:tavLst>
                                    </p:anim>
                                    <p:anim calcmode="lin" valueType="num">
                                      <p:cBhvr>
                                        <p:cTn id="17" dur="1000" fill="hold"/>
                                        <p:tgtEl>
                                          <p:spTgt spid="22"/>
                                        </p:tgtEl>
                                        <p:attrNameLst>
                                          <p:attrName>ppt_y</p:attrName>
                                        </p:attrNameLst>
                                      </p:cBhvr>
                                      <p:tavLst>
                                        <p:tav tm="0">
                                          <p:val>
                                            <p:strVal val="#ppt_y+.1"/>
                                          </p:val>
                                        </p:tav>
                                        <p:tav tm="100000">
                                          <p:val>
                                            <p:strVal val="#ppt_y"/>
                                          </p:val>
                                        </p:tav>
                                      </p:tavLst>
                                    </p:anim>
                                  </p:childTnLst>
                                </p:cTn>
                              </p:par>
                            </p:childTnLst>
                          </p:cTn>
                        </p:par>
                        <p:par>
                          <p:cTn id="18" fill="hold">
                            <p:stCondLst>
                              <p:cond delay="4000"/>
                            </p:stCondLst>
                            <p:childTnLst>
                              <p:par>
                                <p:cTn id="19" presetID="21" presetClass="entr" presetSubtype="1" fill="hold" grpId="0" nodeType="after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wheel(1)">
                                      <p:cBhvr>
                                        <p:cTn id="21" dur="2000"/>
                                        <p:tgtEl>
                                          <p:spTgt spid="43"/>
                                        </p:tgtEl>
                                      </p:cBhvr>
                                    </p:animEffect>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21" presetClass="entr" presetSubtype="1"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wheel(1)">
                                      <p:cBhvr>
                                        <p:cTn id="31" dur="2000"/>
                                        <p:tgtEl>
                                          <p:spTgt spid="42"/>
                                        </p:tgtEl>
                                      </p:cBhvr>
                                    </p:animEffect>
                                  </p:childTnLst>
                                </p:cTn>
                              </p:par>
                            </p:childTnLst>
                          </p:cTn>
                        </p:par>
                        <p:par>
                          <p:cTn id="32" fill="hold">
                            <p:stCondLst>
                              <p:cond delay="9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10000"/>
                            </p:stCondLst>
                            <p:childTnLst>
                              <p:par>
                                <p:cTn id="39" presetID="21"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heel(1)">
                                      <p:cBhvr>
                                        <p:cTn id="41" dur="2000"/>
                                        <p:tgtEl>
                                          <p:spTgt spid="44"/>
                                        </p:tgtEl>
                                      </p:cBhvr>
                                    </p:animEffect>
                                  </p:childTnLst>
                                </p:cTn>
                              </p:par>
                            </p:childTnLst>
                          </p:cTn>
                        </p:par>
                        <p:par>
                          <p:cTn id="42" fill="hold">
                            <p:stCondLst>
                              <p:cond delay="12000"/>
                            </p:stCondLst>
                            <p:childTnLst>
                              <p:par>
                                <p:cTn id="43" presetID="42"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fade">
                                      <p:cBhvr>
                                        <p:cTn id="45" dur="1000"/>
                                        <p:tgtEl>
                                          <p:spTgt spid="40"/>
                                        </p:tgtEl>
                                      </p:cBhvr>
                                    </p:animEffect>
                                    <p:anim calcmode="lin" valueType="num">
                                      <p:cBhvr>
                                        <p:cTn id="46" dur="1000" fill="hold"/>
                                        <p:tgtEl>
                                          <p:spTgt spid="40"/>
                                        </p:tgtEl>
                                        <p:attrNameLst>
                                          <p:attrName>ppt_x</p:attrName>
                                        </p:attrNameLst>
                                      </p:cBhvr>
                                      <p:tavLst>
                                        <p:tav tm="0">
                                          <p:val>
                                            <p:strVal val="#ppt_x"/>
                                          </p:val>
                                        </p:tav>
                                        <p:tav tm="100000">
                                          <p:val>
                                            <p:strVal val="#ppt_x"/>
                                          </p:val>
                                        </p:tav>
                                      </p:tavLst>
                                    </p:anim>
                                    <p:anim calcmode="lin" valueType="num">
                                      <p:cBhvr>
                                        <p:cTn id="47"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8" grpId="0"/>
      <p:bldP spid="34" grpId="0"/>
      <p:bldP spid="40" grpId="0"/>
      <p:bldGraphic spid="41" grpId="0">
        <p:bldAsOne/>
      </p:bldGraphic>
      <p:bldP spid="22" grpId="0"/>
      <p:bldGraphic spid="42" grpId="0">
        <p:bldAsOne/>
      </p:bldGraphic>
      <p:bldGraphic spid="43" grpId="0">
        <p:bldAsOne/>
      </p:bldGraphic>
      <p:bldGraphic spid="4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1448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2019-10-03T15:37:01Z</dcterms:modified>
</cp:coreProperties>
</file>