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20"/>
      <c:rAngAx val="0"/>
    </c:view3D>
    <c:floor>
      <c:thickness val="0"/>
    </c:floor>
    <c:sideWall>
      <c:thickness val="0"/>
    </c:sideWall>
    <c:backWall>
      <c:thickness val="0"/>
    </c:backWall>
    <c:plotArea>
      <c:layout>
        <c:manualLayout>
          <c:layoutTarget val="inner"/>
          <c:xMode val="edge"/>
          <c:yMode val="edge"/>
          <c:x val="8.432119422572168E-2"/>
          <c:y val="2.8330155019685041E-2"/>
          <c:w val="0.74920144356955698"/>
          <c:h val="0.8573016117126"/>
        </c:manualLayout>
      </c:layout>
      <c:bar3DChart>
        <c:barDir val="col"/>
        <c:grouping val="standard"/>
        <c:varyColors val="0"/>
        <c:ser>
          <c:idx val="0"/>
          <c:order val="0"/>
          <c:tx>
            <c:strRef>
              <c:f>Sheet1!$B$1</c:f>
              <c:strCache>
                <c:ptCount val="1"/>
                <c:pt idx="0">
                  <c:v>Series 1</c:v>
                </c:pt>
              </c:strCache>
            </c:strRef>
          </c:tx>
          <c:spPr>
            <a:solidFill>
              <a:srgbClr val="44D7FB"/>
            </a:solidFill>
          </c:spPr>
          <c:invertIfNegative val="0"/>
          <c:cat>
            <c:strRef>
              <c:f>Sheet1!$A$2:$A$5</c:f>
              <c:strCache>
                <c:ptCount val="4"/>
                <c:pt idx="0">
                  <c:v>JAN</c:v>
                </c:pt>
                <c:pt idx="1">
                  <c:v>FEB</c:v>
                </c:pt>
                <c:pt idx="2">
                  <c:v>MAR</c:v>
                </c:pt>
                <c:pt idx="3">
                  <c:v>APR</c:v>
                </c:pt>
              </c:strCache>
            </c:strRef>
          </c:cat>
          <c:val>
            <c:numRef>
              <c:f>Sheet1!$B$2:$B$5</c:f>
              <c:numCache>
                <c:formatCode>0%</c:formatCode>
                <c:ptCount val="4"/>
                <c:pt idx="0">
                  <c:v>0.74</c:v>
                </c:pt>
                <c:pt idx="1">
                  <c:v>0.35</c:v>
                </c:pt>
                <c:pt idx="2">
                  <c:v>0.4</c:v>
                </c:pt>
                <c:pt idx="3">
                  <c:v>0.7</c:v>
                </c:pt>
              </c:numCache>
            </c:numRef>
          </c:val>
          <c:shape val="pyramid"/>
          <c:extLst>
            <c:ext xmlns:c16="http://schemas.microsoft.com/office/drawing/2014/chart" uri="{C3380CC4-5D6E-409C-BE32-E72D297353CC}">
              <c16:uniqueId val="{00000000-D384-4FBE-A440-AC12ADD2392C}"/>
            </c:ext>
          </c:extLst>
        </c:ser>
        <c:ser>
          <c:idx val="1"/>
          <c:order val="1"/>
          <c:tx>
            <c:strRef>
              <c:f>Sheet1!$C$1</c:f>
              <c:strCache>
                <c:ptCount val="1"/>
                <c:pt idx="0">
                  <c:v>Series 2</c:v>
                </c:pt>
              </c:strCache>
            </c:strRef>
          </c:tx>
          <c:spPr>
            <a:solidFill>
              <a:srgbClr val="239BD3"/>
            </a:solidFill>
          </c:spPr>
          <c:invertIfNegative val="0"/>
          <c:cat>
            <c:strRef>
              <c:f>Sheet1!$A$2:$A$5</c:f>
              <c:strCache>
                <c:ptCount val="4"/>
                <c:pt idx="0">
                  <c:v>JAN</c:v>
                </c:pt>
                <c:pt idx="1">
                  <c:v>FEB</c:v>
                </c:pt>
                <c:pt idx="2">
                  <c:v>MAR</c:v>
                </c:pt>
                <c:pt idx="3">
                  <c:v>APR</c:v>
                </c:pt>
              </c:strCache>
            </c:strRef>
          </c:cat>
          <c:val>
            <c:numRef>
              <c:f>Sheet1!$C$2:$C$5</c:f>
              <c:numCache>
                <c:formatCode>0%</c:formatCode>
                <c:ptCount val="4"/>
                <c:pt idx="0">
                  <c:v>0.92</c:v>
                </c:pt>
                <c:pt idx="1">
                  <c:v>0.33</c:v>
                </c:pt>
                <c:pt idx="2">
                  <c:v>0.71</c:v>
                </c:pt>
                <c:pt idx="3">
                  <c:v>0.55000000000000004</c:v>
                </c:pt>
              </c:numCache>
            </c:numRef>
          </c:val>
          <c:shape val="pyramid"/>
          <c:extLst>
            <c:ext xmlns:c16="http://schemas.microsoft.com/office/drawing/2014/chart" uri="{C3380CC4-5D6E-409C-BE32-E72D297353CC}">
              <c16:uniqueId val="{00000001-D384-4FBE-A440-AC12ADD2392C}"/>
            </c:ext>
          </c:extLst>
        </c:ser>
        <c:ser>
          <c:idx val="2"/>
          <c:order val="2"/>
          <c:tx>
            <c:strRef>
              <c:f>Sheet1!$D$1</c:f>
              <c:strCache>
                <c:ptCount val="1"/>
                <c:pt idx="0">
                  <c:v>Series 3</c:v>
                </c:pt>
              </c:strCache>
            </c:strRef>
          </c:tx>
          <c:spPr>
            <a:solidFill>
              <a:srgbClr val="548235"/>
            </a:solidFill>
          </c:spPr>
          <c:invertIfNegative val="0"/>
          <c:dPt>
            <c:idx val="0"/>
            <c:invertIfNegative val="0"/>
            <c:bubble3D val="0"/>
            <c:spPr>
              <a:solidFill>
                <a:srgbClr val="0967B9"/>
              </a:solidFill>
            </c:spPr>
            <c:extLst>
              <c:ext xmlns:c16="http://schemas.microsoft.com/office/drawing/2014/chart" uri="{C3380CC4-5D6E-409C-BE32-E72D297353CC}">
                <c16:uniqueId val="{00000000-259B-4B5A-A541-1CC9A7B1B953}"/>
              </c:ext>
            </c:extLst>
          </c:dPt>
          <c:cat>
            <c:strRef>
              <c:f>Sheet1!$A$2:$A$5</c:f>
              <c:strCache>
                <c:ptCount val="4"/>
                <c:pt idx="0">
                  <c:v>JAN</c:v>
                </c:pt>
                <c:pt idx="1">
                  <c:v>FEB</c:v>
                </c:pt>
                <c:pt idx="2">
                  <c:v>MAR</c:v>
                </c:pt>
                <c:pt idx="3">
                  <c:v>APR</c:v>
                </c:pt>
              </c:strCache>
            </c:strRef>
          </c:cat>
          <c:val>
            <c:numRef>
              <c:f>Sheet1!$D$2:$D$5</c:f>
              <c:numCache>
                <c:formatCode>0%</c:formatCode>
                <c:ptCount val="4"/>
                <c:pt idx="0">
                  <c:v>0.97</c:v>
                </c:pt>
                <c:pt idx="1">
                  <c:v>0.22</c:v>
                </c:pt>
                <c:pt idx="2">
                  <c:v>0.72</c:v>
                </c:pt>
                <c:pt idx="3">
                  <c:v>0.9</c:v>
                </c:pt>
              </c:numCache>
            </c:numRef>
          </c:val>
          <c:shape val="pyramid"/>
          <c:extLst>
            <c:ext xmlns:c16="http://schemas.microsoft.com/office/drawing/2014/chart" uri="{C3380CC4-5D6E-409C-BE32-E72D297353CC}">
              <c16:uniqueId val="{00000002-D384-4FBE-A440-AC12ADD2392C}"/>
            </c:ext>
          </c:extLst>
        </c:ser>
        <c:dLbls>
          <c:showLegendKey val="0"/>
          <c:showVal val="0"/>
          <c:showCatName val="0"/>
          <c:showSerName val="0"/>
          <c:showPercent val="0"/>
          <c:showBubbleSize val="0"/>
        </c:dLbls>
        <c:gapWidth val="200"/>
        <c:gapDepth val="200"/>
        <c:shape val="cone"/>
        <c:axId val="108935424"/>
        <c:axId val="108949504"/>
        <c:axId val="105998528"/>
      </c:bar3DChart>
      <c:catAx>
        <c:axId val="108935424"/>
        <c:scaling>
          <c:orientation val="minMax"/>
        </c:scaling>
        <c:delete val="0"/>
        <c:axPos val="b"/>
        <c:numFmt formatCode="General" sourceLinked="0"/>
        <c:majorTickMark val="out"/>
        <c:minorTickMark val="none"/>
        <c:tickLblPos val="nextTo"/>
        <c:txPr>
          <a:bodyPr/>
          <a:lstStyle/>
          <a:p>
            <a:pPr>
              <a:defRPr>
                <a:solidFill>
                  <a:srgbClr val="454545"/>
                </a:solidFill>
              </a:defRPr>
            </a:pPr>
            <a:endParaRPr lang="en-US"/>
          </a:p>
        </c:txPr>
        <c:crossAx val="108949504"/>
        <c:crosses val="autoZero"/>
        <c:auto val="1"/>
        <c:lblAlgn val="ctr"/>
        <c:lblOffset val="100"/>
        <c:noMultiLvlLbl val="0"/>
      </c:catAx>
      <c:valAx>
        <c:axId val="108949504"/>
        <c:scaling>
          <c:orientation val="minMax"/>
          <c:max val="1"/>
          <c:min val="0"/>
        </c:scaling>
        <c:delete val="0"/>
        <c:axPos val="l"/>
        <c:majorGridlines/>
        <c:numFmt formatCode="0%" sourceLinked="0"/>
        <c:majorTickMark val="out"/>
        <c:minorTickMark val="none"/>
        <c:tickLblPos val="nextTo"/>
        <c:txPr>
          <a:bodyPr/>
          <a:lstStyle/>
          <a:p>
            <a:pPr>
              <a:defRPr>
                <a:solidFill>
                  <a:srgbClr val="454545"/>
                </a:solidFill>
              </a:defRPr>
            </a:pPr>
            <a:endParaRPr lang="en-US"/>
          </a:p>
        </c:txPr>
        <c:crossAx val="108935424"/>
        <c:crosses val="autoZero"/>
        <c:crossBetween val="between"/>
        <c:majorUnit val="0.1"/>
        <c:minorUnit val="4.0000000000000022E-2"/>
      </c:valAx>
      <c:serAx>
        <c:axId val="105998528"/>
        <c:scaling>
          <c:orientation val="minMax"/>
        </c:scaling>
        <c:delete val="1"/>
        <c:axPos val="b"/>
        <c:majorTickMark val="out"/>
        <c:minorTickMark val="none"/>
        <c:tickLblPos val="nextTo"/>
        <c:crossAx val="108949504"/>
        <c:crosses val="autoZero"/>
      </c:serAx>
    </c:plotArea>
    <c:legend>
      <c:legendPos val="r"/>
      <c:layout>
        <c:manualLayout>
          <c:xMode val="edge"/>
          <c:yMode val="edge"/>
          <c:x val="0.83951776763885821"/>
          <c:y val="0.56054637984024214"/>
          <c:w val="0.15057824803149691"/>
          <c:h val="0.25390748031496185"/>
        </c:manualLayout>
      </c:layout>
      <c:overlay val="0"/>
      <c:txPr>
        <a:bodyPr/>
        <a:lstStyle/>
        <a:p>
          <a:pPr>
            <a:defRPr>
              <a:solidFill>
                <a:srgbClr val="454545"/>
              </a:solidFill>
            </a:defRPr>
          </a:pPr>
          <a:endParaRPr lang="en-US"/>
        </a:p>
      </c:txPr>
    </c:legend>
    <c:plotVisOnly val="1"/>
    <c:dispBlanksAs val="gap"/>
    <c:showDLblsOverMax val="0"/>
  </c:chart>
  <c:txPr>
    <a:bodyPr/>
    <a:lstStyle/>
    <a:p>
      <a:pPr>
        <a:defRPr sz="1600" b="1">
          <a:solidFill>
            <a:schemeClr val="bg1"/>
          </a:solidFill>
          <a:latin typeface="Candara" panose="020E0502030303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5179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0" y="770467"/>
          <a:ext cx="9784080" cy="4334933"/>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C0E96179-383A-4BA8-BE02-6E39FC38035A}"/>
              </a:ext>
            </a:extLst>
          </p:cNvPr>
          <p:cNvSpPr txBox="1"/>
          <p:nvPr/>
        </p:nvSpPr>
        <p:spPr>
          <a:xfrm>
            <a:off x="8686799" y="258228"/>
            <a:ext cx="3132667" cy="2308324"/>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sp>
        <p:nvSpPr>
          <p:cNvPr id="26" name="TextBox 25">
            <a:extLst>
              <a:ext uri="{FF2B5EF4-FFF2-40B4-BE49-F238E27FC236}">
                <a16:creationId xmlns:a16="http://schemas.microsoft.com/office/drawing/2014/main" id="{70560ED2-F166-40A7-8B9F-28E6422EF20D}"/>
              </a:ext>
            </a:extLst>
          </p:cNvPr>
          <p:cNvSpPr txBox="1"/>
          <p:nvPr/>
        </p:nvSpPr>
        <p:spPr>
          <a:xfrm>
            <a:off x="381000" y="4953000"/>
            <a:ext cx="3429000" cy="1785104"/>
          </a:xfrm>
          <a:prstGeom prst="rect">
            <a:avLst/>
          </a:prstGeom>
          <a:noFill/>
        </p:spPr>
        <p:txBody>
          <a:bodyPr wrap="square" rtlCol="0">
            <a:spAutoFit/>
          </a:bodyPr>
          <a:lstStyle/>
          <a:p>
            <a:r>
              <a:rPr lang="en-US" sz="1400" dirty="0">
                <a:solidFill>
                  <a:srgbClr val="44D7FB"/>
                </a:solidFill>
                <a:latin typeface="Bernard MT Condensed" panose="02050806060905020404" pitchFamily="18" charset="0"/>
              </a:rPr>
              <a:t>LOREM IPSUM DOLOR 01</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6A388E85-0F60-4951-B90A-71C262B964A9}"/>
              </a:ext>
            </a:extLst>
          </p:cNvPr>
          <p:cNvSpPr txBox="1"/>
          <p:nvPr/>
        </p:nvSpPr>
        <p:spPr>
          <a:xfrm>
            <a:off x="4038600" y="5051038"/>
            <a:ext cx="3657600" cy="1785104"/>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02</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EB42A0E-B6CA-4467-A40B-F1A4F73384AC}"/>
              </a:ext>
            </a:extLst>
          </p:cNvPr>
          <p:cNvSpPr txBox="1"/>
          <p:nvPr/>
        </p:nvSpPr>
        <p:spPr>
          <a:xfrm>
            <a:off x="7950200" y="4953000"/>
            <a:ext cx="3657600" cy="1785104"/>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03</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pic>
        <p:nvPicPr>
          <p:cNvPr id="7" name="Picture 6">
            <a:hlinkClick r:id="rId3"/>
            <a:extLst>
              <a:ext uri="{FF2B5EF4-FFF2-40B4-BE49-F238E27FC236}">
                <a16:creationId xmlns:a16="http://schemas.microsoft.com/office/drawing/2014/main" id="{8ADA5B4F-2950-4233-9FC6-0BDFB3E231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6574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11" dur="1000"/>
                                        <p:tgtEl>
                                          <p:spTgt spid="6">
                                            <p:graphicEl>
                                              <a:chart seriesIdx="-3" categoryIdx="-3" bldStep="gridLegend"/>
                                            </p:graphic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6">
                                            <p:graphicEl>
                                              <a:chart seriesIdx="0" categoryIdx="0" bldStep="ptInCategory"/>
                                            </p:graphicEl>
                                          </p:spTgt>
                                        </p:tgtEl>
                                        <p:attrNameLst>
                                          <p:attrName>style.visibility</p:attrName>
                                        </p:attrNameLst>
                                      </p:cBhvr>
                                      <p:to>
                                        <p:strVal val="visible"/>
                                      </p:to>
                                    </p:set>
                                    <p:animEffect transition="in" filter="wipe(down)">
                                      <p:cBhvr>
                                        <p:cTn id="15" dur="1250"/>
                                        <p:tgtEl>
                                          <p:spTgt spid="6">
                                            <p:graphicEl>
                                              <a:chart seriesIdx="0" categoryIdx="0" bldStep="ptInCategory"/>
                                            </p:graphicEl>
                                          </p:spTgt>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250"/>
                                        <p:tgtEl>
                                          <p:spTgt spid="26"/>
                                        </p:tgtEl>
                                      </p:cBhvr>
                                    </p:animEffect>
                                    <p:anim calcmode="lin" valueType="num">
                                      <p:cBhvr>
                                        <p:cTn id="19" dur="1250" fill="hold"/>
                                        <p:tgtEl>
                                          <p:spTgt spid="26"/>
                                        </p:tgtEl>
                                        <p:attrNameLst>
                                          <p:attrName>ppt_x</p:attrName>
                                        </p:attrNameLst>
                                      </p:cBhvr>
                                      <p:tavLst>
                                        <p:tav tm="0">
                                          <p:val>
                                            <p:strVal val="#ppt_x"/>
                                          </p:val>
                                        </p:tav>
                                        <p:tav tm="100000">
                                          <p:val>
                                            <p:strVal val="#ppt_x"/>
                                          </p:val>
                                        </p:tav>
                                      </p:tavLst>
                                    </p:anim>
                                    <p:anim calcmode="lin" valueType="num">
                                      <p:cBhvr>
                                        <p:cTn id="20" dur="125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3250"/>
                            </p:stCondLst>
                            <p:childTnLst>
                              <p:par>
                                <p:cTn id="22" presetID="22" presetClass="entr" presetSubtype="4" fill="hold" grpId="0" nodeType="afterEffect">
                                  <p:stCondLst>
                                    <p:cond delay="500"/>
                                  </p:stCondLst>
                                  <p:childTnLst>
                                    <p:set>
                                      <p:cBhvr>
                                        <p:cTn id="23" dur="1" fill="hold">
                                          <p:stCondLst>
                                            <p:cond delay="0"/>
                                          </p:stCondLst>
                                        </p:cTn>
                                        <p:tgtEl>
                                          <p:spTgt spid="6">
                                            <p:graphicEl>
                                              <a:chart seriesIdx="1" categoryIdx="0" bldStep="ptInCategory"/>
                                            </p:graphicEl>
                                          </p:spTgt>
                                        </p:tgtEl>
                                        <p:attrNameLst>
                                          <p:attrName>style.visibility</p:attrName>
                                        </p:attrNameLst>
                                      </p:cBhvr>
                                      <p:to>
                                        <p:strVal val="visible"/>
                                      </p:to>
                                    </p:set>
                                    <p:animEffect transition="in" filter="wipe(down)">
                                      <p:cBhvr>
                                        <p:cTn id="24" dur="1250"/>
                                        <p:tgtEl>
                                          <p:spTgt spid="6">
                                            <p:graphicEl>
                                              <a:chart seriesIdx="1" categoryIdx="0" bldStep="ptInCategory"/>
                                            </p:graphicEl>
                                          </p:spTgt>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250"/>
                                        <p:tgtEl>
                                          <p:spTgt spid="30"/>
                                        </p:tgtEl>
                                      </p:cBhvr>
                                    </p:animEffect>
                                    <p:anim calcmode="lin" valueType="num">
                                      <p:cBhvr>
                                        <p:cTn id="28" dur="1250" fill="hold"/>
                                        <p:tgtEl>
                                          <p:spTgt spid="30"/>
                                        </p:tgtEl>
                                        <p:attrNameLst>
                                          <p:attrName>ppt_x</p:attrName>
                                        </p:attrNameLst>
                                      </p:cBhvr>
                                      <p:tavLst>
                                        <p:tav tm="0">
                                          <p:val>
                                            <p:strVal val="#ppt_x"/>
                                          </p:val>
                                        </p:tav>
                                        <p:tav tm="100000">
                                          <p:val>
                                            <p:strVal val="#ppt_x"/>
                                          </p:val>
                                        </p:tav>
                                      </p:tavLst>
                                    </p:anim>
                                    <p:anim calcmode="lin" valueType="num">
                                      <p:cBhvr>
                                        <p:cTn id="29" dur="125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22" presetClass="entr" presetSubtype="4" fill="hold" grpId="0" nodeType="afterEffect">
                                  <p:stCondLst>
                                    <p:cond delay="500"/>
                                  </p:stCondLst>
                                  <p:childTnLst>
                                    <p:set>
                                      <p:cBhvr>
                                        <p:cTn id="32" dur="1" fill="hold">
                                          <p:stCondLst>
                                            <p:cond delay="0"/>
                                          </p:stCondLst>
                                        </p:cTn>
                                        <p:tgtEl>
                                          <p:spTgt spid="6">
                                            <p:graphicEl>
                                              <a:chart seriesIdx="2" categoryIdx="0" bldStep="ptInCategory"/>
                                            </p:graphicEl>
                                          </p:spTgt>
                                        </p:tgtEl>
                                        <p:attrNameLst>
                                          <p:attrName>style.visibility</p:attrName>
                                        </p:attrNameLst>
                                      </p:cBhvr>
                                      <p:to>
                                        <p:strVal val="visible"/>
                                      </p:to>
                                    </p:set>
                                    <p:animEffect transition="in" filter="wipe(down)">
                                      <p:cBhvr>
                                        <p:cTn id="33" dur="1250"/>
                                        <p:tgtEl>
                                          <p:spTgt spid="6">
                                            <p:graphicEl>
                                              <a:chart seriesIdx="2" categoryIdx="0" bldStep="ptInCategory"/>
                                            </p:graphicEl>
                                          </p:spTgt>
                                        </p:tgtEl>
                                      </p:cBhvr>
                                    </p:animEffect>
                                  </p:childTnLst>
                                </p:cTn>
                              </p:par>
                              <p:par>
                                <p:cTn id="34" presetID="42" presetClass="entr" presetSubtype="0" fill="hold" grpId="0" nodeType="withEffect">
                                  <p:stCondLst>
                                    <p:cond delay="50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250"/>
                                        <p:tgtEl>
                                          <p:spTgt spid="31"/>
                                        </p:tgtEl>
                                      </p:cBhvr>
                                    </p:animEffect>
                                    <p:anim calcmode="lin" valueType="num">
                                      <p:cBhvr>
                                        <p:cTn id="37" dur="1250" fill="hold"/>
                                        <p:tgtEl>
                                          <p:spTgt spid="31"/>
                                        </p:tgtEl>
                                        <p:attrNameLst>
                                          <p:attrName>ppt_x</p:attrName>
                                        </p:attrNameLst>
                                      </p:cBhvr>
                                      <p:tavLst>
                                        <p:tav tm="0">
                                          <p:val>
                                            <p:strVal val="#ppt_x"/>
                                          </p:val>
                                        </p:tav>
                                        <p:tav tm="100000">
                                          <p:val>
                                            <p:strVal val="#ppt_x"/>
                                          </p:val>
                                        </p:tav>
                                      </p:tavLst>
                                    </p:anim>
                                    <p:anim calcmode="lin" valueType="num">
                                      <p:cBhvr>
                                        <p:cTn id="38" dur="125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22" presetClass="entr" presetSubtype="4" fill="hold" grpId="0" nodeType="afterEffect">
                                  <p:stCondLst>
                                    <p:cond delay="500"/>
                                  </p:stCondLst>
                                  <p:childTnLst>
                                    <p:set>
                                      <p:cBhvr>
                                        <p:cTn id="41" dur="1" fill="hold">
                                          <p:stCondLst>
                                            <p:cond delay="0"/>
                                          </p:stCondLst>
                                        </p:cTn>
                                        <p:tgtEl>
                                          <p:spTgt spid="6">
                                            <p:graphicEl>
                                              <a:chart seriesIdx="0" categoryIdx="1" bldStep="ptInCategory"/>
                                            </p:graphicEl>
                                          </p:spTgt>
                                        </p:tgtEl>
                                        <p:attrNameLst>
                                          <p:attrName>style.visibility</p:attrName>
                                        </p:attrNameLst>
                                      </p:cBhvr>
                                      <p:to>
                                        <p:strVal val="visible"/>
                                      </p:to>
                                    </p:set>
                                    <p:animEffect transition="in" filter="wipe(down)">
                                      <p:cBhvr>
                                        <p:cTn id="42" dur="1250"/>
                                        <p:tgtEl>
                                          <p:spTgt spid="6">
                                            <p:graphicEl>
                                              <a:chart seriesIdx="0" categoryIdx="1" bldStep="ptInCategory"/>
                                            </p:graphicEl>
                                          </p:spTgt>
                                        </p:tgtEl>
                                      </p:cBhvr>
                                    </p:animEffect>
                                  </p:childTnLst>
                                </p:cTn>
                              </p:par>
                              <p:par>
                                <p:cTn id="43" presetID="42" presetClass="entr" presetSubtype="0" fill="hold" grpId="3" nodeType="withEffect">
                                  <p:stCondLst>
                                    <p:cond delay="50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250"/>
                                        <p:tgtEl>
                                          <p:spTgt spid="26"/>
                                        </p:tgtEl>
                                      </p:cBhvr>
                                    </p:animEffect>
                                    <p:anim calcmode="lin" valueType="num">
                                      <p:cBhvr>
                                        <p:cTn id="46" dur="1250" fill="hold"/>
                                        <p:tgtEl>
                                          <p:spTgt spid="26"/>
                                        </p:tgtEl>
                                        <p:attrNameLst>
                                          <p:attrName>ppt_x</p:attrName>
                                        </p:attrNameLst>
                                      </p:cBhvr>
                                      <p:tavLst>
                                        <p:tav tm="0">
                                          <p:val>
                                            <p:strVal val="#ppt_x"/>
                                          </p:val>
                                        </p:tav>
                                        <p:tav tm="100000">
                                          <p:val>
                                            <p:strVal val="#ppt_x"/>
                                          </p:val>
                                        </p:tav>
                                      </p:tavLst>
                                    </p:anim>
                                    <p:anim calcmode="lin" valueType="num">
                                      <p:cBhvr>
                                        <p:cTn id="47" dur="125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22" presetClass="entr" presetSubtype="4" fill="hold" grpId="0" nodeType="afterEffect">
                                  <p:stCondLst>
                                    <p:cond delay="500"/>
                                  </p:stCondLst>
                                  <p:childTnLst>
                                    <p:set>
                                      <p:cBhvr>
                                        <p:cTn id="50" dur="1" fill="hold">
                                          <p:stCondLst>
                                            <p:cond delay="0"/>
                                          </p:stCondLst>
                                        </p:cTn>
                                        <p:tgtEl>
                                          <p:spTgt spid="6">
                                            <p:graphicEl>
                                              <a:chart seriesIdx="1" categoryIdx="1" bldStep="ptInCategory"/>
                                            </p:graphicEl>
                                          </p:spTgt>
                                        </p:tgtEl>
                                        <p:attrNameLst>
                                          <p:attrName>style.visibility</p:attrName>
                                        </p:attrNameLst>
                                      </p:cBhvr>
                                      <p:to>
                                        <p:strVal val="visible"/>
                                      </p:to>
                                    </p:set>
                                    <p:animEffect transition="in" filter="wipe(down)">
                                      <p:cBhvr>
                                        <p:cTn id="51" dur="1250"/>
                                        <p:tgtEl>
                                          <p:spTgt spid="6">
                                            <p:graphicEl>
                                              <a:chart seriesIdx="1" categoryIdx="1" bldStep="ptInCategory"/>
                                            </p:graphicEl>
                                          </p:spTgt>
                                        </p:tgtEl>
                                      </p:cBhvr>
                                    </p:animEffect>
                                  </p:childTnLst>
                                </p:cTn>
                              </p:par>
                              <p:par>
                                <p:cTn id="52" presetID="42" presetClass="entr" presetSubtype="0" fill="hold" grpId="1" nodeType="withEffect">
                                  <p:stCondLst>
                                    <p:cond delay="50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250"/>
                                        <p:tgtEl>
                                          <p:spTgt spid="30"/>
                                        </p:tgtEl>
                                      </p:cBhvr>
                                    </p:animEffect>
                                    <p:anim calcmode="lin" valueType="num">
                                      <p:cBhvr>
                                        <p:cTn id="55" dur="1250" fill="hold"/>
                                        <p:tgtEl>
                                          <p:spTgt spid="30"/>
                                        </p:tgtEl>
                                        <p:attrNameLst>
                                          <p:attrName>ppt_x</p:attrName>
                                        </p:attrNameLst>
                                      </p:cBhvr>
                                      <p:tavLst>
                                        <p:tav tm="0">
                                          <p:val>
                                            <p:strVal val="#ppt_x"/>
                                          </p:val>
                                        </p:tav>
                                        <p:tav tm="100000">
                                          <p:val>
                                            <p:strVal val="#ppt_x"/>
                                          </p:val>
                                        </p:tav>
                                      </p:tavLst>
                                    </p:anim>
                                    <p:anim calcmode="lin" valueType="num">
                                      <p:cBhvr>
                                        <p:cTn id="56" dur="125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10250"/>
                            </p:stCondLst>
                            <p:childTnLst>
                              <p:par>
                                <p:cTn id="58" presetID="22" presetClass="entr" presetSubtype="4" fill="hold" grpId="0" nodeType="afterEffect">
                                  <p:stCondLst>
                                    <p:cond delay="500"/>
                                  </p:stCondLst>
                                  <p:childTnLst>
                                    <p:set>
                                      <p:cBhvr>
                                        <p:cTn id="59" dur="1" fill="hold">
                                          <p:stCondLst>
                                            <p:cond delay="0"/>
                                          </p:stCondLst>
                                        </p:cTn>
                                        <p:tgtEl>
                                          <p:spTgt spid="6">
                                            <p:graphicEl>
                                              <a:chart seriesIdx="2" categoryIdx="1" bldStep="ptInCategory"/>
                                            </p:graphicEl>
                                          </p:spTgt>
                                        </p:tgtEl>
                                        <p:attrNameLst>
                                          <p:attrName>style.visibility</p:attrName>
                                        </p:attrNameLst>
                                      </p:cBhvr>
                                      <p:to>
                                        <p:strVal val="visible"/>
                                      </p:to>
                                    </p:set>
                                    <p:animEffect transition="in" filter="wipe(down)">
                                      <p:cBhvr>
                                        <p:cTn id="60" dur="1250"/>
                                        <p:tgtEl>
                                          <p:spTgt spid="6">
                                            <p:graphicEl>
                                              <a:chart seriesIdx="2" categoryIdx="1" bldStep="ptInCategory"/>
                                            </p:graphicEl>
                                          </p:spTgt>
                                        </p:tgtEl>
                                      </p:cBhvr>
                                    </p:animEffect>
                                  </p:childTnLst>
                                </p:cTn>
                              </p:par>
                              <p:par>
                                <p:cTn id="61" presetID="42" presetClass="entr" presetSubtype="0" fill="hold" grpId="1" nodeType="withEffect">
                                  <p:stCondLst>
                                    <p:cond delay="50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250"/>
                                        <p:tgtEl>
                                          <p:spTgt spid="31"/>
                                        </p:tgtEl>
                                      </p:cBhvr>
                                    </p:animEffect>
                                    <p:anim calcmode="lin" valueType="num">
                                      <p:cBhvr>
                                        <p:cTn id="64" dur="1250" fill="hold"/>
                                        <p:tgtEl>
                                          <p:spTgt spid="31"/>
                                        </p:tgtEl>
                                        <p:attrNameLst>
                                          <p:attrName>ppt_x</p:attrName>
                                        </p:attrNameLst>
                                      </p:cBhvr>
                                      <p:tavLst>
                                        <p:tav tm="0">
                                          <p:val>
                                            <p:strVal val="#ppt_x"/>
                                          </p:val>
                                        </p:tav>
                                        <p:tav tm="100000">
                                          <p:val>
                                            <p:strVal val="#ppt_x"/>
                                          </p:val>
                                        </p:tav>
                                      </p:tavLst>
                                    </p:anim>
                                    <p:anim calcmode="lin" valueType="num">
                                      <p:cBhvr>
                                        <p:cTn id="65" dur="125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22" presetClass="entr" presetSubtype="4" fill="hold" grpId="0" nodeType="afterEffect">
                                  <p:stCondLst>
                                    <p:cond delay="500"/>
                                  </p:stCondLst>
                                  <p:childTnLst>
                                    <p:set>
                                      <p:cBhvr>
                                        <p:cTn id="68" dur="1" fill="hold">
                                          <p:stCondLst>
                                            <p:cond delay="0"/>
                                          </p:stCondLst>
                                        </p:cTn>
                                        <p:tgtEl>
                                          <p:spTgt spid="6">
                                            <p:graphicEl>
                                              <a:chart seriesIdx="0" categoryIdx="2" bldStep="ptInCategory"/>
                                            </p:graphicEl>
                                          </p:spTgt>
                                        </p:tgtEl>
                                        <p:attrNameLst>
                                          <p:attrName>style.visibility</p:attrName>
                                        </p:attrNameLst>
                                      </p:cBhvr>
                                      <p:to>
                                        <p:strVal val="visible"/>
                                      </p:to>
                                    </p:set>
                                    <p:animEffect transition="in" filter="wipe(down)">
                                      <p:cBhvr>
                                        <p:cTn id="69" dur="1250"/>
                                        <p:tgtEl>
                                          <p:spTgt spid="6">
                                            <p:graphicEl>
                                              <a:chart seriesIdx="0" categoryIdx="2" bldStep="ptInCategory"/>
                                            </p:graphicEl>
                                          </p:spTgt>
                                        </p:tgtEl>
                                      </p:cBhvr>
                                    </p:animEffect>
                                  </p:childTnLst>
                                </p:cTn>
                              </p:par>
                              <p:par>
                                <p:cTn id="70" presetID="42" presetClass="entr" presetSubtype="0" fill="hold" grpId="1" nodeType="withEffect">
                                  <p:stCondLst>
                                    <p:cond delay="50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250"/>
                                        <p:tgtEl>
                                          <p:spTgt spid="26"/>
                                        </p:tgtEl>
                                      </p:cBhvr>
                                    </p:animEffect>
                                    <p:anim calcmode="lin" valueType="num">
                                      <p:cBhvr>
                                        <p:cTn id="73" dur="1250" fill="hold"/>
                                        <p:tgtEl>
                                          <p:spTgt spid="26"/>
                                        </p:tgtEl>
                                        <p:attrNameLst>
                                          <p:attrName>ppt_x</p:attrName>
                                        </p:attrNameLst>
                                      </p:cBhvr>
                                      <p:tavLst>
                                        <p:tav tm="0">
                                          <p:val>
                                            <p:strVal val="#ppt_x"/>
                                          </p:val>
                                        </p:tav>
                                        <p:tav tm="100000">
                                          <p:val>
                                            <p:strVal val="#ppt_x"/>
                                          </p:val>
                                        </p:tav>
                                      </p:tavLst>
                                    </p:anim>
                                    <p:anim calcmode="lin" valueType="num">
                                      <p:cBhvr>
                                        <p:cTn id="74" dur="1250" fill="hold"/>
                                        <p:tgtEl>
                                          <p:spTgt spid="26"/>
                                        </p:tgtEl>
                                        <p:attrNameLst>
                                          <p:attrName>ppt_y</p:attrName>
                                        </p:attrNameLst>
                                      </p:cBhvr>
                                      <p:tavLst>
                                        <p:tav tm="0">
                                          <p:val>
                                            <p:strVal val="#ppt_y+.1"/>
                                          </p:val>
                                        </p:tav>
                                        <p:tav tm="100000">
                                          <p:val>
                                            <p:strVal val="#ppt_y"/>
                                          </p:val>
                                        </p:tav>
                                      </p:tavLst>
                                    </p:anim>
                                  </p:childTnLst>
                                </p:cTn>
                              </p:par>
                            </p:childTnLst>
                          </p:cTn>
                        </p:par>
                        <p:par>
                          <p:cTn id="75" fill="hold">
                            <p:stCondLst>
                              <p:cond delay="13750"/>
                            </p:stCondLst>
                            <p:childTnLst>
                              <p:par>
                                <p:cTn id="76" presetID="22" presetClass="entr" presetSubtype="4" fill="hold" grpId="0" nodeType="afterEffect">
                                  <p:stCondLst>
                                    <p:cond delay="500"/>
                                  </p:stCondLst>
                                  <p:childTnLst>
                                    <p:set>
                                      <p:cBhvr>
                                        <p:cTn id="77" dur="1" fill="hold">
                                          <p:stCondLst>
                                            <p:cond delay="0"/>
                                          </p:stCondLst>
                                        </p:cTn>
                                        <p:tgtEl>
                                          <p:spTgt spid="6">
                                            <p:graphicEl>
                                              <a:chart seriesIdx="1" categoryIdx="2" bldStep="ptInCategory"/>
                                            </p:graphicEl>
                                          </p:spTgt>
                                        </p:tgtEl>
                                        <p:attrNameLst>
                                          <p:attrName>style.visibility</p:attrName>
                                        </p:attrNameLst>
                                      </p:cBhvr>
                                      <p:to>
                                        <p:strVal val="visible"/>
                                      </p:to>
                                    </p:set>
                                    <p:animEffect transition="in" filter="wipe(down)">
                                      <p:cBhvr>
                                        <p:cTn id="78" dur="1250"/>
                                        <p:tgtEl>
                                          <p:spTgt spid="6">
                                            <p:graphicEl>
                                              <a:chart seriesIdx="1" categoryIdx="2" bldStep="ptInCategory"/>
                                            </p:graphicEl>
                                          </p:spTgt>
                                        </p:tgtEl>
                                      </p:cBhvr>
                                    </p:animEffect>
                                  </p:childTnLst>
                                </p:cTn>
                              </p:par>
                              <p:par>
                                <p:cTn id="79" presetID="42" presetClass="entr" presetSubtype="0" fill="hold" grpId="2" nodeType="withEffect">
                                  <p:stCondLst>
                                    <p:cond delay="50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250"/>
                                        <p:tgtEl>
                                          <p:spTgt spid="30"/>
                                        </p:tgtEl>
                                      </p:cBhvr>
                                    </p:animEffect>
                                    <p:anim calcmode="lin" valueType="num">
                                      <p:cBhvr>
                                        <p:cTn id="82" dur="1250" fill="hold"/>
                                        <p:tgtEl>
                                          <p:spTgt spid="30"/>
                                        </p:tgtEl>
                                        <p:attrNameLst>
                                          <p:attrName>ppt_x</p:attrName>
                                        </p:attrNameLst>
                                      </p:cBhvr>
                                      <p:tavLst>
                                        <p:tav tm="0">
                                          <p:val>
                                            <p:strVal val="#ppt_x"/>
                                          </p:val>
                                        </p:tav>
                                        <p:tav tm="100000">
                                          <p:val>
                                            <p:strVal val="#ppt_x"/>
                                          </p:val>
                                        </p:tav>
                                      </p:tavLst>
                                    </p:anim>
                                    <p:anim calcmode="lin" valueType="num">
                                      <p:cBhvr>
                                        <p:cTn id="83" dur="1250" fill="hold"/>
                                        <p:tgtEl>
                                          <p:spTgt spid="30"/>
                                        </p:tgtEl>
                                        <p:attrNameLst>
                                          <p:attrName>ppt_y</p:attrName>
                                        </p:attrNameLst>
                                      </p:cBhvr>
                                      <p:tavLst>
                                        <p:tav tm="0">
                                          <p:val>
                                            <p:strVal val="#ppt_y+.1"/>
                                          </p:val>
                                        </p:tav>
                                        <p:tav tm="100000">
                                          <p:val>
                                            <p:strVal val="#ppt_y"/>
                                          </p:val>
                                        </p:tav>
                                      </p:tavLst>
                                    </p:anim>
                                  </p:childTnLst>
                                </p:cTn>
                              </p:par>
                            </p:childTnLst>
                          </p:cTn>
                        </p:par>
                        <p:par>
                          <p:cTn id="84" fill="hold">
                            <p:stCondLst>
                              <p:cond delay="15500"/>
                            </p:stCondLst>
                            <p:childTnLst>
                              <p:par>
                                <p:cTn id="85" presetID="22" presetClass="entr" presetSubtype="4" fill="hold" grpId="0" nodeType="afterEffect">
                                  <p:stCondLst>
                                    <p:cond delay="500"/>
                                  </p:stCondLst>
                                  <p:childTnLst>
                                    <p:set>
                                      <p:cBhvr>
                                        <p:cTn id="86" dur="1" fill="hold">
                                          <p:stCondLst>
                                            <p:cond delay="0"/>
                                          </p:stCondLst>
                                        </p:cTn>
                                        <p:tgtEl>
                                          <p:spTgt spid="6">
                                            <p:graphicEl>
                                              <a:chart seriesIdx="2" categoryIdx="2" bldStep="ptInCategory"/>
                                            </p:graphicEl>
                                          </p:spTgt>
                                        </p:tgtEl>
                                        <p:attrNameLst>
                                          <p:attrName>style.visibility</p:attrName>
                                        </p:attrNameLst>
                                      </p:cBhvr>
                                      <p:to>
                                        <p:strVal val="visible"/>
                                      </p:to>
                                    </p:set>
                                    <p:animEffect transition="in" filter="wipe(down)">
                                      <p:cBhvr>
                                        <p:cTn id="87" dur="1250"/>
                                        <p:tgtEl>
                                          <p:spTgt spid="6">
                                            <p:graphicEl>
                                              <a:chart seriesIdx="2" categoryIdx="2" bldStep="ptInCategory"/>
                                            </p:graphicEl>
                                          </p:spTgt>
                                        </p:tgtEl>
                                      </p:cBhvr>
                                    </p:animEffect>
                                  </p:childTnLst>
                                </p:cTn>
                              </p:par>
                              <p:par>
                                <p:cTn id="88" presetID="42" presetClass="entr" presetSubtype="0" fill="hold" grpId="2" nodeType="withEffect">
                                  <p:stCondLst>
                                    <p:cond delay="500"/>
                                  </p:stCondLst>
                                  <p:childTnLst>
                                    <p:set>
                                      <p:cBhvr>
                                        <p:cTn id="89" dur="1" fill="hold">
                                          <p:stCondLst>
                                            <p:cond delay="0"/>
                                          </p:stCondLst>
                                        </p:cTn>
                                        <p:tgtEl>
                                          <p:spTgt spid="31"/>
                                        </p:tgtEl>
                                        <p:attrNameLst>
                                          <p:attrName>style.visibility</p:attrName>
                                        </p:attrNameLst>
                                      </p:cBhvr>
                                      <p:to>
                                        <p:strVal val="visible"/>
                                      </p:to>
                                    </p:set>
                                    <p:animEffect transition="in" filter="fade">
                                      <p:cBhvr>
                                        <p:cTn id="90" dur="1250"/>
                                        <p:tgtEl>
                                          <p:spTgt spid="31"/>
                                        </p:tgtEl>
                                      </p:cBhvr>
                                    </p:animEffect>
                                    <p:anim calcmode="lin" valueType="num">
                                      <p:cBhvr>
                                        <p:cTn id="91" dur="1250" fill="hold"/>
                                        <p:tgtEl>
                                          <p:spTgt spid="31"/>
                                        </p:tgtEl>
                                        <p:attrNameLst>
                                          <p:attrName>ppt_x</p:attrName>
                                        </p:attrNameLst>
                                      </p:cBhvr>
                                      <p:tavLst>
                                        <p:tav tm="0">
                                          <p:val>
                                            <p:strVal val="#ppt_x"/>
                                          </p:val>
                                        </p:tav>
                                        <p:tav tm="100000">
                                          <p:val>
                                            <p:strVal val="#ppt_x"/>
                                          </p:val>
                                        </p:tav>
                                      </p:tavLst>
                                    </p:anim>
                                    <p:anim calcmode="lin" valueType="num">
                                      <p:cBhvr>
                                        <p:cTn id="92" dur="1250" fill="hold"/>
                                        <p:tgtEl>
                                          <p:spTgt spid="31"/>
                                        </p:tgtEl>
                                        <p:attrNameLst>
                                          <p:attrName>ppt_y</p:attrName>
                                        </p:attrNameLst>
                                      </p:cBhvr>
                                      <p:tavLst>
                                        <p:tav tm="0">
                                          <p:val>
                                            <p:strVal val="#ppt_y+.1"/>
                                          </p:val>
                                        </p:tav>
                                        <p:tav tm="100000">
                                          <p:val>
                                            <p:strVal val="#ppt_y"/>
                                          </p:val>
                                        </p:tav>
                                      </p:tavLst>
                                    </p:anim>
                                  </p:childTnLst>
                                </p:cTn>
                              </p:par>
                            </p:childTnLst>
                          </p:cTn>
                        </p:par>
                        <p:par>
                          <p:cTn id="93" fill="hold">
                            <p:stCondLst>
                              <p:cond delay="17250"/>
                            </p:stCondLst>
                            <p:childTnLst>
                              <p:par>
                                <p:cTn id="94" presetID="22" presetClass="entr" presetSubtype="4" fill="hold" grpId="0" nodeType="afterEffect">
                                  <p:stCondLst>
                                    <p:cond delay="500"/>
                                  </p:stCondLst>
                                  <p:childTnLst>
                                    <p:set>
                                      <p:cBhvr>
                                        <p:cTn id="95" dur="1" fill="hold">
                                          <p:stCondLst>
                                            <p:cond delay="0"/>
                                          </p:stCondLst>
                                        </p:cTn>
                                        <p:tgtEl>
                                          <p:spTgt spid="6">
                                            <p:graphicEl>
                                              <a:chart seriesIdx="0" categoryIdx="3" bldStep="ptInCategory"/>
                                            </p:graphicEl>
                                          </p:spTgt>
                                        </p:tgtEl>
                                        <p:attrNameLst>
                                          <p:attrName>style.visibility</p:attrName>
                                        </p:attrNameLst>
                                      </p:cBhvr>
                                      <p:to>
                                        <p:strVal val="visible"/>
                                      </p:to>
                                    </p:set>
                                    <p:animEffect transition="in" filter="wipe(down)">
                                      <p:cBhvr>
                                        <p:cTn id="96" dur="1250"/>
                                        <p:tgtEl>
                                          <p:spTgt spid="6">
                                            <p:graphicEl>
                                              <a:chart seriesIdx="0" categoryIdx="3" bldStep="ptInCategory"/>
                                            </p:graphicEl>
                                          </p:spTgt>
                                        </p:tgtEl>
                                      </p:cBhvr>
                                    </p:animEffect>
                                  </p:childTnLst>
                                </p:cTn>
                              </p:par>
                              <p:par>
                                <p:cTn id="97" presetID="42" presetClass="entr" presetSubtype="0" fill="hold" grpId="2" nodeType="withEffect">
                                  <p:stCondLst>
                                    <p:cond delay="500"/>
                                  </p:stCondLst>
                                  <p:childTnLst>
                                    <p:set>
                                      <p:cBhvr>
                                        <p:cTn id="98" dur="1" fill="hold">
                                          <p:stCondLst>
                                            <p:cond delay="0"/>
                                          </p:stCondLst>
                                        </p:cTn>
                                        <p:tgtEl>
                                          <p:spTgt spid="26"/>
                                        </p:tgtEl>
                                        <p:attrNameLst>
                                          <p:attrName>style.visibility</p:attrName>
                                        </p:attrNameLst>
                                      </p:cBhvr>
                                      <p:to>
                                        <p:strVal val="visible"/>
                                      </p:to>
                                    </p:set>
                                    <p:animEffect transition="in" filter="fade">
                                      <p:cBhvr>
                                        <p:cTn id="99" dur="1250"/>
                                        <p:tgtEl>
                                          <p:spTgt spid="26"/>
                                        </p:tgtEl>
                                      </p:cBhvr>
                                    </p:animEffect>
                                    <p:anim calcmode="lin" valueType="num">
                                      <p:cBhvr>
                                        <p:cTn id="100" dur="1250" fill="hold"/>
                                        <p:tgtEl>
                                          <p:spTgt spid="26"/>
                                        </p:tgtEl>
                                        <p:attrNameLst>
                                          <p:attrName>ppt_x</p:attrName>
                                        </p:attrNameLst>
                                      </p:cBhvr>
                                      <p:tavLst>
                                        <p:tav tm="0">
                                          <p:val>
                                            <p:strVal val="#ppt_x"/>
                                          </p:val>
                                        </p:tav>
                                        <p:tav tm="100000">
                                          <p:val>
                                            <p:strVal val="#ppt_x"/>
                                          </p:val>
                                        </p:tav>
                                      </p:tavLst>
                                    </p:anim>
                                    <p:anim calcmode="lin" valueType="num">
                                      <p:cBhvr>
                                        <p:cTn id="101" dur="1250" fill="hold"/>
                                        <p:tgtEl>
                                          <p:spTgt spid="26"/>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22" presetClass="entr" presetSubtype="4" fill="hold" grpId="0" nodeType="afterEffect">
                                  <p:stCondLst>
                                    <p:cond delay="500"/>
                                  </p:stCondLst>
                                  <p:childTnLst>
                                    <p:set>
                                      <p:cBhvr>
                                        <p:cTn id="104" dur="1" fill="hold">
                                          <p:stCondLst>
                                            <p:cond delay="0"/>
                                          </p:stCondLst>
                                        </p:cTn>
                                        <p:tgtEl>
                                          <p:spTgt spid="6">
                                            <p:graphicEl>
                                              <a:chart seriesIdx="1" categoryIdx="3" bldStep="ptInCategory"/>
                                            </p:graphicEl>
                                          </p:spTgt>
                                        </p:tgtEl>
                                        <p:attrNameLst>
                                          <p:attrName>style.visibility</p:attrName>
                                        </p:attrNameLst>
                                      </p:cBhvr>
                                      <p:to>
                                        <p:strVal val="visible"/>
                                      </p:to>
                                    </p:set>
                                    <p:animEffect transition="in" filter="wipe(down)">
                                      <p:cBhvr>
                                        <p:cTn id="105" dur="1250"/>
                                        <p:tgtEl>
                                          <p:spTgt spid="6">
                                            <p:graphicEl>
                                              <a:chart seriesIdx="1" categoryIdx="3" bldStep="ptInCategory"/>
                                            </p:graphicEl>
                                          </p:spTgt>
                                        </p:tgtEl>
                                      </p:cBhvr>
                                    </p:animEffect>
                                  </p:childTnLst>
                                </p:cTn>
                              </p:par>
                              <p:par>
                                <p:cTn id="106" presetID="42" presetClass="entr" presetSubtype="0" fill="hold" grpId="3" nodeType="withEffect">
                                  <p:stCondLst>
                                    <p:cond delay="500"/>
                                  </p:stCondLst>
                                  <p:childTnLst>
                                    <p:set>
                                      <p:cBhvr>
                                        <p:cTn id="107" dur="1" fill="hold">
                                          <p:stCondLst>
                                            <p:cond delay="0"/>
                                          </p:stCondLst>
                                        </p:cTn>
                                        <p:tgtEl>
                                          <p:spTgt spid="30"/>
                                        </p:tgtEl>
                                        <p:attrNameLst>
                                          <p:attrName>style.visibility</p:attrName>
                                        </p:attrNameLst>
                                      </p:cBhvr>
                                      <p:to>
                                        <p:strVal val="visible"/>
                                      </p:to>
                                    </p:set>
                                    <p:animEffect transition="in" filter="fade">
                                      <p:cBhvr>
                                        <p:cTn id="108" dur="1250"/>
                                        <p:tgtEl>
                                          <p:spTgt spid="30"/>
                                        </p:tgtEl>
                                      </p:cBhvr>
                                    </p:animEffect>
                                    <p:anim calcmode="lin" valueType="num">
                                      <p:cBhvr>
                                        <p:cTn id="109" dur="1250" fill="hold"/>
                                        <p:tgtEl>
                                          <p:spTgt spid="30"/>
                                        </p:tgtEl>
                                        <p:attrNameLst>
                                          <p:attrName>ppt_x</p:attrName>
                                        </p:attrNameLst>
                                      </p:cBhvr>
                                      <p:tavLst>
                                        <p:tav tm="0">
                                          <p:val>
                                            <p:strVal val="#ppt_x"/>
                                          </p:val>
                                        </p:tav>
                                        <p:tav tm="100000">
                                          <p:val>
                                            <p:strVal val="#ppt_x"/>
                                          </p:val>
                                        </p:tav>
                                      </p:tavLst>
                                    </p:anim>
                                    <p:anim calcmode="lin" valueType="num">
                                      <p:cBhvr>
                                        <p:cTn id="110" dur="1250" fill="hold"/>
                                        <p:tgtEl>
                                          <p:spTgt spid="30"/>
                                        </p:tgtEl>
                                        <p:attrNameLst>
                                          <p:attrName>ppt_y</p:attrName>
                                        </p:attrNameLst>
                                      </p:cBhvr>
                                      <p:tavLst>
                                        <p:tav tm="0">
                                          <p:val>
                                            <p:strVal val="#ppt_y+.1"/>
                                          </p:val>
                                        </p:tav>
                                        <p:tav tm="100000">
                                          <p:val>
                                            <p:strVal val="#ppt_y"/>
                                          </p:val>
                                        </p:tav>
                                      </p:tavLst>
                                    </p:anim>
                                  </p:childTnLst>
                                </p:cTn>
                              </p:par>
                            </p:childTnLst>
                          </p:cTn>
                        </p:par>
                        <p:par>
                          <p:cTn id="111" fill="hold">
                            <p:stCondLst>
                              <p:cond delay="20750"/>
                            </p:stCondLst>
                            <p:childTnLst>
                              <p:par>
                                <p:cTn id="112" presetID="22" presetClass="entr" presetSubtype="4" fill="hold" grpId="0" nodeType="afterEffect">
                                  <p:stCondLst>
                                    <p:cond delay="500"/>
                                  </p:stCondLst>
                                  <p:childTnLst>
                                    <p:set>
                                      <p:cBhvr>
                                        <p:cTn id="113" dur="1" fill="hold">
                                          <p:stCondLst>
                                            <p:cond delay="0"/>
                                          </p:stCondLst>
                                        </p:cTn>
                                        <p:tgtEl>
                                          <p:spTgt spid="6">
                                            <p:graphicEl>
                                              <a:chart seriesIdx="2" categoryIdx="3" bldStep="ptInCategory"/>
                                            </p:graphicEl>
                                          </p:spTgt>
                                        </p:tgtEl>
                                        <p:attrNameLst>
                                          <p:attrName>style.visibility</p:attrName>
                                        </p:attrNameLst>
                                      </p:cBhvr>
                                      <p:to>
                                        <p:strVal val="visible"/>
                                      </p:to>
                                    </p:set>
                                    <p:animEffect transition="in" filter="wipe(down)">
                                      <p:cBhvr>
                                        <p:cTn id="114" dur="1250"/>
                                        <p:tgtEl>
                                          <p:spTgt spid="6">
                                            <p:graphicEl>
                                              <a:chart seriesIdx="2" categoryIdx="3" bldStep="ptInCategory"/>
                                            </p:graphicEl>
                                          </p:spTgt>
                                        </p:tgtEl>
                                      </p:cBhvr>
                                    </p:animEffect>
                                  </p:childTnLst>
                                </p:cTn>
                              </p:par>
                              <p:par>
                                <p:cTn id="115" presetID="42" presetClass="entr" presetSubtype="0" fill="hold" grpId="3" nodeType="withEffect">
                                  <p:stCondLst>
                                    <p:cond delay="500"/>
                                  </p:stCondLst>
                                  <p:childTnLst>
                                    <p:set>
                                      <p:cBhvr>
                                        <p:cTn id="116" dur="1" fill="hold">
                                          <p:stCondLst>
                                            <p:cond delay="0"/>
                                          </p:stCondLst>
                                        </p:cTn>
                                        <p:tgtEl>
                                          <p:spTgt spid="31"/>
                                        </p:tgtEl>
                                        <p:attrNameLst>
                                          <p:attrName>style.visibility</p:attrName>
                                        </p:attrNameLst>
                                      </p:cBhvr>
                                      <p:to>
                                        <p:strVal val="visible"/>
                                      </p:to>
                                    </p:set>
                                    <p:animEffect transition="in" filter="fade">
                                      <p:cBhvr>
                                        <p:cTn id="117" dur="1250"/>
                                        <p:tgtEl>
                                          <p:spTgt spid="31"/>
                                        </p:tgtEl>
                                      </p:cBhvr>
                                    </p:animEffect>
                                    <p:anim calcmode="lin" valueType="num">
                                      <p:cBhvr>
                                        <p:cTn id="118" dur="1250" fill="hold"/>
                                        <p:tgtEl>
                                          <p:spTgt spid="31"/>
                                        </p:tgtEl>
                                        <p:attrNameLst>
                                          <p:attrName>ppt_x</p:attrName>
                                        </p:attrNameLst>
                                      </p:cBhvr>
                                      <p:tavLst>
                                        <p:tav tm="0">
                                          <p:val>
                                            <p:strVal val="#ppt_x"/>
                                          </p:val>
                                        </p:tav>
                                        <p:tav tm="100000">
                                          <p:val>
                                            <p:strVal val="#ppt_x"/>
                                          </p:val>
                                        </p:tav>
                                      </p:tavLst>
                                    </p:anim>
                                    <p:anim calcmode="lin" valueType="num">
                                      <p:cBhvr>
                                        <p:cTn id="119" dur="1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El"/>
        </p:bldSub>
      </p:bldGraphic>
      <p:bldP spid="25" grpId="0"/>
      <p:bldP spid="26" grpId="0"/>
      <p:bldP spid="26" grpId="1"/>
      <p:bldP spid="26" grpId="2"/>
      <p:bldP spid="26" grpId="3"/>
      <p:bldP spid="30" grpId="0"/>
      <p:bldP spid="30" grpId="1"/>
      <p:bldP spid="30" grpId="2"/>
      <p:bldP spid="30" grpId="3"/>
      <p:bldP spid="31" grpId="0"/>
      <p:bldP spid="31" grpId="1"/>
      <p:bldP spid="31" grpId="2"/>
      <p:bldP spid="31" grpId="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1782</TotalTime>
  <Words>1430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2019-10-01T21:34:29Z</dcterms:modified>
</cp:coreProperties>
</file>