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515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Box 45">
            <a:extLst>
              <a:ext uri="{FF2B5EF4-FFF2-40B4-BE49-F238E27FC236}">
                <a16:creationId xmlns:a16="http://schemas.microsoft.com/office/drawing/2014/main" id="{9C08EA6B-7FF3-4EE1-9573-271EF3C5C1C0}"/>
              </a:ext>
            </a:extLst>
          </p:cNvPr>
          <p:cNvSpPr txBox="1"/>
          <p:nvPr/>
        </p:nvSpPr>
        <p:spPr>
          <a:xfrm>
            <a:off x="405437" y="914400"/>
            <a:ext cx="3020019" cy="1129540"/>
          </a:xfrm>
          <a:prstGeom prst="rect">
            <a:avLst/>
          </a:prstGeom>
          <a:noFill/>
        </p:spPr>
        <p:txBody>
          <a:bodyPr wrap="square" rtlCol="0">
            <a:spAutoFit/>
          </a:bodyPr>
          <a:lstStyle/>
          <a:p>
            <a:pPr defTabSz="1219170">
              <a:spcBef>
                <a:spcPct val="20000"/>
              </a:spcBef>
              <a:defRPr/>
            </a:pPr>
            <a:r>
              <a:rPr lang="en-US" sz="1400" dirty="0">
                <a:solidFill>
                  <a:srgbClr val="FF9E41"/>
                </a:solidFill>
                <a:latin typeface="Bernard MT Condensed" panose="02050806060905020404" pitchFamily="18" charset="0"/>
              </a:rPr>
              <a:t>LOREM IPSUM </a:t>
            </a:r>
            <a:r>
              <a:rPr lang="en-US" sz="1500" dirty="0">
                <a:solidFill>
                  <a:srgbClr val="FF9E4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E195903C-C9AF-455B-AAF6-247DC605E2C3}"/>
              </a:ext>
            </a:extLst>
          </p:cNvPr>
          <p:cNvSpPr txBox="1"/>
          <p:nvPr/>
        </p:nvSpPr>
        <p:spPr>
          <a:xfrm>
            <a:off x="396293" y="2286000"/>
            <a:ext cx="3020019" cy="1129540"/>
          </a:xfrm>
          <a:prstGeom prst="rect">
            <a:avLst/>
          </a:prstGeom>
          <a:noFill/>
        </p:spPr>
        <p:txBody>
          <a:bodyPr wrap="square" rtlCol="0">
            <a:spAutoFit/>
          </a:bodyPr>
          <a:lstStyle/>
          <a:p>
            <a:pPr defTabSz="1219170">
              <a:spcBef>
                <a:spcPct val="20000"/>
              </a:spcBef>
              <a:defRPr/>
            </a:pPr>
            <a:r>
              <a:rPr lang="en-US" sz="1400" dirty="0">
                <a:solidFill>
                  <a:srgbClr val="FB8023"/>
                </a:solidFill>
                <a:latin typeface="Bernard MT Condensed" panose="02050806060905020404" pitchFamily="18" charset="0"/>
              </a:rPr>
              <a:t>LOREM IPSUM </a:t>
            </a:r>
            <a:r>
              <a:rPr lang="en-US" sz="1500" dirty="0">
                <a:solidFill>
                  <a:srgbClr val="FB8023"/>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32C81BEE-F7EE-4109-A64A-CD31EF64B2A7}"/>
              </a:ext>
            </a:extLst>
          </p:cNvPr>
          <p:cNvSpPr txBox="1"/>
          <p:nvPr/>
        </p:nvSpPr>
        <p:spPr>
          <a:xfrm>
            <a:off x="408981" y="3657600"/>
            <a:ext cx="3020019" cy="1129540"/>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a:t>
            </a:r>
            <a:r>
              <a:rPr lang="en-US" sz="1500" dirty="0">
                <a:solidFill>
                  <a:srgbClr val="E76C0F"/>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a:extLst>
              <a:ext uri="{FF2B5EF4-FFF2-40B4-BE49-F238E27FC236}">
                <a16:creationId xmlns:a16="http://schemas.microsoft.com/office/drawing/2014/main" id="{05FD7BD6-F711-4B02-8EEA-9934F1053816}"/>
              </a:ext>
            </a:extLst>
          </p:cNvPr>
          <p:cNvSpPr txBox="1"/>
          <p:nvPr/>
        </p:nvSpPr>
        <p:spPr>
          <a:xfrm>
            <a:off x="405437" y="5029200"/>
            <a:ext cx="3020019" cy="1129540"/>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 </a:t>
            </a:r>
            <a:r>
              <a:rPr lang="en-US" sz="1500" dirty="0">
                <a:solidFill>
                  <a:srgbClr val="E44A25"/>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349C8E90-E150-4525-A0FB-C2023A1579B8}"/>
              </a:ext>
            </a:extLst>
          </p:cNvPr>
          <p:cNvSpPr txBox="1"/>
          <p:nvPr/>
        </p:nvSpPr>
        <p:spPr>
          <a:xfrm>
            <a:off x="6843898" y="2137427"/>
            <a:ext cx="3595502" cy="937180"/>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a:t>
            </a:r>
            <a:r>
              <a:rPr lang="en-US" sz="1500" dirty="0">
                <a:solidFill>
                  <a:srgbClr val="CF3510"/>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Box 50">
            <a:extLst>
              <a:ext uri="{FF2B5EF4-FFF2-40B4-BE49-F238E27FC236}">
                <a16:creationId xmlns:a16="http://schemas.microsoft.com/office/drawing/2014/main" id="{8C9929C0-3DBA-465B-8057-B64B88E0AB52}"/>
              </a:ext>
            </a:extLst>
          </p:cNvPr>
          <p:cNvSpPr txBox="1"/>
          <p:nvPr/>
        </p:nvSpPr>
        <p:spPr>
          <a:xfrm>
            <a:off x="5440898" y="5531230"/>
            <a:ext cx="3105411" cy="937180"/>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a:t>
            </a:r>
            <a:r>
              <a:rPr lang="en-US" sz="1500" dirty="0">
                <a:solidFill>
                  <a:srgbClr val="BF2500"/>
                </a:solidFill>
                <a:latin typeface="Bernard MT Condensed" panose="02050806060905020404" pitchFamily="18" charset="0"/>
              </a:rPr>
              <a:t>06</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1E1BE551-00A2-417C-825A-5478AE20E333}"/>
              </a:ext>
            </a:extLst>
          </p:cNvPr>
          <p:cNvSpPr txBox="1"/>
          <p:nvPr/>
        </p:nvSpPr>
        <p:spPr>
          <a:xfrm>
            <a:off x="8696176" y="5528914"/>
            <a:ext cx="3123291" cy="937180"/>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 </a:t>
            </a:r>
            <a:r>
              <a:rPr lang="en-US" sz="1500" dirty="0">
                <a:solidFill>
                  <a:srgbClr val="A10700"/>
                </a:solidFill>
                <a:latin typeface="Bernard MT Condensed" panose="02050806060905020404" pitchFamily="18" charset="0"/>
              </a:rPr>
              <a:t>07</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TextBox 52">
            <a:extLst>
              <a:ext uri="{FF2B5EF4-FFF2-40B4-BE49-F238E27FC236}">
                <a16:creationId xmlns:a16="http://schemas.microsoft.com/office/drawing/2014/main" id="{89787F1F-1D3A-4AE3-BCD0-A324EE865B63}"/>
              </a:ext>
            </a:extLst>
          </p:cNvPr>
          <p:cNvSpPr txBox="1"/>
          <p:nvPr/>
        </p:nvSpPr>
        <p:spPr>
          <a:xfrm>
            <a:off x="9651251" y="3650014"/>
            <a:ext cx="2617281" cy="1129540"/>
          </a:xfrm>
          <a:prstGeom prst="rect">
            <a:avLst/>
          </a:prstGeom>
          <a:noFill/>
        </p:spPr>
        <p:txBody>
          <a:bodyPr wrap="square" rtlCol="0">
            <a:spAutoFit/>
          </a:bodyPr>
          <a:lstStyle/>
          <a:p>
            <a:pPr defTabSz="1219170">
              <a:spcBef>
                <a:spcPct val="20000"/>
              </a:spcBef>
              <a:defRPr/>
            </a:pPr>
            <a:r>
              <a:rPr lang="en-US" sz="1400" dirty="0">
                <a:solidFill>
                  <a:srgbClr val="830000"/>
                </a:solidFill>
                <a:latin typeface="Bernard MT Condensed" panose="02050806060905020404" pitchFamily="18" charset="0"/>
              </a:rPr>
              <a:t>LOREM IPSUM </a:t>
            </a:r>
            <a:r>
              <a:rPr lang="en-US" sz="1500" dirty="0">
                <a:solidFill>
                  <a:srgbClr val="830000"/>
                </a:solidFill>
                <a:latin typeface="Bernard MT Condensed" panose="02050806060905020404" pitchFamily="18" charset="0"/>
              </a:rPr>
              <a:t>08</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a:extLst>
              <a:ext uri="{FF2B5EF4-FFF2-40B4-BE49-F238E27FC236}">
                <a16:creationId xmlns:a16="http://schemas.microsoft.com/office/drawing/2014/main" id="{D37AB8C4-B928-4D1A-A45E-3F11629B9570}"/>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71" name="Group 70">
            <a:extLst>
              <a:ext uri="{FF2B5EF4-FFF2-40B4-BE49-F238E27FC236}">
                <a16:creationId xmlns:a16="http://schemas.microsoft.com/office/drawing/2014/main" id="{B15E7742-1ABF-4ABC-8AA8-AD748D816B30}"/>
              </a:ext>
            </a:extLst>
          </p:cNvPr>
          <p:cNvGrpSpPr/>
          <p:nvPr/>
        </p:nvGrpSpPr>
        <p:grpSpPr>
          <a:xfrm>
            <a:off x="3505200" y="753363"/>
            <a:ext cx="1827106" cy="1828800"/>
            <a:chOff x="3505200" y="753363"/>
            <a:chExt cx="1827106" cy="1828800"/>
          </a:xfrm>
        </p:grpSpPr>
        <p:sp>
          <p:nvSpPr>
            <p:cNvPr id="44" name="Freeform 77">
              <a:extLst>
                <a:ext uri="{FF2B5EF4-FFF2-40B4-BE49-F238E27FC236}">
                  <a16:creationId xmlns:a16="http://schemas.microsoft.com/office/drawing/2014/main" id="{5ACCF4ED-1EFB-4401-A55C-C4C175DE8CDF}"/>
                </a:ext>
              </a:extLst>
            </p:cNvPr>
            <p:cNvSpPr>
              <a:spLocks noChangeAspect="1"/>
            </p:cNvSpPr>
            <p:nvPr/>
          </p:nvSpPr>
          <p:spPr bwMode="auto">
            <a:xfrm rot="5400000">
              <a:off x="3504353" y="754210"/>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F9E41"/>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5" name="Text Box 10">
              <a:extLst>
                <a:ext uri="{FF2B5EF4-FFF2-40B4-BE49-F238E27FC236}">
                  <a16:creationId xmlns:a16="http://schemas.microsoft.com/office/drawing/2014/main" id="{52DA31FB-5929-4D45-942B-A1938886682C}"/>
                </a:ext>
              </a:extLst>
            </p:cNvPr>
            <p:cNvSpPr txBox="1">
              <a:spLocks noChangeArrowheads="1"/>
            </p:cNvSpPr>
            <p:nvPr/>
          </p:nvSpPr>
          <p:spPr bwMode="auto">
            <a:xfrm>
              <a:off x="4165340" y="1112797"/>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b="1" dirty="0">
                  <a:solidFill>
                    <a:schemeClr val="bg1"/>
                  </a:solidFill>
                </a:rPr>
                <a:t>OPTION</a:t>
              </a:r>
            </a:p>
            <a:p>
              <a:pPr algn="ctr"/>
              <a:r>
                <a:rPr lang="en-US" sz="1400" b="1" dirty="0">
                  <a:solidFill>
                    <a:schemeClr val="bg1"/>
                  </a:solidFill>
                </a:rPr>
                <a:t>$2,176</a:t>
              </a:r>
            </a:p>
          </p:txBody>
        </p:sp>
      </p:grpSp>
      <p:grpSp>
        <p:nvGrpSpPr>
          <p:cNvPr id="72" name="Group 71">
            <a:extLst>
              <a:ext uri="{FF2B5EF4-FFF2-40B4-BE49-F238E27FC236}">
                <a16:creationId xmlns:a16="http://schemas.microsoft.com/office/drawing/2014/main" id="{38DCD2FB-1689-4EC5-BD28-7CEB10F59685}"/>
              </a:ext>
            </a:extLst>
          </p:cNvPr>
          <p:cNvGrpSpPr/>
          <p:nvPr/>
        </p:nvGrpSpPr>
        <p:grpSpPr>
          <a:xfrm>
            <a:off x="3505200" y="2101426"/>
            <a:ext cx="1827106" cy="1828800"/>
            <a:chOff x="3505200" y="2101426"/>
            <a:chExt cx="1827106" cy="1828800"/>
          </a:xfrm>
        </p:grpSpPr>
        <p:sp>
          <p:nvSpPr>
            <p:cNvPr id="37" name="Freeform 77">
              <a:extLst>
                <a:ext uri="{FF2B5EF4-FFF2-40B4-BE49-F238E27FC236}">
                  <a16:creationId xmlns:a16="http://schemas.microsoft.com/office/drawing/2014/main" id="{600B12B1-DD22-4DB1-A262-A6CF422FACB3}"/>
                </a:ext>
              </a:extLst>
            </p:cNvPr>
            <p:cNvSpPr>
              <a:spLocks noChangeAspect="1"/>
            </p:cNvSpPr>
            <p:nvPr/>
          </p:nvSpPr>
          <p:spPr bwMode="auto">
            <a:xfrm rot="5400000">
              <a:off x="3504353"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FB8023"/>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4" name="Text Box 10">
              <a:extLst>
                <a:ext uri="{FF2B5EF4-FFF2-40B4-BE49-F238E27FC236}">
                  <a16:creationId xmlns:a16="http://schemas.microsoft.com/office/drawing/2014/main" id="{27B55A6D-9EC7-4F06-80A7-5ED9FD313119}"/>
                </a:ext>
              </a:extLst>
            </p:cNvPr>
            <p:cNvSpPr txBox="1">
              <a:spLocks noChangeArrowheads="1"/>
            </p:cNvSpPr>
            <p:nvPr/>
          </p:nvSpPr>
          <p:spPr bwMode="auto">
            <a:xfrm>
              <a:off x="4165340" y="247993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b="1" dirty="0">
                  <a:solidFill>
                    <a:schemeClr val="bg1"/>
                  </a:solidFill>
                </a:rPr>
                <a:t>OPTION</a:t>
              </a:r>
            </a:p>
            <a:p>
              <a:pPr algn="ctr"/>
              <a:r>
                <a:rPr lang="en-US" sz="1400" b="1" dirty="0">
                  <a:solidFill>
                    <a:schemeClr val="bg1"/>
                  </a:solidFill>
                </a:rPr>
                <a:t>$3,650</a:t>
              </a:r>
            </a:p>
          </p:txBody>
        </p:sp>
      </p:grpSp>
      <p:grpSp>
        <p:nvGrpSpPr>
          <p:cNvPr id="73" name="Group 72">
            <a:extLst>
              <a:ext uri="{FF2B5EF4-FFF2-40B4-BE49-F238E27FC236}">
                <a16:creationId xmlns:a16="http://schemas.microsoft.com/office/drawing/2014/main" id="{8279C820-1FA4-4BD5-A4E9-4E38EE814CEB}"/>
              </a:ext>
            </a:extLst>
          </p:cNvPr>
          <p:cNvGrpSpPr/>
          <p:nvPr/>
        </p:nvGrpSpPr>
        <p:grpSpPr>
          <a:xfrm>
            <a:off x="3505200" y="3452537"/>
            <a:ext cx="1827106" cy="1828800"/>
            <a:chOff x="3505200" y="3452537"/>
            <a:chExt cx="1827106" cy="1828800"/>
          </a:xfrm>
        </p:grpSpPr>
        <p:sp>
          <p:nvSpPr>
            <p:cNvPr id="35" name="Freeform 77">
              <a:extLst>
                <a:ext uri="{FF2B5EF4-FFF2-40B4-BE49-F238E27FC236}">
                  <a16:creationId xmlns:a16="http://schemas.microsoft.com/office/drawing/2014/main" id="{508409EF-E562-4407-AFD6-45107E130FA2}"/>
                </a:ext>
              </a:extLst>
            </p:cNvPr>
            <p:cNvSpPr>
              <a:spLocks noChangeAspect="1"/>
            </p:cNvSpPr>
            <p:nvPr/>
          </p:nvSpPr>
          <p:spPr bwMode="auto">
            <a:xfrm rot="5400000">
              <a:off x="3504353"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76C0F"/>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Text Box 10">
              <a:extLst>
                <a:ext uri="{FF2B5EF4-FFF2-40B4-BE49-F238E27FC236}">
                  <a16:creationId xmlns:a16="http://schemas.microsoft.com/office/drawing/2014/main" id="{AB2FE0B1-5425-4427-850C-990613737032}"/>
                </a:ext>
              </a:extLst>
            </p:cNvPr>
            <p:cNvSpPr txBox="1">
              <a:spLocks noChangeArrowheads="1"/>
            </p:cNvSpPr>
            <p:nvPr/>
          </p:nvSpPr>
          <p:spPr bwMode="auto">
            <a:xfrm>
              <a:off x="4165340"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b="1" dirty="0">
                  <a:solidFill>
                    <a:schemeClr val="bg1"/>
                  </a:solidFill>
                </a:rPr>
                <a:t>OPTION</a:t>
              </a:r>
            </a:p>
            <a:p>
              <a:pPr algn="ctr"/>
              <a:r>
                <a:rPr lang="en-US" sz="1400" b="1" dirty="0">
                  <a:solidFill>
                    <a:schemeClr val="bg1"/>
                  </a:solidFill>
                </a:rPr>
                <a:t>$1,823</a:t>
              </a:r>
            </a:p>
          </p:txBody>
        </p:sp>
      </p:grpSp>
      <p:grpSp>
        <p:nvGrpSpPr>
          <p:cNvPr id="74" name="Group 73">
            <a:extLst>
              <a:ext uri="{FF2B5EF4-FFF2-40B4-BE49-F238E27FC236}">
                <a16:creationId xmlns:a16="http://schemas.microsoft.com/office/drawing/2014/main" id="{B0F6F031-51A6-4B0C-B4D8-BF37B25DE006}"/>
              </a:ext>
            </a:extLst>
          </p:cNvPr>
          <p:cNvGrpSpPr/>
          <p:nvPr/>
        </p:nvGrpSpPr>
        <p:grpSpPr>
          <a:xfrm>
            <a:off x="3513517" y="4800600"/>
            <a:ext cx="1827106" cy="1828800"/>
            <a:chOff x="3513517" y="4800600"/>
            <a:chExt cx="1827106" cy="1828800"/>
          </a:xfrm>
        </p:grpSpPr>
        <p:sp>
          <p:nvSpPr>
            <p:cNvPr id="42" name="Freeform 77">
              <a:extLst>
                <a:ext uri="{FF2B5EF4-FFF2-40B4-BE49-F238E27FC236}">
                  <a16:creationId xmlns:a16="http://schemas.microsoft.com/office/drawing/2014/main" id="{48A78682-ED16-447F-BE68-489149E90821}"/>
                </a:ext>
              </a:extLst>
            </p:cNvPr>
            <p:cNvSpPr>
              <a:spLocks noChangeAspect="1"/>
            </p:cNvSpPr>
            <p:nvPr/>
          </p:nvSpPr>
          <p:spPr bwMode="auto">
            <a:xfrm rot="5400000">
              <a:off x="3512670" y="4801447"/>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E44A25"/>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6" name="Text Box 10">
              <a:extLst>
                <a:ext uri="{FF2B5EF4-FFF2-40B4-BE49-F238E27FC236}">
                  <a16:creationId xmlns:a16="http://schemas.microsoft.com/office/drawing/2014/main" id="{F35778E6-15B5-4388-9E8C-73E1DA849F48}"/>
                </a:ext>
              </a:extLst>
            </p:cNvPr>
            <p:cNvSpPr txBox="1">
              <a:spLocks noChangeArrowheads="1"/>
            </p:cNvSpPr>
            <p:nvPr/>
          </p:nvSpPr>
          <p:spPr bwMode="auto">
            <a:xfrm>
              <a:off x="4154424" y="5192816"/>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04</a:t>
              </a:r>
            </a:p>
            <a:p>
              <a:pPr algn="ctr"/>
              <a:r>
                <a:rPr lang="en-US" sz="1000" b="1" dirty="0">
                  <a:solidFill>
                    <a:schemeClr val="bg1"/>
                  </a:solidFill>
                </a:rPr>
                <a:t>OPTION</a:t>
              </a:r>
            </a:p>
            <a:p>
              <a:pPr algn="ctr"/>
              <a:r>
                <a:rPr lang="en-US" sz="1400" b="1" dirty="0">
                  <a:solidFill>
                    <a:schemeClr val="bg1"/>
                  </a:solidFill>
                </a:rPr>
                <a:t>$2,981</a:t>
              </a:r>
            </a:p>
          </p:txBody>
        </p:sp>
      </p:grpSp>
      <p:grpSp>
        <p:nvGrpSpPr>
          <p:cNvPr id="75" name="Group 74">
            <a:extLst>
              <a:ext uri="{FF2B5EF4-FFF2-40B4-BE49-F238E27FC236}">
                <a16:creationId xmlns:a16="http://schemas.microsoft.com/office/drawing/2014/main" id="{AEF33ED8-2D1C-4BBB-94B7-B965BC07D39A}"/>
              </a:ext>
            </a:extLst>
          </p:cNvPr>
          <p:cNvGrpSpPr/>
          <p:nvPr/>
        </p:nvGrpSpPr>
        <p:grpSpPr>
          <a:xfrm>
            <a:off x="4849368" y="2101426"/>
            <a:ext cx="1827106" cy="1828800"/>
            <a:chOff x="4849368" y="2101426"/>
            <a:chExt cx="1827106" cy="1828800"/>
          </a:xfrm>
        </p:grpSpPr>
        <p:sp>
          <p:nvSpPr>
            <p:cNvPr id="39" name="Freeform 77">
              <a:extLst>
                <a:ext uri="{FF2B5EF4-FFF2-40B4-BE49-F238E27FC236}">
                  <a16:creationId xmlns:a16="http://schemas.microsoft.com/office/drawing/2014/main" id="{6FF92004-C520-4D70-BC51-866DA32F46C5}"/>
                </a:ext>
              </a:extLst>
            </p:cNvPr>
            <p:cNvSpPr>
              <a:spLocks noChangeAspect="1"/>
            </p:cNvSpPr>
            <p:nvPr/>
          </p:nvSpPr>
          <p:spPr bwMode="auto">
            <a:xfrm rot="5400000">
              <a:off x="4848521" y="2102273"/>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CF3510"/>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7" name="Text Box 10">
              <a:extLst>
                <a:ext uri="{FF2B5EF4-FFF2-40B4-BE49-F238E27FC236}">
                  <a16:creationId xmlns:a16="http://schemas.microsoft.com/office/drawing/2014/main" id="{827990DA-AD63-493F-91EB-974E54C514DD}"/>
                </a:ext>
              </a:extLst>
            </p:cNvPr>
            <p:cNvSpPr txBox="1">
              <a:spLocks noChangeArrowheads="1"/>
            </p:cNvSpPr>
            <p:nvPr/>
          </p:nvSpPr>
          <p:spPr bwMode="auto">
            <a:xfrm>
              <a:off x="5511280" y="250567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05</a:t>
              </a:r>
            </a:p>
            <a:p>
              <a:pPr algn="ctr"/>
              <a:r>
                <a:rPr lang="en-US" sz="1000" b="1" dirty="0">
                  <a:solidFill>
                    <a:schemeClr val="bg1"/>
                  </a:solidFill>
                </a:rPr>
                <a:t>OPTION</a:t>
              </a:r>
            </a:p>
            <a:p>
              <a:pPr algn="ctr"/>
              <a:r>
                <a:rPr lang="en-US" sz="1400" b="1" dirty="0">
                  <a:solidFill>
                    <a:schemeClr val="bg1"/>
                  </a:solidFill>
                </a:rPr>
                <a:t>$1,238</a:t>
              </a:r>
            </a:p>
          </p:txBody>
        </p:sp>
      </p:grpSp>
      <p:grpSp>
        <p:nvGrpSpPr>
          <p:cNvPr id="76" name="Group 75">
            <a:extLst>
              <a:ext uri="{FF2B5EF4-FFF2-40B4-BE49-F238E27FC236}">
                <a16:creationId xmlns:a16="http://schemas.microsoft.com/office/drawing/2014/main" id="{A3A9447B-EDB8-43D8-9A41-36C913E55E1A}"/>
              </a:ext>
            </a:extLst>
          </p:cNvPr>
          <p:cNvGrpSpPr/>
          <p:nvPr/>
        </p:nvGrpSpPr>
        <p:grpSpPr>
          <a:xfrm>
            <a:off x="4849368" y="3454738"/>
            <a:ext cx="1827106" cy="1828800"/>
            <a:chOff x="4849368" y="3454738"/>
            <a:chExt cx="1827106" cy="1828800"/>
          </a:xfrm>
        </p:grpSpPr>
        <p:sp>
          <p:nvSpPr>
            <p:cNvPr id="38" name="Freeform 77">
              <a:extLst>
                <a:ext uri="{FF2B5EF4-FFF2-40B4-BE49-F238E27FC236}">
                  <a16:creationId xmlns:a16="http://schemas.microsoft.com/office/drawing/2014/main" id="{EFDE41C4-3D2F-4D1F-9320-60ABF7D8E0F4}"/>
                </a:ext>
              </a:extLst>
            </p:cNvPr>
            <p:cNvSpPr>
              <a:spLocks noChangeAspect="1"/>
            </p:cNvSpPr>
            <p:nvPr/>
          </p:nvSpPr>
          <p:spPr bwMode="auto">
            <a:xfrm rot="5400000">
              <a:off x="484852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BF2500"/>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8" name="Text Box 10">
              <a:extLst>
                <a:ext uri="{FF2B5EF4-FFF2-40B4-BE49-F238E27FC236}">
                  <a16:creationId xmlns:a16="http://schemas.microsoft.com/office/drawing/2014/main" id="{418BDF81-8880-4107-B7A8-855E36E4AB2B}"/>
                </a:ext>
              </a:extLst>
            </p:cNvPr>
            <p:cNvSpPr txBox="1">
              <a:spLocks noChangeArrowheads="1"/>
            </p:cNvSpPr>
            <p:nvPr/>
          </p:nvSpPr>
          <p:spPr bwMode="auto">
            <a:xfrm>
              <a:off x="5516880" y="383991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06</a:t>
              </a:r>
            </a:p>
            <a:p>
              <a:pPr algn="ctr"/>
              <a:r>
                <a:rPr lang="en-US" sz="1000" b="1" dirty="0">
                  <a:solidFill>
                    <a:schemeClr val="bg1"/>
                  </a:solidFill>
                </a:rPr>
                <a:t>OPTION</a:t>
              </a:r>
            </a:p>
            <a:p>
              <a:pPr algn="ctr"/>
              <a:r>
                <a:rPr lang="en-US" sz="1400" b="1" dirty="0">
                  <a:solidFill>
                    <a:schemeClr val="bg1"/>
                  </a:solidFill>
                </a:rPr>
                <a:t>$2,717</a:t>
              </a:r>
            </a:p>
          </p:txBody>
        </p:sp>
      </p:grpSp>
      <p:grpSp>
        <p:nvGrpSpPr>
          <p:cNvPr id="77" name="Group 76">
            <a:extLst>
              <a:ext uri="{FF2B5EF4-FFF2-40B4-BE49-F238E27FC236}">
                <a16:creationId xmlns:a16="http://schemas.microsoft.com/office/drawing/2014/main" id="{C003F417-534E-438F-9AF5-39B45C9B7A48}"/>
              </a:ext>
            </a:extLst>
          </p:cNvPr>
          <p:cNvGrpSpPr/>
          <p:nvPr/>
        </p:nvGrpSpPr>
        <p:grpSpPr>
          <a:xfrm>
            <a:off x="6193536" y="3452537"/>
            <a:ext cx="1827106" cy="1828800"/>
            <a:chOff x="6193536" y="3452537"/>
            <a:chExt cx="1827106" cy="1828800"/>
          </a:xfrm>
        </p:grpSpPr>
        <p:sp>
          <p:nvSpPr>
            <p:cNvPr id="41" name="Freeform 77">
              <a:extLst>
                <a:ext uri="{FF2B5EF4-FFF2-40B4-BE49-F238E27FC236}">
                  <a16:creationId xmlns:a16="http://schemas.microsoft.com/office/drawing/2014/main" id="{2C20F95D-C4A5-4C5A-BAD4-860055746FA8}"/>
                </a:ext>
              </a:extLst>
            </p:cNvPr>
            <p:cNvSpPr>
              <a:spLocks noChangeAspect="1"/>
            </p:cNvSpPr>
            <p:nvPr/>
          </p:nvSpPr>
          <p:spPr bwMode="auto">
            <a:xfrm rot="5400000">
              <a:off x="6192689" y="3453384"/>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A10700"/>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9" name="Text Box 10">
              <a:extLst>
                <a:ext uri="{FF2B5EF4-FFF2-40B4-BE49-F238E27FC236}">
                  <a16:creationId xmlns:a16="http://schemas.microsoft.com/office/drawing/2014/main" id="{D616E791-5DF6-4B7A-9EC9-A4C215CCE668}"/>
                </a:ext>
              </a:extLst>
            </p:cNvPr>
            <p:cNvSpPr txBox="1">
              <a:spLocks noChangeArrowheads="1"/>
            </p:cNvSpPr>
            <p:nvPr/>
          </p:nvSpPr>
          <p:spPr bwMode="auto">
            <a:xfrm>
              <a:off x="6879336" y="3862112"/>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07</a:t>
              </a:r>
            </a:p>
            <a:p>
              <a:pPr algn="ctr"/>
              <a:r>
                <a:rPr lang="en-US" sz="1000" b="1" dirty="0">
                  <a:solidFill>
                    <a:schemeClr val="bg1"/>
                  </a:solidFill>
                </a:rPr>
                <a:t>OPTION</a:t>
              </a:r>
            </a:p>
            <a:p>
              <a:pPr algn="ctr"/>
              <a:r>
                <a:rPr lang="en-US" sz="1400" b="1" dirty="0">
                  <a:solidFill>
                    <a:schemeClr val="bg1"/>
                  </a:solidFill>
                </a:rPr>
                <a:t>$3,381</a:t>
              </a:r>
            </a:p>
          </p:txBody>
        </p:sp>
      </p:grpSp>
      <p:grpSp>
        <p:nvGrpSpPr>
          <p:cNvPr id="78" name="Group 77">
            <a:extLst>
              <a:ext uri="{FF2B5EF4-FFF2-40B4-BE49-F238E27FC236}">
                <a16:creationId xmlns:a16="http://schemas.microsoft.com/office/drawing/2014/main" id="{8BC2715F-BDE6-4E4D-B391-5B88CEB16119}"/>
              </a:ext>
            </a:extLst>
          </p:cNvPr>
          <p:cNvGrpSpPr/>
          <p:nvPr/>
        </p:nvGrpSpPr>
        <p:grpSpPr>
          <a:xfrm>
            <a:off x="7546848" y="3454738"/>
            <a:ext cx="1827106" cy="1828800"/>
            <a:chOff x="7546848" y="3454738"/>
            <a:chExt cx="1827106" cy="1828800"/>
          </a:xfrm>
        </p:grpSpPr>
        <p:sp>
          <p:nvSpPr>
            <p:cNvPr id="43" name="Freeform 77">
              <a:extLst>
                <a:ext uri="{FF2B5EF4-FFF2-40B4-BE49-F238E27FC236}">
                  <a16:creationId xmlns:a16="http://schemas.microsoft.com/office/drawing/2014/main" id="{F80B3F46-B269-4466-B772-294C9CB8DE50}"/>
                </a:ext>
              </a:extLst>
            </p:cNvPr>
            <p:cNvSpPr>
              <a:spLocks noChangeAspect="1"/>
            </p:cNvSpPr>
            <p:nvPr/>
          </p:nvSpPr>
          <p:spPr bwMode="auto">
            <a:xfrm rot="5400000">
              <a:off x="7546001" y="3455585"/>
              <a:ext cx="1828800" cy="1827106"/>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rgbClr val="830000"/>
            </a:solidFill>
            <a:ln w="6350">
              <a:solidFill>
                <a:schemeClr val="bg1">
                  <a:alpha val="50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0" name="Text Box 10">
              <a:extLst>
                <a:ext uri="{FF2B5EF4-FFF2-40B4-BE49-F238E27FC236}">
                  <a16:creationId xmlns:a16="http://schemas.microsoft.com/office/drawing/2014/main" id="{F8E39E27-CD56-4DC9-AD85-6044EC7F5FA6}"/>
                </a:ext>
              </a:extLst>
            </p:cNvPr>
            <p:cNvSpPr txBox="1">
              <a:spLocks noChangeArrowheads="1"/>
            </p:cNvSpPr>
            <p:nvPr/>
          </p:nvSpPr>
          <p:spPr bwMode="auto">
            <a:xfrm>
              <a:off x="8219574" y="3865250"/>
              <a:ext cx="685800" cy="923330"/>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08</a:t>
              </a:r>
            </a:p>
            <a:p>
              <a:pPr algn="ctr"/>
              <a:r>
                <a:rPr lang="en-US" sz="1000" b="1" dirty="0">
                  <a:solidFill>
                    <a:schemeClr val="bg1"/>
                  </a:solidFill>
                </a:rPr>
                <a:t>OPTION</a:t>
              </a:r>
            </a:p>
            <a:p>
              <a:pPr algn="ctr"/>
              <a:r>
                <a:rPr lang="en-US" sz="1400" b="1" dirty="0">
                  <a:solidFill>
                    <a:schemeClr val="bg1"/>
                  </a:solidFill>
                </a:rPr>
                <a:t>$3,582</a:t>
              </a:r>
            </a:p>
          </p:txBody>
        </p:sp>
      </p:grpSp>
      <p:pic>
        <p:nvPicPr>
          <p:cNvPr id="36" name="Picture 35">
            <a:hlinkClick r:id="rId2"/>
            <a:extLst>
              <a:ext uri="{FF2B5EF4-FFF2-40B4-BE49-F238E27FC236}">
                <a16:creationId xmlns:a16="http://schemas.microsoft.com/office/drawing/2014/main" id="{11A4B907-DA5A-46BB-813A-9BB4C0330B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707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right)">
                                      <p:cBhvr>
                                        <p:cTn id="7" dur="1000"/>
                                        <p:tgtEl>
                                          <p:spTgt spid="54"/>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dissolve">
                                      <p:cBhvr>
                                        <p:cTn id="11" dur="1000"/>
                                        <p:tgtEl>
                                          <p:spTgt spid="71"/>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fade">
                                      <p:cBhvr>
                                        <p:cTn id="15" dur="1000"/>
                                        <p:tgtEl>
                                          <p:spTgt spid="46"/>
                                        </p:tgtEl>
                                      </p:cBhvr>
                                    </p:animEffect>
                                    <p:anim calcmode="lin" valueType="num">
                                      <p:cBhvr>
                                        <p:cTn id="16" dur="1000" fill="hold"/>
                                        <p:tgtEl>
                                          <p:spTgt spid="46"/>
                                        </p:tgtEl>
                                        <p:attrNameLst>
                                          <p:attrName>ppt_x</p:attrName>
                                        </p:attrNameLst>
                                      </p:cBhvr>
                                      <p:tavLst>
                                        <p:tav tm="0">
                                          <p:val>
                                            <p:strVal val="#ppt_x"/>
                                          </p:val>
                                        </p:tav>
                                        <p:tav tm="100000">
                                          <p:val>
                                            <p:strVal val="#ppt_x"/>
                                          </p:val>
                                        </p:tav>
                                      </p:tavLst>
                                    </p:anim>
                                    <p:anim calcmode="lin" valueType="num">
                                      <p:cBhvr>
                                        <p:cTn id="17" dur="1000" fill="hold"/>
                                        <p:tgtEl>
                                          <p:spTgt spid="46"/>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9" presetClass="entr" presetSubtype="0" fill="hold" nodeType="after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dissolve">
                                      <p:cBhvr>
                                        <p:cTn id="21" dur="1000"/>
                                        <p:tgtEl>
                                          <p:spTgt spid="72"/>
                                        </p:tgtEl>
                                      </p:cBhvr>
                                    </p:animEffect>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1000"/>
                                        <p:tgtEl>
                                          <p:spTgt spid="47"/>
                                        </p:tgtEl>
                                      </p:cBhvr>
                                    </p:animEffect>
                                    <p:anim calcmode="lin" valueType="num">
                                      <p:cBhvr>
                                        <p:cTn id="26" dur="1000" fill="hold"/>
                                        <p:tgtEl>
                                          <p:spTgt spid="47"/>
                                        </p:tgtEl>
                                        <p:attrNameLst>
                                          <p:attrName>ppt_x</p:attrName>
                                        </p:attrNameLst>
                                      </p:cBhvr>
                                      <p:tavLst>
                                        <p:tav tm="0">
                                          <p:val>
                                            <p:strVal val="#ppt_x"/>
                                          </p:val>
                                        </p:tav>
                                        <p:tav tm="100000">
                                          <p:val>
                                            <p:strVal val="#ppt_x"/>
                                          </p:val>
                                        </p:tav>
                                      </p:tavLst>
                                    </p:anim>
                                    <p:anim calcmode="lin" valueType="num">
                                      <p:cBhvr>
                                        <p:cTn id="27" dur="1000" fill="hold"/>
                                        <p:tgtEl>
                                          <p:spTgt spid="47"/>
                                        </p:tgtEl>
                                        <p:attrNameLst>
                                          <p:attrName>ppt_y</p:attrName>
                                        </p:attrNameLst>
                                      </p:cBhvr>
                                      <p:tavLst>
                                        <p:tav tm="0">
                                          <p:val>
                                            <p:strVal val="#ppt_y+.1"/>
                                          </p:val>
                                        </p:tav>
                                        <p:tav tm="100000">
                                          <p:val>
                                            <p:strVal val="#ppt_y"/>
                                          </p:val>
                                        </p:tav>
                                      </p:tavLst>
                                    </p:anim>
                                  </p:childTnLst>
                                </p:cTn>
                              </p:par>
                            </p:childTnLst>
                          </p:cTn>
                        </p:par>
                        <p:par>
                          <p:cTn id="28" fill="hold">
                            <p:stCondLst>
                              <p:cond delay="5000"/>
                            </p:stCondLst>
                            <p:childTnLst>
                              <p:par>
                                <p:cTn id="29" presetID="9" presetClass="entr" presetSubtype="0" fill="hold" nodeType="after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dissolve">
                                      <p:cBhvr>
                                        <p:cTn id="31" dur="1000"/>
                                        <p:tgtEl>
                                          <p:spTgt spid="73"/>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1000"/>
                                        <p:tgtEl>
                                          <p:spTgt spid="48"/>
                                        </p:tgtEl>
                                      </p:cBhvr>
                                    </p:animEffect>
                                    <p:anim calcmode="lin" valueType="num">
                                      <p:cBhvr>
                                        <p:cTn id="36" dur="1000" fill="hold"/>
                                        <p:tgtEl>
                                          <p:spTgt spid="48"/>
                                        </p:tgtEl>
                                        <p:attrNameLst>
                                          <p:attrName>ppt_x</p:attrName>
                                        </p:attrNameLst>
                                      </p:cBhvr>
                                      <p:tavLst>
                                        <p:tav tm="0">
                                          <p:val>
                                            <p:strVal val="#ppt_x"/>
                                          </p:val>
                                        </p:tav>
                                        <p:tav tm="100000">
                                          <p:val>
                                            <p:strVal val="#ppt_x"/>
                                          </p:val>
                                        </p:tav>
                                      </p:tavLst>
                                    </p:anim>
                                    <p:anim calcmode="lin" valueType="num">
                                      <p:cBhvr>
                                        <p:cTn id="37" dur="1000" fill="hold"/>
                                        <p:tgtEl>
                                          <p:spTgt spid="48"/>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9" presetClass="entr" presetSubtype="0"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dissolve">
                                      <p:cBhvr>
                                        <p:cTn id="41" dur="1000"/>
                                        <p:tgtEl>
                                          <p:spTgt spid="74"/>
                                        </p:tgtEl>
                                      </p:cBhvr>
                                    </p:animEffect>
                                  </p:childTnLst>
                                </p:cTn>
                              </p:par>
                            </p:childTnLst>
                          </p:cTn>
                        </p:par>
                        <p:par>
                          <p:cTn id="42" fill="hold">
                            <p:stCondLst>
                              <p:cond delay="8000"/>
                            </p:stCondLst>
                            <p:childTnLst>
                              <p:par>
                                <p:cTn id="43" presetID="42" presetClass="entr" presetSubtype="0"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Effect transition="in" filter="fade">
                                      <p:cBhvr>
                                        <p:cTn id="45" dur="1000"/>
                                        <p:tgtEl>
                                          <p:spTgt spid="49"/>
                                        </p:tgtEl>
                                      </p:cBhvr>
                                    </p:animEffect>
                                    <p:anim calcmode="lin" valueType="num">
                                      <p:cBhvr>
                                        <p:cTn id="46" dur="1000" fill="hold"/>
                                        <p:tgtEl>
                                          <p:spTgt spid="49"/>
                                        </p:tgtEl>
                                        <p:attrNameLst>
                                          <p:attrName>ppt_x</p:attrName>
                                        </p:attrNameLst>
                                      </p:cBhvr>
                                      <p:tavLst>
                                        <p:tav tm="0">
                                          <p:val>
                                            <p:strVal val="#ppt_x"/>
                                          </p:val>
                                        </p:tav>
                                        <p:tav tm="100000">
                                          <p:val>
                                            <p:strVal val="#ppt_x"/>
                                          </p:val>
                                        </p:tav>
                                      </p:tavLst>
                                    </p:anim>
                                    <p:anim calcmode="lin" valueType="num">
                                      <p:cBhvr>
                                        <p:cTn id="47" dur="1000" fill="hold"/>
                                        <p:tgtEl>
                                          <p:spTgt spid="49"/>
                                        </p:tgtEl>
                                        <p:attrNameLst>
                                          <p:attrName>ppt_y</p:attrName>
                                        </p:attrNameLst>
                                      </p:cBhvr>
                                      <p:tavLst>
                                        <p:tav tm="0">
                                          <p:val>
                                            <p:strVal val="#ppt_y+.1"/>
                                          </p:val>
                                        </p:tav>
                                        <p:tav tm="100000">
                                          <p:val>
                                            <p:strVal val="#ppt_y"/>
                                          </p:val>
                                        </p:tav>
                                      </p:tavLst>
                                    </p:anim>
                                  </p:childTnLst>
                                </p:cTn>
                              </p:par>
                            </p:childTnLst>
                          </p:cTn>
                        </p:par>
                        <p:par>
                          <p:cTn id="48" fill="hold">
                            <p:stCondLst>
                              <p:cond delay="9000"/>
                            </p:stCondLst>
                            <p:childTnLst>
                              <p:par>
                                <p:cTn id="49" presetID="9" presetClass="entr" presetSubtype="0" fill="hold" nodeType="afterEffect">
                                  <p:stCondLst>
                                    <p:cond delay="0"/>
                                  </p:stCondLst>
                                  <p:childTnLst>
                                    <p:set>
                                      <p:cBhvr>
                                        <p:cTn id="50" dur="1" fill="hold">
                                          <p:stCondLst>
                                            <p:cond delay="0"/>
                                          </p:stCondLst>
                                        </p:cTn>
                                        <p:tgtEl>
                                          <p:spTgt spid="75"/>
                                        </p:tgtEl>
                                        <p:attrNameLst>
                                          <p:attrName>style.visibility</p:attrName>
                                        </p:attrNameLst>
                                      </p:cBhvr>
                                      <p:to>
                                        <p:strVal val="visible"/>
                                      </p:to>
                                    </p:set>
                                    <p:animEffect transition="in" filter="dissolve">
                                      <p:cBhvr>
                                        <p:cTn id="51" dur="1000"/>
                                        <p:tgtEl>
                                          <p:spTgt spid="75"/>
                                        </p:tgtEl>
                                      </p:cBhvr>
                                    </p:animEffect>
                                  </p:childTnLst>
                                </p:cTn>
                              </p:par>
                            </p:childTnLst>
                          </p:cTn>
                        </p:par>
                        <p:par>
                          <p:cTn id="52" fill="hold">
                            <p:stCondLst>
                              <p:cond delay="10000"/>
                            </p:stCondLst>
                            <p:childTnLst>
                              <p:par>
                                <p:cTn id="53" presetID="42" presetClass="entr" presetSubtype="0"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fade">
                                      <p:cBhvr>
                                        <p:cTn id="55" dur="1000"/>
                                        <p:tgtEl>
                                          <p:spTgt spid="50"/>
                                        </p:tgtEl>
                                      </p:cBhvr>
                                    </p:animEffect>
                                    <p:anim calcmode="lin" valueType="num">
                                      <p:cBhvr>
                                        <p:cTn id="56" dur="1000" fill="hold"/>
                                        <p:tgtEl>
                                          <p:spTgt spid="50"/>
                                        </p:tgtEl>
                                        <p:attrNameLst>
                                          <p:attrName>ppt_x</p:attrName>
                                        </p:attrNameLst>
                                      </p:cBhvr>
                                      <p:tavLst>
                                        <p:tav tm="0">
                                          <p:val>
                                            <p:strVal val="#ppt_x"/>
                                          </p:val>
                                        </p:tav>
                                        <p:tav tm="100000">
                                          <p:val>
                                            <p:strVal val="#ppt_x"/>
                                          </p:val>
                                        </p:tav>
                                      </p:tavLst>
                                    </p:anim>
                                    <p:anim calcmode="lin" valueType="num">
                                      <p:cBhvr>
                                        <p:cTn id="57" dur="1000" fill="hold"/>
                                        <p:tgtEl>
                                          <p:spTgt spid="50"/>
                                        </p:tgtEl>
                                        <p:attrNameLst>
                                          <p:attrName>ppt_y</p:attrName>
                                        </p:attrNameLst>
                                      </p:cBhvr>
                                      <p:tavLst>
                                        <p:tav tm="0">
                                          <p:val>
                                            <p:strVal val="#ppt_y+.1"/>
                                          </p:val>
                                        </p:tav>
                                        <p:tav tm="100000">
                                          <p:val>
                                            <p:strVal val="#ppt_y"/>
                                          </p:val>
                                        </p:tav>
                                      </p:tavLst>
                                    </p:anim>
                                  </p:childTnLst>
                                </p:cTn>
                              </p:par>
                            </p:childTnLst>
                          </p:cTn>
                        </p:par>
                        <p:par>
                          <p:cTn id="58" fill="hold">
                            <p:stCondLst>
                              <p:cond delay="11000"/>
                            </p:stCondLst>
                            <p:childTnLst>
                              <p:par>
                                <p:cTn id="59" presetID="9" presetClass="entr" presetSubtype="0" fill="hold" nodeType="afterEffect">
                                  <p:stCondLst>
                                    <p:cond delay="0"/>
                                  </p:stCondLst>
                                  <p:childTnLst>
                                    <p:set>
                                      <p:cBhvr>
                                        <p:cTn id="60" dur="1" fill="hold">
                                          <p:stCondLst>
                                            <p:cond delay="0"/>
                                          </p:stCondLst>
                                        </p:cTn>
                                        <p:tgtEl>
                                          <p:spTgt spid="76"/>
                                        </p:tgtEl>
                                        <p:attrNameLst>
                                          <p:attrName>style.visibility</p:attrName>
                                        </p:attrNameLst>
                                      </p:cBhvr>
                                      <p:to>
                                        <p:strVal val="visible"/>
                                      </p:to>
                                    </p:set>
                                    <p:animEffect transition="in" filter="dissolve">
                                      <p:cBhvr>
                                        <p:cTn id="61" dur="1000"/>
                                        <p:tgtEl>
                                          <p:spTgt spid="76"/>
                                        </p:tgtEl>
                                      </p:cBhvr>
                                    </p:animEffect>
                                  </p:childTnLst>
                                </p:cTn>
                              </p:par>
                            </p:childTnLst>
                          </p:cTn>
                        </p:par>
                        <p:par>
                          <p:cTn id="62" fill="hold">
                            <p:stCondLst>
                              <p:cond delay="12000"/>
                            </p:stCondLst>
                            <p:childTnLst>
                              <p:par>
                                <p:cTn id="63" presetID="42" presetClass="entr" presetSubtype="0" fill="hold" grpId="0" nodeType="afterEffect">
                                  <p:stCondLst>
                                    <p:cond delay="0"/>
                                  </p:stCondLst>
                                  <p:childTnLst>
                                    <p:set>
                                      <p:cBhvr>
                                        <p:cTn id="64" dur="1" fill="hold">
                                          <p:stCondLst>
                                            <p:cond delay="0"/>
                                          </p:stCondLst>
                                        </p:cTn>
                                        <p:tgtEl>
                                          <p:spTgt spid="51"/>
                                        </p:tgtEl>
                                        <p:attrNameLst>
                                          <p:attrName>style.visibility</p:attrName>
                                        </p:attrNameLst>
                                      </p:cBhvr>
                                      <p:to>
                                        <p:strVal val="visible"/>
                                      </p:to>
                                    </p:set>
                                    <p:animEffect transition="in" filter="fade">
                                      <p:cBhvr>
                                        <p:cTn id="65" dur="1000"/>
                                        <p:tgtEl>
                                          <p:spTgt spid="51"/>
                                        </p:tgtEl>
                                      </p:cBhvr>
                                    </p:animEffect>
                                    <p:anim calcmode="lin" valueType="num">
                                      <p:cBhvr>
                                        <p:cTn id="66" dur="1000" fill="hold"/>
                                        <p:tgtEl>
                                          <p:spTgt spid="51"/>
                                        </p:tgtEl>
                                        <p:attrNameLst>
                                          <p:attrName>ppt_x</p:attrName>
                                        </p:attrNameLst>
                                      </p:cBhvr>
                                      <p:tavLst>
                                        <p:tav tm="0">
                                          <p:val>
                                            <p:strVal val="#ppt_x"/>
                                          </p:val>
                                        </p:tav>
                                        <p:tav tm="100000">
                                          <p:val>
                                            <p:strVal val="#ppt_x"/>
                                          </p:val>
                                        </p:tav>
                                      </p:tavLst>
                                    </p:anim>
                                    <p:anim calcmode="lin" valueType="num">
                                      <p:cBhvr>
                                        <p:cTn id="67" dur="1000" fill="hold"/>
                                        <p:tgtEl>
                                          <p:spTgt spid="51"/>
                                        </p:tgtEl>
                                        <p:attrNameLst>
                                          <p:attrName>ppt_y</p:attrName>
                                        </p:attrNameLst>
                                      </p:cBhvr>
                                      <p:tavLst>
                                        <p:tav tm="0">
                                          <p:val>
                                            <p:strVal val="#ppt_y+.1"/>
                                          </p:val>
                                        </p:tav>
                                        <p:tav tm="100000">
                                          <p:val>
                                            <p:strVal val="#ppt_y"/>
                                          </p:val>
                                        </p:tav>
                                      </p:tavLst>
                                    </p:anim>
                                  </p:childTnLst>
                                </p:cTn>
                              </p:par>
                            </p:childTnLst>
                          </p:cTn>
                        </p:par>
                        <p:par>
                          <p:cTn id="68" fill="hold">
                            <p:stCondLst>
                              <p:cond delay="13000"/>
                            </p:stCondLst>
                            <p:childTnLst>
                              <p:par>
                                <p:cTn id="69" presetID="9" presetClass="entr" presetSubtype="0" fill="hold" nodeType="afterEffect">
                                  <p:stCondLst>
                                    <p:cond delay="0"/>
                                  </p:stCondLst>
                                  <p:childTnLst>
                                    <p:set>
                                      <p:cBhvr>
                                        <p:cTn id="70" dur="1" fill="hold">
                                          <p:stCondLst>
                                            <p:cond delay="0"/>
                                          </p:stCondLst>
                                        </p:cTn>
                                        <p:tgtEl>
                                          <p:spTgt spid="77"/>
                                        </p:tgtEl>
                                        <p:attrNameLst>
                                          <p:attrName>style.visibility</p:attrName>
                                        </p:attrNameLst>
                                      </p:cBhvr>
                                      <p:to>
                                        <p:strVal val="visible"/>
                                      </p:to>
                                    </p:set>
                                    <p:animEffect transition="in" filter="dissolve">
                                      <p:cBhvr>
                                        <p:cTn id="71" dur="1000"/>
                                        <p:tgtEl>
                                          <p:spTgt spid="77"/>
                                        </p:tgtEl>
                                      </p:cBhvr>
                                    </p:animEffect>
                                  </p:childTnLst>
                                </p:cTn>
                              </p:par>
                            </p:childTnLst>
                          </p:cTn>
                        </p:par>
                        <p:par>
                          <p:cTn id="72" fill="hold">
                            <p:stCondLst>
                              <p:cond delay="14000"/>
                            </p:stCondLst>
                            <p:childTnLst>
                              <p:par>
                                <p:cTn id="73" presetID="42" presetClass="entr" presetSubtype="0" fill="hold" grpId="0" nodeType="after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fade">
                                      <p:cBhvr>
                                        <p:cTn id="75" dur="1000"/>
                                        <p:tgtEl>
                                          <p:spTgt spid="52"/>
                                        </p:tgtEl>
                                      </p:cBhvr>
                                    </p:animEffect>
                                    <p:anim calcmode="lin" valueType="num">
                                      <p:cBhvr>
                                        <p:cTn id="76" dur="1000" fill="hold"/>
                                        <p:tgtEl>
                                          <p:spTgt spid="52"/>
                                        </p:tgtEl>
                                        <p:attrNameLst>
                                          <p:attrName>ppt_x</p:attrName>
                                        </p:attrNameLst>
                                      </p:cBhvr>
                                      <p:tavLst>
                                        <p:tav tm="0">
                                          <p:val>
                                            <p:strVal val="#ppt_x"/>
                                          </p:val>
                                        </p:tav>
                                        <p:tav tm="100000">
                                          <p:val>
                                            <p:strVal val="#ppt_x"/>
                                          </p:val>
                                        </p:tav>
                                      </p:tavLst>
                                    </p:anim>
                                    <p:anim calcmode="lin" valueType="num">
                                      <p:cBhvr>
                                        <p:cTn id="77" dur="1000" fill="hold"/>
                                        <p:tgtEl>
                                          <p:spTgt spid="52"/>
                                        </p:tgtEl>
                                        <p:attrNameLst>
                                          <p:attrName>ppt_y</p:attrName>
                                        </p:attrNameLst>
                                      </p:cBhvr>
                                      <p:tavLst>
                                        <p:tav tm="0">
                                          <p:val>
                                            <p:strVal val="#ppt_y+.1"/>
                                          </p:val>
                                        </p:tav>
                                        <p:tav tm="100000">
                                          <p:val>
                                            <p:strVal val="#ppt_y"/>
                                          </p:val>
                                        </p:tav>
                                      </p:tavLst>
                                    </p:anim>
                                  </p:childTnLst>
                                </p:cTn>
                              </p:par>
                            </p:childTnLst>
                          </p:cTn>
                        </p:par>
                        <p:par>
                          <p:cTn id="78" fill="hold">
                            <p:stCondLst>
                              <p:cond delay="15000"/>
                            </p:stCondLst>
                            <p:childTnLst>
                              <p:par>
                                <p:cTn id="79" presetID="9" presetClass="entr" presetSubtype="0" fill="hold" nodeType="afterEffect">
                                  <p:stCondLst>
                                    <p:cond delay="0"/>
                                  </p:stCondLst>
                                  <p:childTnLst>
                                    <p:set>
                                      <p:cBhvr>
                                        <p:cTn id="80" dur="1" fill="hold">
                                          <p:stCondLst>
                                            <p:cond delay="0"/>
                                          </p:stCondLst>
                                        </p:cTn>
                                        <p:tgtEl>
                                          <p:spTgt spid="78"/>
                                        </p:tgtEl>
                                        <p:attrNameLst>
                                          <p:attrName>style.visibility</p:attrName>
                                        </p:attrNameLst>
                                      </p:cBhvr>
                                      <p:to>
                                        <p:strVal val="visible"/>
                                      </p:to>
                                    </p:set>
                                    <p:animEffect transition="in" filter="dissolve">
                                      <p:cBhvr>
                                        <p:cTn id="81" dur="1000"/>
                                        <p:tgtEl>
                                          <p:spTgt spid="78"/>
                                        </p:tgtEl>
                                      </p:cBhvr>
                                    </p:animEffect>
                                  </p:childTnLst>
                                </p:cTn>
                              </p:par>
                            </p:childTnLst>
                          </p:cTn>
                        </p:par>
                        <p:par>
                          <p:cTn id="82" fill="hold">
                            <p:stCondLst>
                              <p:cond delay="16000"/>
                            </p:stCondLst>
                            <p:childTnLst>
                              <p:par>
                                <p:cTn id="83" presetID="42" presetClass="entr" presetSubtype="0" fill="hold" grpId="0" nodeType="after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fade">
                                      <p:cBhvr>
                                        <p:cTn id="85" dur="1000"/>
                                        <p:tgtEl>
                                          <p:spTgt spid="53"/>
                                        </p:tgtEl>
                                      </p:cBhvr>
                                    </p:animEffect>
                                    <p:anim calcmode="lin" valueType="num">
                                      <p:cBhvr>
                                        <p:cTn id="86" dur="1000" fill="hold"/>
                                        <p:tgtEl>
                                          <p:spTgt spid="53"/>
                                        </p:tgtEl>
                                        <p:attrNameLst>
                                          <p:attrName>ppt_x</p:attrName>
                                        </p:attrNameLst>
                                      </p:cBhvr>
                                      <p:tavLst>
                                        <p:tav tm="0">
                                          <p:val>
                                            <p:strVal val="#ppt_x"/>
                                          </p:val>
                                        </p:tav>
                                        <p:tav tm="100000">
                                          <p:val>
                                            <p:strVal val="#ppt_x"/>
                                          </p:val>
                                        </p:tav>
                                      </p:tavLst>
                                    </p:anim>
                                    <p:anim calcmode="lin" valueType="num">
                                      <p:cBhvr>
                                        <p:cTn id="87"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9"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1524</Words>
  <Application>Microsoft Office PowerPoint</Application>
  <PresentationFormat>Widescreen</PresentationFormat>
  <Paragraphs>96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2019-09-11T21:08:42Z</dcterms:modified>
</cp:coreProperties>
</file>