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8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92576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04F2B666-8C08-461A-9BCC-E825E42C6ACD}"/>
              </a:ext>
            </a:extLst>
          </p:cNvPr>
          <p:cNvSpPr/>
          <p:nvPr/>
        </p:nvSpPr>
        <p:spPr>
          <a:xfrm>
            <a:off x="1379294" y="588264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Group 80">
            <a:extLst>
              <a:ext uri="{FF2B5EF4-FFF2-40B4-BE49-F238E27FC236}">
                <a16:creationId xmlns:a16="http://schemas.microsoft.com/office/drawing/2014/main" id="{F85EE8DF-FAF0-454E-B523-FE3F8FE81439}"/>
              </a:ext>
            </a:extLst>
          </p:cNvPr>
          <p:cNvGrpSpPr/>
          <p:nvPr/>
        </p:nvGrpSpPr>
        <p:grpSpPr>
          <a:xfrm>
            <a:off x="1379294" y="1681587"/>
            <a:ext cx="1640075" cy="4201053"/>
            <a:chOff x="1379294" y="1681587"/>
            <a:chExt cx="1640075" cy="4201053"/>
          </a:xfrm>
        </p:grpSpPr>
        <p:sp>
          <p:nvSpPr>
            <p:cNvPr id="14" name="Rectangle 13">
              <a:extLst>
                <a:ext uri="{FF2B5EF4-FFF2-40B4-BE49-F238E27FC236}">
                  <a16:creationId xmlns:a16="http://schemas.microsoft.com/office/drawing/2014/main" id="{6B8451F4-25BD-4BE6-9F5A-95DA77A17701}"/>
                </a:ext>
              </a:extLst>
            </p:cNvPr>
            <p:cNvSpPr/>
            <p:nvPr/>
          </p:nvSpPr>
          <p:spPr>
            <a:xfrm>
              <a:off x="1379294" y="1691640"/>
              <a:ext cx="1636776" cy="41910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B5ED7D77-8823-445D-A021-BCF8B721E53E}"/>
                </a:ext>
              </a:extLst>
            </p:cNvPr>
            <p:cNvGrpSpPr/>
            <p:nvPr/>
          </p:nvGrpSpPr>
          <p:grpSpPr>
            <a:xfrm>
              <a:off x="1380744" y="1681587"/>
              <a:ext cx="1638625" cy="3185878"/>
              <a:chOff x="1383024" y="643727"/>
              <a:chExt cx="1638625" cy="3185878"/>
            </a:xfrm>
          </p:grpSpPr>
          <p:sp>
            <p:nvSpPr>
              <p:cNvPr id="29" name="Freeform: Shape 28">
                <a:extLst>
                  <a:ext uri="{FF2B5EF4-FFF2-40B4-BE49-F238E27FC236}">
                    <a16:creationId xmlns:a16="http://schemas.microsoft.com/office/drawing/2014/main" id="{AF6AEA89-1F72-4327-B598-B619622DFD44}"/>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988B1A12-245D-46BB-A15D-E5353F773CA4}"/>
                  </a:ext>
                </a:extLst>
              </p:cNvPr>
              <p:cNvSpPr>
                <a:spLocks/>
              </p:cNvSpPr>
              <p:nvPr/>
            </p:nvSpPr>
            <p:spPr>
              <a:xfrm rot="16200000">
                <a:off x="2176272" y="2984227"/>
                <a:ext cx="867054" cy="823701"/>
              </a:xfrm>
              <a:prstGeom prst="triangle">
                <a:avLst/>
              </a:prstGeom>
              <a:solidFill>
                <a:srgbClr val="E76C0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8BBD4707-708B-4C24-B4F1-E701B6F2E899}"/>
                  </a:ext>
                </a:extLst>
              </p:cNvPr>
              <p:cNvSpPr>
                <a:spLocks/>
              </p:cNvSpPr>
              <p:nvPr/>
            </p:nvSpPr>
            <p:spPr>
              <a:xfrm rot="5400000">
                <a:off x="2176272" y="2551012"/>
                <a:ext cx="867054" cy="823701"/>
              </a:xfrm>
              <a:prstGeom prst="triangle">
                <a:avLst/>
              </a:prstGeom>
              <a:solidFill>
                <a:srgbClr val="E76C0F">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FD78ED65-ABA6-448B-A70C-B07B7837B719}"/>
                  </a:ext>
                </a:extLst>
              </p:cNvPr>
              <p:cNvSpPr>
                <a:spLocks/>
              </p:cNvSpPr>
              <p:nvPr/>
            </p:nvSpPr>
            <p:spPr>
              <a:xfrm rot="16200000">
                <a:off x="1362456" y="2551012"/>
                <a:ext cx="867054" cy="823701"/>
              </a:xfrm>
              <a:prstGeom prst="triangle">
                <a:avLst/>
              </a:prstGeom>
              <a:solidFill>
                <a:srgbClr val="E76C0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098CD3EF-CA56-4529-BFDA-AB4D3574A3FC}"/>
                  </a:ext>
                </a:extLst>
              </p:cNvPr>
              <p:cNvSpPr>
                <a:spLocks/>
              </p:cNvSpPr>
              <p:nvPr/>
            </p:nvSpPr>
            <p:spPr>
              <a:xfrm rot="5400000">
                <a:off x="1362456" y="2119942"/>
                <a:ext cx="867054" cy="823701"/>
              </a:xfrm>
              <a:prstGeom prst="triangle">
                <a:avLst/>
              </a:prstGeom>
              <a:solidFill>
                <a:srgbClr val="E76C0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5" name="Group 84">
            <a:extLst>
              <a:ext uri="{FF2B5EF4-FFF2-40B4-BE49-F238E27FC236}">
                <a16:creationId xmlns:a16="http://schemas.microsoft.com/office/drawing/2014/main" id="{33D2C26B-4789-4DFB-9D0F-6061D01CE492}"/>
              </a:ext>
            </a:extLst>
          </p:cNvPr>
          <p:cNvGrpSpPr/>
          <p:nvPr/>
        </p:nvGrpSpPr>
        <p:grpSpPr>
          <a:xfrm>
            <a:off x="1371600" y="1676400"/>
            <a:ext cx="1636777" cy="413802"/>
            <a:chOff x="1371600" y="1676400"/>
            <a:chExt cx="1636777" cy="413802"/>
          </a:xfrm>
        </p:grpSpPr>
        <p:sp>
          <p:nvSpPr>
            <p:cNvPr id="26" name="Rectangle 25">
              <a:extLst>
                <a:ext uri="{FF2B5EF4-FFF2-40B4-BE49-F238E27FC236}">
                  <a16:creationId xmlns:a16="http://schemas.microsoft.com/office/drawing/2014/main" id="{635A143D-06CA-4B3A-B9D3-9E0CE5F04847}"/>
                </a:ext>
              </a:extLst>
            </p:cNvPr>
            <p:cNvSpPr/>
            <p:nvPr/>
          </p:nvSpPr>
          <p:spPr>
            <a:xfrm>
              <a:off x="1371600" y="167640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202259F4-77C3-454A-83CC-9494DB4FBD59}"/>
                </a:ext>
              </a:extLst>
            </p:cNvPr>
            <p:cNvSpPr txBox="1"/>
            <p:nvPr/>
          </p:nvSpPr>
          <p:spPr>
            <a:xfrm>
              <a:off x="1591056" y="173100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01</a:t>
              </a:r>
            </a:p>
          </p:txBody>
        </p:sp>
      </p:grpSp>
      <p:sp>
        <p:nvSpPr>
          <p:cNvPr id="31" name="TextBox 30">
            <a:extLst>
              <a:ext uri="{FF2B5EF4-FFF2-40B4-BE49-F238E27FC236}">
                <a16:creationId xmlns:a16="http://schemas.microsoft.com/office/drawing/2014/main" id="{F59A518B-D403-447F-87B8-413D1D5D865A}"/>
              </a:ext>
            </a:extLst>
          </p:cNvPr>
          <p:cNvSpPr txBox="1"/>
          <p:nvPr/>
        </p:nvSpPr>
        <p:spPr>
          <a:xfrm>
            <a:off x="1395756" y="214091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89" name="Group 88">
            <a:extLst>
              <a:ext uri="{FF2B5EF4-FFF2-40B4-BE49-F238E27FC236}">
                <a16:creationId xmlns:a16="http://schemas.microsoft.com/office/drawing/2014/main" id="{7FC226D3-2852-4A28-A339-9D2F9A75ED53}"/>
              </a:ext>
            </a:extLst>
          </p:cNvPr>
          <p:cNvGrpSpPr/>
          <p:nvPr/>
        </p:nvGrpSpPr>
        <p:grpSpPr>
          <a:xfrm>
            <a:off x="1895856" y="4683800"/>
            <a:ext cx="1600201" cy="1808440"/>
            <a:chOff x="1895856" y="4683800"/>
            <a:chExt cx="1600201" cy="1808440"/>
          </a:xfrm>
        </p:grpSpPr>
        <p:sp>
          <p:nvSpPr>
            <p:cNvPr id="13" name="Freeform: Shape 12">
              <a:extLst>
                <a:ext uri="{FF2B5EF4-FFF2-40B4-BE49-F238E27FC236}">
                  <a16:creationId xmlns:a16="http://schemas.microsoft.com/office/drawing/2014/main" id="{9049BEE3-AECE-45B4-9A69-1B3A8FDCA566}"/>
                </a:ext>
              </a:extLst>
            </p:cNvPr>
            <p:cNvSpPr/>
            <p:nvPr/>
          </p:nvSpPr>
          <p:spPr>
            <a:xfrm>
              <a:off x="1895856" y="468380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Box 10">
              <a:extLst>
                <a:ext uri="{FF2B5EF4-FFF2-40B4-BE49-F238E27FC236}">
                  <a16:creationId xmlns:a16="http://schemas.microsoft.com/office/drawing/2014/main" id="{803FF19E-AA7C-48E9-93BC-729BC7E9CF70}"/>
                </a:ext>
              </a:extLst>
            </p:cNvPr>
            <p:cNvSpPr txBox="1">
              <a:spLocks noChangeArrowheads="1"/>
            </p:cNvSpPr>
            <p:nvPr/>
          </p:nvSpPr>
          <p:spPr bwMode="auto">
            <a:xfrm>
              <a:off x="2353024" y="485717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3B3B3B"/>
                  </a:solidFill>
                  <a:latin typeface="Bernard MT Condensed" panose="02050806060905020404" pitchFamily="18" charset="0"/>
                </a:rPr>
                <a:t>01</a:t>
              </a:r>
            </a:p>
            <a:p>
              <a:pPr algn="ctr"/>
              <a:r>
                <a:rPr lang="en-US" sz="1100" b="1" dirty="0">
                  <a:solidFill>
                    <a:srgbClr val="3B3B3B"/>
                  </a:solidFill>
                </a:rPr>
                <a:t>OPTION</a:t>
              </a:r>
            </a:p>
          </p:txBody>
        </p:sp>
        <p:sp>
          <p:nvSpPr>
            <p:cNvPr id="33" name="TextBox 32">
              <a:extLst>
                <a:ext uri="{FF2B5EF4-FFF2-40B4-BE49-F238E27FC236}">
                  <a16:creationId xmlns:a16="http://schemas.microsoft.com/office/drawing/2014/main" id="{A8B7AFDA-4D65-4ACA-9FE8-8BDB0FCFE999}"/>
                </a:ext>
              </a:extLst>
            </p:cNvPr>
            <p:cNvSpPr txBox="1"/>
            <p:nvPr/>
          </p:nvSpPr>
          <p:spPr>
            <a:xfrm>
              <a:off x="1895857" y="5922766"/>
              <a:ext cx="1600200" cy="461665"/>
            </a:xfrm>
            <a:prstGeom prst="rect">
              <a:avLst/>
            </a:prstGeom>
            <a:noFill/>
          </p:spPr>
          <p:txBody>
            <a:bodyPr wrap="square" rtlCol="0">
              <a:spAutoFit/>
            </a:bodyPr>
            <a:lstStyle/>
            <a:p>
              <a:pPr algn="ctr"/>
              <a:r>
                <a:rPr lang="en-US" sz="2400" dirty="0">
                  <a:solidFill>
                    <a:srgbClr val="3B3B3B"/>
                  </a:solidFill>
                  <a:latin typeface="Bernard MT Condensed" panose="02050806060905020404" pitchFamily="18" charset="0"/>
                </a:rPr>
                <a:t>$21,392</a:t>
              </a:r>
            </a:p>
          </p:txBody>
        </p:sp>
      </p:grpSp>
      <p:sp>
        <p:nvSpPr>
          <p:cNvPr id="36" name="Freeform: Shape 35">
            <a:extLst>
              <a:ext uri="{FF2B5EF4-FFF2-40B4-BE49-F238E27FC236}">
                <a16:creationId xmlns:a16="http://schemas.microsoft.com/office/drawing/2014/main" id="{F09478A8-F970-4EFE-A3E8-DF6D3569B925}"/>
              </a:ext>
            </a:extLst>
          </p:cNvPr>
          <p:cNvSpPr/>
          <p:nvPr/>
        </p:nvSpPr>
        <p:spPr>
          <a:xfrm>
            <a:off x="3848174" y="589788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a:extLst>
              <a:ext uri="{FF2B5EF4-FFF2-40B4-BE49-F238E27FC236}">
                <a16:creationId xmlns:a16="http://schemas.microsoft.com/office/drawing/2014/main" id="{9214441C-8A40-42F0-9499-1C280AFA6B32}"/>
              </a:ext>
            </a:extLst>
          </p:cNvPr>
          <p:cNvGrpSpPr/>
          <p:nvPr/>
        </p:nvGrpSpPr>
        <p:grpSpPr>
          <a:xfrm>
            <a:off x="3848174" y="1696827"/>
            <a:ext cx="1640075" cy="4201053"/>
            <a:chOff x="3848174" y="1696827"/>
            <a:chExt cx="1640075" cy="4201053"/>
          </a:xfrm>
        </p:grpSpPr>
        <p:sp>
          <p:nvSpPr>
            <p:cNvPr id="37" name="Rectangle 36">
              <a:extLst>
                <a:ext uri="{FF2B5EF4-FFF2-40B4-BE49-F238E27FC236}">
                  <a16:creationId xmlns:a16="http://schemas.microsoft.com/office/drawing/2014/main" id="{060CF728-C0B3-409D-94AF-856014AC1B36}"/>
                </a:ext>
              </a:extLst>
            </p:cNvPr>
            <p:cNvSpPr/>
            <p:nvPr/>
          </p:nvSpPr>
          <p:spPr>
            <a:xfrm>
              <a:off x="3848174" y="1706880"/>
              <a:ext cx="1636776" cy="41910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81475004-596E-43E4-A94D-395740F675FA}"/>
                </a:ext>
              </a:extLst>
            </p:cNvPr>
            <p:cNvGrpSpPr/>
            <p:nvPr/>
          </p:nvGrpSpPr>
          <p:grpSpPr>
            <a:xfrm>
              <a:off x="3849624" y="1696827"/>
              <a:ext cx="1638625" cy="3185878"/>
              <a:chOff x="1383024" y="643727"/>
              <a:chExt cx="1638625" cy="3185878"/>
            </a:xfrm>
          </p:grpSpPr>
          <p:sp>
            <p:nvSpPr>
              <p:cNvPr id="45" name="Freeform: Shape 44">
                <a:extLst>
                  <a:ext uri="{FF2B5EF4-FFF2-40B4-BE49-F238E27FC236}">
                    <a16:creationId xmlns:a16="http://schemas.microsoft.com/office/drawing/2014/main" id="{DB652804-8E98-4B99-A933-7E843AF589EA}"/>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a:extLst>
                  <a:ext uri="{FF2B5EF4-FFF2-40B4-BE49-F238E27FC236}">
                    <a16:creationId xmlns:a16="http://schemas.microsoft.com/office/drawing/2014/main" id="{69BB74A8-FA3C-4812-8909-D637584E674E}"/>
                  </a:ext>
                </a:extLst>
              </p:cNvPr>
              <p:cNvSpPr>
                <a:spLocks/>
              </p:cNvSpPr>
              <p:nvPr/>
            </p:nvSpPr>
            <p:spPr>
              <a:xfrm rot="16200000">
                <a:off x="2176272" y="2984227"/>
                <a:ext cx="867054" cy="823701"/>
              </a:xfrm>
              <a:prstGeom prst="triangle">
                <a:avLst/>
              </a:prstGeom>
              <a:solidFill>
                <a:srgbClr val="E44A25">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a:extLst>
                  <a:ext uri="{FF2B5EF4-FFF2-40B4-BE49-F238E27FC236}">
                    <a16:creationId xmlns:a16="http://schemas.microsoft.com/office/drawing/2014/main" id="{55D96AB4-1A74-4C9F-8594-9AB73E6608C3}"/>
                  </a:ext>
                </a:extLst>
              </p:cNvPr>
              <p:cNvSpPr>
                <a:spLocks/>
              </p:cNvSpPr>
              <p:nvPr/>
            </p:nvSpPr>
            <p:spPr>
              <a:xfrm rot="5400000">
                <a:off x="2176272" y="2551012"/>
                <a:ext cx="867054" cy="823701"/>
              </a:xfrm>
              <a:prstGeom prst="triangle">
                <a:avLst/>
              </a:prstGeom>
              <a:solidFill>
                <a:srgbClr val="E44A25">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a:extLst>
                  <a:ext uri="{FF2B5EF4-FFF2-40B4-BE49-F238E27FC236}">
                    <a16:creationId xmlns:a16="http://schemas.microsoft.com/office/drawing/2014/main" id="{A119EBEF-AD49-4954-BA53-D00B4D0F44EB}"/>
                  </a:ext>
                </a:extLst>
              </p:cNvPr>
              <p:cNvSpPr>
                <a:spLocks/>
              </p:cNvSpPr>
              <p:nvPr/>
            </p:nvSpPr>
            <p:spPr>
              <a:xfrm rot="16200000">
                <a:off x="1362456" y="2551012"/>
                <a:ext cx="867054" cy="823701"/>
              </a:xfrm>
              <a:prstGeom prst="triangle">
                <a:avLst/>
              </a:prstGeom>
              <a:solidFill>
                <a:srgbClr val="E44A25">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Isosceles Triangle 48">
                <a:extLst>
                  <a:ext uri="{FF2B5EF4-FFF2-40B4-BE49-F238E27FC236}">
                    <a16:creationId xmlns:a16="http://schemas.microsoft.com/office/drawing/2014/main" id="{BCD7AAE5-00C0-4DA8-87C3-BB9D2687135B}"/>
                  </a:ext>
                </a:extLst>
              </p:cNvPr>
              <p:cNvSpPr>
                <a:spLocks/>
              </p:cNvSpPr>
              <p:nvPr/>
            </p:nvSpPr>
            <p:spPr>
              <a:xfrm rot="5400000">
                <a:off x="1362456" y="2119942"/>
                <a:ext cx="867054" cy="823701"/>
              </a:xfrm>
              <a:prstGeom prst="triangle">
                <a:avLst/>
              </a:prstGeom>
              <a:solidFill>
                <a:srgbClr val="E44A2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9" name="Freeform: Shape 38">
            <a:extLst>
              <a:ext uri="{FF2B5EF4-FFF2-40B4-BE49-F238E27FC236}">
                <a16:creationId xmlns:a16="http://schemas.microsoft.com/office/drawing/2014/main" id="{21AEB8CC-8771-4235-9B5E-FB2403341D0F}"/>
              </a:ext>
            </a:extLst>
          </p:cNvPr>
          <p:cNvSpPr/>
          <p:nvPr/>
        </p:nvSpPr>
        <p:spPr>
          <a:xfrm>
            <a:off x="4364736" y="469904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AAA7AE57-1F79-4FA1-A492-71B440853302}"/>
              </a:ext>
            </a:extLst>
          </p:cNvPr>
          <p:cNvSpPr txBox="1">
            <a:spLocks noChangeArrowheads="1"/>
          </p:cNvSpPr>
          <p:nvPr/>
        </p:nvSpPr>
        <p:spPr bwMode="auto">
          <a:xfrm>
            <a:off x="4821904" y="487241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3B3B3B"/>
                </a:solidFill>
                <a:latin typeface="Bernard MT Condensed" panose="02050806060905020404" pitchFamily="18" charset="0"/>
              </a:rPr>
              <a:t>02</a:t>
            </a:r>
          </a:p>
          <a:p>
            <a:pPr algn="ctr"/>
            <a:r>
              <a:rPr lang="en-US" sz="1100" b="1" dirty="0">
                <a:solidFill>
                  <a:srgbClr val="3B3B3B"/>
                </a:solidFill>
              </a:rPr>
              <a:t>OPTION</a:t>
            </a:r>
          </a:p>
        </p:txBody>
      </p:sp>
      <p:grpSp>
        <p:nvGrpSpPr>
          <p:cNvPr id="86" name="Group 85">
            <a:extLst>
              <a:ext uri="{FF2B5EF4-FFF2-40B4-BE49-F238E27FC236}">
                <a16:creationId xmlns:a16="http://schemas.microsoft.com/office/drawing/2014/main" id="{062FB69F-6D74-4FD7-8CE3-48EB12FA48C9}"/>
              </a:ext>
            </a:extLst>
          </p:cNvPr>
          <p:cNvGrpSpPr/>
          <p:nvPr/>
        </p:nvGrpSpPr>
        <p:grpSpPr>
          <a:xfrm>
            <a:off x="3840480" y="1691640"/>
            <a:ext cx="1636777" cy="413802"/>
            <a:chOff x="3840480" y="1691640"/>
            <a:chExt cx="1636777" cy="413802"/>
          </a:xfrm>
        </p:grpSpPr>
        <p:sp>
          <p:nvSpPr>
            <p:cNvPr id="41" name="Rectangle 40">
              <a:extLst>
                <a:ext uri="{FF2B5EF4-FFF2-40B4-BE49-F238E27FC236}">
                  <a16:creationId xmlns:a16="http://schemas.microsoft.com/office/drawing/2014/main" id="{DA1F478E-F8B7-4AA8-BCF6-9F535E69C63D}"/>
                </a:ext>
              </a:extLst>
            </p:cNvPr>
            <p:cNvSpPr/>
            <p:nvPr/>
          </p:nvSpPr>
          <p:spPr>
            <a:xfrm>
              <a:off x="3840480" y="169164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83607117-C290-48DB-B3E2-9A0346708E69}"/>
                </a:ext>
              </a:extLst>
            </p:cNvPr>
            <p:cNvSpPr txBox="1"/>
            <p:nvPr/>
          </p:nvSpPr>
          <p:spPr>
            <a:xfrm>
              <a:off x="4059936" y="174624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02</a:t>
              </a:r>
            </a:p>
          </p:txBody>
        </p:sp>
      </p:grpSp>
      <p:sp>
        <p:nvSpPr>
          <p:cNvPr id="43" name="TextBox 42">
            <a:extLst>
              <a:ext uri="{FF2B5EF4-FFF2-40B4-BE49-F238E27FC236}">
                <a16:creationId xmlns:a16="http://schemas.microsoft.com/office/drawing/2014/main" id="{6032723D-0CA4-4A86-8432-AF22909E8860}"/>
              </a:ext>
            </a:extLst>
          </p:cNvPr>
          <p:cNvSpPr txBox="1"/>
          <p:nvPr/>
        </p:nvSpPr>
        <p:spPr>
          <a:xfrm>
            <a:off x="3864636" y="215615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4" name="TextBox 43">
            <a:extLst>
              <a:ext uri="{FF2B5EF4-FFF2-40B4-BE49-F238E27FC236}">
                <a16:creationId xmlns:a16="http://schemas.microsoft.com/office/drawing/2014/main" id="{29E9E52B-BBAA-4F8F-AAA0-E228A32B26C4}"/>
              </a:ext>
            </a:extLst>
          </p:cNvPr>
          <p:cNvSpPr txBox="1"/>
          <p:nvPr/>
        </p:nvSpPr>
        <p:spPr>
          <a:xfrm>
            <a:off x="4364737" y="5938006"/>
            <a:ext cx="1600200" cy="461665"/>
          </a:xfrm>
          <a:prstGeom prst="rect">
            <a:avLst/>
          </a:prstGeom>
          <a:noFill/>
        </p:spPr>
        <p:txBody>
          <a:bodyPr wrap="square" rtlCol="0">
            <a:spAutoFit/>
          </a:bodyPr>
          <a:lstStyle/>
          <a:p>
            <a:pPr algn="ctr"/>
            <a:r>
              <a:rPr lang="en-US" sz="2400" dirty="0">
                <a:solidFill>
                  <a:srgbClr val="3B3B3B"/>
                </a:solidFill>
                <a:latin typeface="Bernard MT Condensed" panose="02050806060905020404" pitchFamily="18" charset="0"/>
              </a:rPr>
              <a:t>$17,849</a:t>
            </a:r>
          </a:p>
        </p:txBody>
      </p:sp>
      <p:sp>
        <p:nvSpPr>
          <p:cNvPr id="51" name="Freeform: Shape 50">
            <a:extLst>
              <a:ext uri="{FF2B5EF4-FFF2-40B4-BE49-F238E27FC236}">
                <a16:creationId xmlns:a16="http://schemas.microsoft.com/office/drawing/2014/main" id="{39A2D120-B4B9-463E-A0D8-BFF19F547DE0}"/>
              </a:ext>
            </a:extLst>
          </p:cNvPr>
          <p:cNvSpPr/>
          <p:nvPr/>
        </p:nvSpPr>
        <p:spPr>
          <a:xfrm>
            <a:off x="6317054" y="589788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3" name="Group 82">
            <a:extLst>
              <a:ext uri="{FF2B5EF4-FFF2-40B4-BE49-F238E27FC236}">
                <a16:creationId xmlns:a16="http://schemas.microsoft.com/office/drawing/2014/main" id="{83F53B11-F8E0-4334-8A3D-786DD15F82CD}"/>
              </a:ext>
            </a:extLst>
          </p:cNvPr>
          <p:cNvGrpSpPr/>
          <p:nvPr/>
        </p:nvGrpSpPr>
        <p:grpSpPr>
          <a:xfrm>
            <a:off x="6317054" y="1696827"/>
            <a:ext cx="1640075" cy="4201053"/>
            <a:chOff x="6317054" y="1696827"/>
            <a:chExt cx="1640075" cy="4201053"/>
          </a:xfrm>
        </p:grpSpPr>
        <p:sp>
          <p:nvSpPr>
            <p:cNvPr id="52" name="Rectangle 51">
              <a:extLst>
                <a:ext uri="{FF2B5EF4-FFF2-40B4-BE49-F238E27FC236}">
                  <a16:creationId xmlns:a16="http://schemas.microsoft.com/office/drawing/2014/main" id="{3182EA1E-7E0B-4DBC-94E2-0C1278803098}"/>
                </a:ext>
              </a:extLst>
            </p:cNvPr>
            <p:cNvSpPr/>
            <p:nvPr/>
          </p:nvSpPr>
          <p:spPr>
            <a:xfrm>
              <a:off x="6317054" y="1706880"/>
              <a:ext cx="1636776" cy="41910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3" name="Group 52">
              <a:extLst>
                <a:ext uri="{FF2B5EF4-FFF2-40B4-BE49-F238E27FC236}">
                  <a16:creationId xmlns:a16="http://schemas.microsoft.com/office/drawing/2014/main" id="{73B819C5-ACE6-47C2-B769-4533EFCD6427}"/>
                </a:ext>
              </a:extLst>
            </p:cNvPr>
            <p:cNvGrpSpPr/>
            <p:nvPr/>
          </p:nvGrpSpPr>
          <p:grpSpPr>
            <a:xfrm>
              <a:off x="6318504" y="1696827"/>
              <a:ext cx="1638625" cy="3185878"/>
              <a:chOff x="1383024" y="643727"/>
              <a:chExt cx="1638625" cy="3185878"/>
            </a:xfrm>
          </p:grpSpPr>
          <p:sp>
            <p:nvSpPr>
              <p:cNvPr id="60" name="Freeform: Shape 59">
                <a:extLst>
                  <a:ext uri="{FF2B5EF4-FFF2-40B4-BE49-F238E27FC236}">
                    <a16:creationId xmlns:a16="http://schemas.microsoft.com/office/drawing/2014/main" id="{E2CA6714-9EB7-40E0-A764-4C97BFE17FD2}"/>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Isosceles Triangle 60">
                <a:extLst>
                  <a:ext uri="{FF2B5EF4-FFF2-40B4-BE49-F238E27FC236}">
                    <a16:creationId xmlns:a16="http://schemas.microsoft.com/office/drawing/2014/main" id="{3FACE07E-EF0D-4A8A-8980-579DEC65FA09}"/>
                  </a:ext>
                </a:extLst>
              </p:cNvPr>
              <p:cNvSpPr>
                <a:spLocks/>
              </p:cNvSpPr>
              <p:nvPr/>
            </p:nvSpPr>
            <p:spPr>
              <a:xfrm rot="16200000">
                <a:off x="2176272" y="2984227"/>
                <a:ext cx="867054" cy="823701"/>
              </a:xfrm>
              <a:prstGeom prst="triangle">
                <a:avLst/>
              </a:prstGeom>
              <a:solidFill>
                <a:srgbClr val="CF351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Isosceles Triangle 61">
                <a:extLst>
                  <a:ext uri="{FF2B5EF4-FFF2-40B4-BE49-F238E27FC236}">
                    <a16:creationId xmlns:a16="http://schemas.microsoft.com/office/drawing/2014/main" id="{106224A5-8E80-4FD5-B7BC-07490E1B9BBD}"/>
                  </a:ext>
                </a:extLst>
              </p:cNvPr>
              <p:cNvSpPr>
                <a:spLocks/>
              </p:cNvSpPr>
              <p:nvPr/>
            </p:nvSpPr>
            <p:spPr>
              <a:xfrm rot="5400000">
                <a:off x="2176272" y="2551012"/>
                <a:ext cx="867054" cy="823701"/>
              </a:xfrm>
              <a:prstGeom prst="triangle">
                <a:avLst/>
              </a:prstGeom>
              <a:solidFill>
                <a:srgbClr val="CF351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a:extLst>
                  <a:ext uri="{FF2B5EF4-FFF2-40B4-BE49-F238E27FC236}">
                    <a16:creationId xmlns:a16="http://schemas.microsoft.com/office/drawing/2014/main" id="{C3525717-2B94-4860-81E2-573835D24F37}"/>
                  </a:ext>
                </a:extLst>
              </p:cNvPr>
              <p:cNvSpPr>
                <a:spLocks/>
              </p:cNvSpPr>
              <p:nvPr/>
            </p:nvSpPr>
            <p:spPr>
              <a:xfrm rot="16200000">
                <a:off x="1362456" y="2551012"/>
                <a:ext cx="867054" cy="823701"/>
              </a:xfrm>
              <a:prstGeom prst="triangle">
                <a:avLst/>
              </a:prstGeom>
              <a:solidFill>
                <a:srgbClr val="CF351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Isosceles Triangle 63">
                <a:extLst>
                  <a:ext uri="{FF2B5EF4-FFF2-40B4-BE49-F238E27FC236}">
                    <a16:creationId xmlns:a16="http://schemas.microsoft.com/office/drawing/2014/main" id="{CDCAE876-B35E-4660-8EBD-651102AE15C6}"/>
                  </a:ext>
                </a:extLst>
              </p:cNvPr>
              <p:cNvSpPr>
                <a:spLocks/>
              </p:cNvSpPr>
              <p:nvPr/>
            </p:nvSpPr>
            <p:spPr>
              <a:xfrm rot="5400000">
                <a:off x="1362456" y="2119942"/>
                <a:ext cx="867054" cy="823701"/>
              </a:xfrm>
              <a:prstGeom prst="triangle">
                <a:avLst/>
              </a:prstGeom>
              <a:solidFill>
                <a:srgbClr val="CF351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54" name="Freeform: Shape 53">
            <a:extLst>
              <a:ext uri="{FF2B5EF4-FFF2-40B4-BE49-F238E27FC236}">
                <a16:creationId xmlns:a16="http://schemas.microsoft.com/office/drawing/2014/main" id="{25AB9FEF-269A-4DBB-8D20-9A24451958F3}"/>
              </a:ext>
            </a:extLst>
          </p:cNvPr>
          <p:cNvSpPr/>
          <p:nvPr/>
        </p:nvSpPr>
        <p:spPr>
          <a:xfrm>
            <a:off x="6833616" y="469904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 Box 10">
            <a:extLst>
              <a:ext uri="{FF2B5EF4-FFF2-40B4-BE49-F238E27FC236}">
                <a16:creationId xmlns:a16="http://schemas.microsoft.com/office/drawing/2014/main" id="{406812B4-1EB5-4CD9-AACE-E5E19D72BD77}"/>
              </a:ext>
            </a:extLst>
          </p:cNvPr>
          <p:cNvSpPr txBox="1">
            <a:spLocks noChangeArrowheads="1"/>
          </p:cNvSpPr>
          <p:nvPr/>
        </p:nvSpPr>
        <p:spPr bwMode="auto">
          <a:xfrm>
            <a:off x="7290784" y="487241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3B3B3B"/>
                </a:solidFill>
                <a:latin typeface="Bernard MT Condensed" panose="02050806060905020404" pitchFamily="18" charset="0"/>
              </a:rPr>
              <a:t>03</a:t>
            </a:r>
          </a:p>
          <a:p>
            <a:pPr algn="ctr"/>
            <a:r>
              <a:rPr lang="en-US" sz="1100" b="1" dirty="0">
                <a:solidFill>
                  <a:srgbClr val="3B3B3B"/>
                </a:solidFill>
              </a:rPr>
              <a:t>OPTION</a:t>
            </a:r>
          </a:p>
        </p:txBody>
      </p:sp>
      <p:grpSp>
        <p:nvGrpSpPr>
          <p:cNvPr id="87" name="Group 86">
            <a:extLst>
              <a:ext uri="{FF2B5EF4-FFF2-40B4-BE49-F238E27FC236}">
                <a16:creationId xmlns:a16="http://schemas.microsoft.com/office/drawing/2014/main" id="{19DF73EE-7ED9-41CE-93A1-9A715216E5A6}"/>
              </a:ext>
            </a:extLst>
          </p:cNvPr>
          <p:cNvGrpSpPr/>
          <p:nvPr/>
        </p:nvGrpSpPr>
        <p:grpSpPr>
          <a:xfrm>
            <a:off x="6309360" y="1691640"/>
            <a:ext cx="1636777" cy="413802"/>
            <a:chOff x="6309360" y="1691640"/>
            <a:chExt cx="1636777" cy="413802"/>
          </a:xfrm>
        </p:grpSpPr>
        <p:sp>
          <p:nvSpPr>
            <p:cNvPr id="56" name="Rectangle 55">
              <a:extLst>
                <a:ext uri="{FF2B5EF4-FFF2-40B4-BE49-F238E27FC236}">
                  <a16:creationId xmlns:a16="http://schemas.microsoft.com/office/drawing/2014/main" id="{93BA88BD-722B-4393-B8F8-64AE5D9610F7}"/>
                </a:ext>
              </a:extLst>
            </p:cNvPr>
            <p:cNvSpPr/>
            <p:nvPr/>
          </p:nvSpPr>
          <p:spPr>
            <a:xfrm>
              <a:off x="6309360" y="169164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4D6883A4-7617-473C-9594-4D603D6F12A3}"/>
                </a:ext>
              </a:extLst>
            </p:cNvPr>
            <p:cNvSpPr txBox="1"/>
            <p:nvPr/>
          </p:nvSpPr>
          <p:spPr>
            <a:xfrm>
              <a:off x="6528816" y="174624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03</a:t>
              </a:r>
            </a:p>
          </p:txBody>
        </p:sp>
      </p:grpSp>
      <p:sp>
        <p:nvSpPr>
          <p:cNvPr id="58" name="TextBox 57">
            <a:extLst>
              <a:ext uri="{FF2B5EF4-FFF2-40B4-BE49-F238E27FC236}">
                <a16:creationId xmlns:a16="http://schemas.microsoft.com/office/drawing/2014/main" id="{3E90874A-C482-4846-A044-25D98B662D60}"/>
              </a:ext>
            </a:extLst>
          </p:cNvPr>
          <p:cNvSpPr txBox="1"/>
          <p:nvPr/>
        </p:nvSpPr>
        <p:spPr>
          <a:xfrm>
            <a:off x="6333516" y="215615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9" name="TextBox 58">
            <a:extLst>
              <a:ext uri="{FF2B5EF4-FFF2-40B4-BE49-F238E27FC236}">
                <a16:creationId xmlns:a16="http://schemas.microsoft.com/office/drawing/2014/main" id="{AA3CE832-65F9-4D8B-BA2F-BA3E98168E77}"/>
              </a:ext>
            </a:extLst>
          </p:cNvPr>
          <p:cNvSpPr txBox="1"/>
          <p:nvPr/>
        </p:nvSpPr>
        <p:spPr>
          <a:xfrm>
            <a:off x="6833617" y="5938006"/>
            <a:ext cx="1600200" cy="461665"/>
          </a:xfrm>
          <a:prstGeom prst="rect">
            <a:avLst/>
          </a:prstGeom>
          <a:noFill/>
        </p:spPr>
        <p:txBody>
          <a:bodyPr wrap="square" rtlCol="0">
            <a:spAutoFit/>
          </a:bodyPr>
          <a:lstStyle/>
          <a:p>
            <a:pPr algn="ctr"/>
            <a:r>
              <a:rPr lang="en-US" sz="2400" dirty="0">
                <a:solidFill>
                  <a:srgbClr val="3B3B3B"/>
                </a:solidFill>
                <a:latin typeface="Bernard MT Condensed" panose="02050806060905020404" pitchFamily="18" charset="0"/>
              </a:rPr>
              <a:t>$19,747</a:t>
            </a:r>
          </a:p>
        </p:txBody>
      </p:sp>
      <p:sp>
        <p:nvSpPr>
          <p:cNvPr id="66" name="Freeform: Shape 65">
            <a:extLst>
              <a:ext uri="{FF2B5EF4-FFF2-40B4-BE49-F238E27FC236}">
                <a16:creationId xmlns:a16="http://schemas.microsoft.com/office/drawing/2014/main" id="{1CB0AEA3-6580-44D7-ADEC-B3171063E6C5}"/>
              </a:ext>
            </a:extLst>
          </p:cNvPr>
          <p:cNvSpPr/>
          <p:nvPr/>
        </p:nvSpPr>
        <p:spPr>
          <a:xfrm>
            <a:off x="8785934" y="589788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CC849C3A-DB1F-4C49-AE2E-2EFEF68B4D1A}"/>
              </a:ext>
            </a:extLst>
          </p:cNvPr>
          <p:cNvGrpSpPr/>
          <p:nvPr/>
        </p:nvGrpSpPr>
        <p:grpSpPr>
          <a:xfrm>
            <a:off x="8785934" y="1696827"/>
            <a:ext cx="1640075" cy="4201053"/>
            <a:chOff x="8785934" y="1696827"/>
            <a:chExt cx="1640075" cy="4201053"/>
          </a:xfrm>
        </p:grpSpPr>
        <p:sp>
          <p:nvSpPr>
            <p:cNvPr id="67" name="Rectangle 66">
              <a:extLst>
                <a:ext uri="{FF2B5EF4-FFF2-40B4-BE49-F238E27FC236}">
                  <a16:creationId xmlns:a16="http://schemas.microsoft.com/office/drawing/2014/main" id="{699EA8FC-FF6B-4CC0-8900-5D494DE5BD46}"/>
                </a:ext>
              </a:extLst>
            </p:cNvPr>
            <p:cNvSpPr/>
            <p:nvPr/>
          </p:nvSpPr>
          <p:spPr>
            <a:xfrm>
              <a:off x="8785934" y="1706880"/>
              <a:ext cx="1636776" cy="41910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a:extLst>
                <a:ext uri="{FF2B5EF4-FFF2-40B4-BE49-F238E27FC236}">
                  <a16:creationId xmlns:a16="http://schemas.microsoft.com/office/drawing/2014/main" id="{B57741E8-60AE-4348-9CB3-E0D71AEDC673}"/>
                </a:ext>
              </a:extLst>
            </p:cNvPr>
            <p:cNvGrpSpPr/>
            <p:nvPr/>
          </p:nvGrpSpPr>
          <p:grpSpPr>
            <a:xfrm>
              <a:off x="8787384" y="1696827"/>
              <a:ext cx="1638625" cy="3185878"/>
              <a:chOff x="1383024" y="643727"/>
              <a:chExt cx="1638625" cy="3185878"/>
            </a:xfrm>
          </p:grpSpPr>
          <p:sp>
            <p:nvSpPr>
              <p:cNvPr id="75" name="Freeform: Shape 74">
                <a:extLst>
                  <a:ext uri="{FF2B5EF4-FFF2-40B4-BE49-F238E27FC236}">
                    <a16:creationId xmlns:a16="http://schemas.microsoft.com/office/drawing/2014/main" id="{2FB17353-AABB-4C5C-9D6E-EE75878CAB64}"/>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Isosceles Triangle 75">
                <a:extLst>
                  <a:ext uri="{FF2B5EF4-FFF2-40B4-BE49-F238E27FC236}">
                    <a16:creationId xmlns:a16="http://schemas.microsoft.com/office/drawing/2014/main" id="{DF31116A-AF82-4BAD-BD78-EBB2AC6A5A5F}"/>
                  </a:ext>
                </a:extLst>
              </p:cNvPr>
              <p:cNvSpPr>
                <a:spLocks/>
              </p:cNvSpPr>
              <p:nvPr/>
            </p:nvSpPr>
            <p:spPr>
              <a:xfrm rot="16200000">
                <a:off x="2176272" y="2984227"/>
                <a:ext cx="867054" cy="823701"/>
              </a:xfrm>
              <a:prstGeom prst="triangle">
                <a:avLst/>
              </a:prstGeom>
              <a:solidFill>
                <a:srgbClr val="BF25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Isosceles Triangle 76">
                <a:extLst>
                  <a:ext uri="{FF2B5EF4-FFF2-40B4-BE49-F238E27FC236}">
                    <a16:creationId xmlns:a16="http://schemas.microsoft.com/office/drawing/2014/main" id="{CD62C970-E9A8-412B-A095-4E5834605B07}"/>
                  </a:ext>
                </a:extLst>
              </p:cNvPr>
              <p:cNvSpPr>
                <a:spLocks/>
              </p:cNvSpPr>
              <p:nvPr/>
            </p:nvSpPr>
            <p:spPr>
              <a:xfrm rot="5400000">
                <a:off x="2176272" y="2551013"/>
                <a:ext cx="867054" cy="823701"/>
              </a:xfrm>
              <a:prstGeom prst="triangle">
                <a:avLst/>
              </a:prstGeom>
              <a:solidFill>
                <a:srgbClr val="BF250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Isosceles Triangle 77">
                <a:extLst>
                  <a:ext uri="{FF2B5EF4-FFF2-40B4-BE49-F238E27FC236}">
                    <a16:creationId xmlns:a16="http://schemas.microsoft.com/office/drawing/2014/main" id="{15750259-0C7D-49E0-86D5-0207B0C82754}"/>
                  </a:ext>
                </a:extLst>
              </p:cNvPr>
              <p:cNvSpPr>
                <a:spLocks/>
              </p:cNvSpPr>
              <p:nvPr/>
            </p:nvSpPr>
            <p:spPr>
              <a:xfrm rot="16200000">
                <a:off x="1362456" y="2551012"/>
                <a:ext cx="867054" cy="823701"/>
              </a:xfrm>
              <a:prstGeom prst="triangle">
                <a:avLst/>
              </a:prstGeom>
              <a:solidFill>
                <a:srgbClr val="BF25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Isosceles Triangle 78">
                <a:extLst>
                  <a:ext uri="{FF2B5EF4-FFF2-40B4-BE49-F238E27FC236}">
                    <a16:creationId xmlns:a16="http://schemas.microsoft.com/office/drawing/2014/main" id="{0A173998-9A2D-4DAB-9C7C-EDE50D7F89AB}"/>
                  </a:ext>
                </a:extLst>
              </p:cNvPr>
              <p:cNvSpPr>
                <a:spLocks/>
              </p:cNvSpPr>
              <p:nvPr/>
            </p:nvSpPr>
            <p:spPr>
              <a:xfrm rot="5400000">
                <a:off x="1362456" y="2119942"/>
                <a:ext cx="867054" cy="823701"/>
              </a:xfrm>
              <a:prstGeom prst="triangle">
                <a:avLst/>
              </a:prstGeom>
              <a:solidFill>
                <a:srgbClr val="BF25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69" name="Freeform: Shape 68">
            <a:extLst>
              <a:ext uri="{FF2B5EF4-FFF2-40B4-BE49-F238E27FC236}">
                <a16:creationId xmlns:a16="http://schemas.microsoft.com/office/drawing/2014/main" id="{6C7E8D78-850F-45CC-A458-0FE06D716F4F}"/>
              </a:ext>
            </a:extLst>
          </p:cNvPr>
          <p:cNvSpPr/>
          <p:nvPr/>
        </p:nvSpPr>
        <p:spPr>
          <a:xfrm>
            <a:off x="9302496" y="469904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 Box 10">
            <a:extLst>
              <a:ext uri="{FF2B5EF4-FFF2-40B4-BE49-F238E27FC236}">
                <a16:creationId xmlns:a16="http://schemas.microsoft.com/office/drawing/2014/main" id="{F97EF478-B447-43D1-8E6C-C1B7B0B5D99B}"/>
              </a:ext>
            </a:extLst>
          </p:cNvPr>
          <p:cNvSpPr txBox="1">
            <a:spLocks noChangeArrowheads="1"/>
          </p:cNvSpPr>
          <p:nvPr/>
        </p:nvSpPr>
        <p:spPr bwMode="auto">
          <a:xfrm>
            <a:off x="9759664" y="487241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3B3B3B"/>
                </a:solidFill>
                <a:latin typeface="Bernard MT Condensed" panose="02050806060905020404" pitchFamily="18" charset="0"/>
              </a:rPr>
              <a:t>04</a:t>
            </a:r>
          </a:p>
          <a:p>
            <a:pPr algn="ctr"/>
            <a:r>
              <a:rPr lang="en-US" sz="1100" b="1" dirty="0">
                <a:solidFill>
                  <a:srgbClr val="3B3B3B"/>
                </a:solidFill>
              </a:rPr>
              <a:t>OPTION</a:t>
            </a:r>
          </a:p>
        </p:txBody>
      </p:sp>
      <p:grpSp>
        <p:nvGrpSpPr>
          <p:cNvPr id="88" name="Group 87">
            <a:extLst>
              <a:ext uri="{FF2B5EF4-FFF2-40B4-BE49-F238E27FC236}">
                <a16:creationId xmlns:a16="http://schemas.microsoft.com/office/drawing/2014/main" id="{E86E75CC-4B16-4F7B-A253-B35583697305}"/>
              </a:ext>
            </a:extLst>
          </p:cNvPr>
          <p:cNvGrpSpPr/>
          <p:nvPr/>
        </p:nvGrpSpPr>
        <p:grpSpPr>
          <a:xfrm>
            <a:off x="8778240" y="1691640"/>
            <a:ext cx="1636777" cy="413802"/>
            <a:chOff x="8778240" y="1691640"/>
            <a:chExt cx="1636777" cy="413802"/>
          </a:xfrm>
        </p:grpSpPr>
        <p:sp>
          <p:nvSpPr>
            <p:cNvPr id="71" name="Rectangle 70">
              <a:extLst>
                <a:ext uri="{FF2B5EF4-FFF2-40B4-BE49-F238E27FC236}">
                  <a16:creationId xmlns:a16="http://schemas.microsoft.com/office/drawing/2014/main" id="{169D96E8-539D-4A9B-BBAF-B9666F53D293}"/>
                </a:ext>
              </a:extLst>
            </p:cNvPr>
            <p:cNvSpPr/>
            <p:nvPr/>
          </p:nvSpPr>
          <p:spPr>
            <a:xfrm>
              <a:off x="8778240" y="169164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6DD4F68B-8D0E-4A21-8679-F25E7D16BD61}"/>
                </a:ext>
              </a:extLst>
            </p:cNvPr>
            <p:cNvSpPr txBox="1"/>
            <p:nvPr/>
          </p:nvSpPr>
          <p:spPr>
            <a:xfrm>
              <a:off x="8997696" y="174624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04</a:t>
              </a:r>
            </a:p>
          </p:txBody>
        </p:sp>
      </p:grpSp>
      <p:sp>
        <p:nvSpPr>
          <p:cNvPr id="73" name="TextBox 72">
            <a:extLst>
              <a:ext uri="{FF2B5EF4-FFF2-40B4-BE49-F238E27FC236}">
                <a16:creationId xmlns:a16="http://schemas.microsoft.com/office/drawing/2014/main" id="{A78E2A50-06F8-4150-9CE9-B543CAC7A1F2}"/>
              </a:ext>
            </a:extLst>
          </p:cNvPr>
          <p:cNvSpPr txBox="1"/>
          <p:nvPr/>
        </p:nvSpPr>
        <p:spPr>
          <a:xfrm>
            <a:off x="8802396" y="215615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4" name="TextBox 73">
            <a:extLst>
              <a:ext uri="{FF2B5EF4-FFF2-40B4-BE49-F238E27FC236}">
                <a16:creationId xmlns:a16="http://schemas.microsoft.com/office/drawing/2014/main" id="{3A3DD703-D4E4-45A0-9F36-83D5D916F575}"/>
              </a:ext>
            </a:extLst>
          </p:cNvPr>
          <p:cNvSpPr txBox="1"/>
          <p:nvPr/>
        </p:nvSpPr>
        <p:spPr>
          <a:xfrm>
            <a:off x="9302497" y="5938006"/>
            <a:ext cx="1600200" cy="461665"/>
          </a:xfrm>
          <a:prstGeom prst="rect">
            <a:avLst/>
          </a:prstGeom>
          <a:noFill/>
        </p:spPr>
        <p:txBody>
          <a:bodyPr wrap="square" rtlCol="0">
            <a:spAutoFit/>
          </a:bodyPr>
          <a:lstStyle/>
          <a:p>
            <a:pPr algn="ctr"/>
            <a:r>
              <a:rPr lang="en-US" sz="2400" dirty="0">
                <a:solidFill>
                  <a:srgbClr val="3B3B3B"/>
                </a:solidFill>
                <a:latin typeface="Bernard MT Condensed" panose="02050806060905020404" pitchFamily="18" charset="0"/>
              </a:rPr>
              <a:t>$24,149</a:t>
            </a:r>
          </a:p>
        </p:txBody>
      </p:sp>
      <p:sp>
        <p:nvSpPr>
          <p:cNvPr id="80" name="TextBox 79">
            <a:extLst>
              <a:ext uri="{FF2B5EF4-FFF2-40B4-BE49-F238E27FC236}">
                <a16:creationId xmlns:a16="http://schemas.microsoft.com/office/drawing/2014/main" id="{B5F096D9-885E-4460-BF5A-6435F095119B}"/>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Tree>
    <p:extLst>
      <p:ext uri="{BB962C8B-B14F-4D97-AF65-F5344CB8AC3E}">
        <p14:creationId xmlns:p14="http://schemas.microsoft.com/office/powerpoint/2010/main" val="1310498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left)">
                                      <p:cBhvr>
                                        <p:cTn id="7" dur="1000"/>
                                        <p:tgtEl>
                                          <p:spTgt spid="80"/>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89"/>
                                        </p:tgtEl>
                                        <p:attrNameLst>
                                          <p:attrName>style.visibility</p:attrName>
                                        </p:attrNameLst>
                                      </p:cBhvr>
                                      <p:to>
                                        <p:strVal val="visible"/>
                                      </p:to>
                                    </p:set>
                                    <p:animEffect transition="in" filter="wipe(up)">
                                      <p:cBhvr>
                                        <p:cTn id="11" dur="600"/>
                                        <p:tgtEl>
                                          <p:spTgt spid="89"/>
                                        </p:tgtEl>
                                      </p:cBhvr>
                                    </p:animEffect>
                                  </p:childTnLst>
                                </p:cTn>
                              </p:par>
                            </p:childTnLst>
                          </p:cTn>
                        </p:par>
                        <p:par>
                          <p:cTn id="12" fill="hold">
                            <p:stCondLst>
                              <p:cond delay="1600"/>
                            </p:stCondLst>
                            <p:childTnLst>
                              <p:par>
                                <p:cTn id="13" presetID="22" presetClass="entr" presetSubtype="4"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down)">
                                      <p:cBhvr>
                                        <p:cTn id="15" dur="400"/>
                                        <p:tgtEl>
                                          <p:spTgt spid="12"/>
                                        </p:tgtEl>
                                      </p:cBhvr>
                                    </p:animEffect>
                                  </p:childTnLst>
                                </p:cTn>
                              </p:par>
                            </p:childTnLst>
                          </p:cTn>
                        </p:par>
                        <p:par>
                          <p:cTn id="16" fill="hold">
                            <p:stCondLst>
                              <p:cond delay="2000"/>
                            </p:stCondLst>
                            <p:childTnLst>
                              <p:par>
                                <p:cTn id="17" presetID="22" presetClass="entr" presetSubtype="4" fill="hold" nodeType="afterEffect">
                                  <p:stCondLst>
                                    <p:cond delay="0"/>
                                  </p:stCondLst>
                                  <p:childTnLst>
                                    <p:set>
                                      <p:cBhvr>
                                        <p:cTn id="18" dur="1" fill="hold">
                                          <p:stCondLst>
                                            <p:cond delay="0"/>
                                          </p:stCondLst>
                                        </p:cTn>
                                        <p:tgtEl>
                                          <p:spTgt spid="81"/>
                                        </p:tgtEl>
                                        <p:attrNameLst>
                                          <p:attrName>style.visibility</p:attrName>
                                        </p:attrNameLst>
                                      </p:cBhvr>
                                      <p:to>
                                        <p:strVal val="visible"/>
                                      </p:to>
                                    </p:set>
                                    <p:animEffect transition="in" filter="wipe(down)">
                                      <p:cBhvr>
                                        <p:cTn id="19" dur="1000"/>
                                        <p:tgtEl>
                                          <p:spTgt spid="81"/>
                                        </p:tgtEl>
                                      </p:cBhvr>
                                    </p:animEffect>
                                  </p:childTnLst>
                                </p:cTn>
                              </p:par>
                            </p:childTnLst>
                          </p:cTn>
                        </p:par>
                        <p:par>
                          <p:cTn id="20" fill="hold">
                            <p:stCondLst>
                              <p:cond delay="3000"/>
                            </p:stCondLst>
                            <p:childTnLst>
                              <p:par>
                                <p:cTn id="21" presetID="22" presetClass="entr" presetSubtype="1" fill="hold" nodeType="afterEffect">
                                  <p:stCondLst>
                                    <p:cond delay="0"/>
                                  </p:stCondLst>
                                  <p:childTnLst>
                                    <p:set>
                                      <p:cBhvr>
                                        <p:cTn id="22" dur="1" fill="hold">
                                          <p:stCondLst>
                                            <p:cond delay="0"/>
                                          </p:stCondLst>
                                        </p:cTn>
                                        <p:tgtEl>
                                          <p:spTgt spid="85"/>
                                        </p:tgtEl>
                                        <p:attrNameLst>
                                          <p:attrName>style.visibility</p:attrName>
                                        </p:attrNameLst>
                                      </p:cBhvr>
                                      <p:to>
                                        <p:strVal val="visible"/>
                                      </p:to>
                                    </p:set>
                                    <p:animEffect transition="in" filter="wipe(up)">
                                      <p:cBhvr>
                                        <p:cTn id="23" dur="500"/>
                                        <p:tgtEl>
                                          <p:spTgt spid="85"/>
                                        </p:tgtEl>
                                      </p:cBhvr>
                                    </p:animEffect>
                                  </p:childTnLst>
                                </p:cTn>
                              </p:par>
                            </p:childTnLst>
                          </p:cTn>
                        </p:par>
                        <p:par>
                          <p:cTn id="24" fill="hold">
                            <p:stCondLst>
                              <p:cond delay="3500"/>
                            </p:stCondLst>
                            <p:childTnLst>
                              <p:par>
                                <p:cTn id="25" presetID="22" presetClass="entr" presetSubtype="1" fill="hold" grpId="0"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ipe(up)">
                                      <p:cBhvr>
                                        <p:cTn id="2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1" grpId="0"/>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1409</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2019-09-11T20:24:55Z</dcterms:modified>
</cp:coreProperties>
</file>