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3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17706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652D4C3-2121-4887-860C-436BC561FD45}"/>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grpSp>
        <p:nvGrpSpPr>
          <p:cNvPr id="39" name="Group 38">
            <a:extLst>
              <a:ext uri="{FF2B5EF4-FFF2-40B4-BE49-F238E27FC236}">
                <a16:creationId xmlns:a16="http://schemas.microsoft.com/office/drawing/2014/main" id="{93341532-B667-4AA4-A4D1-E3E9C9B852F7}"/>
              </a:ext>
            </a:extLst>
          </p:cNvPr>
          <p:cNvGrpSpPr/>
          <p:nvPr/>
        </p:nvGrpSpPr>
        <p:grpSpPr>
          <a:xfrm>
            <a:off x="914400" y="1832402"/>
            <a:ext cx="685800" cy="685800"/>
            <a:chOff x="914400" y="1447800"/>
            <a:chExt cx="685800" cy="685800"/>
          </a:xfrm>
        </p:grpSpPr>
        <p:sp>
          <p:nvSpPr>
            <p:cNvPr id="2" name="Oval 1">
              <a:extLst>
                <a:ext uri="{FF2B5EF4-FFF2-40B4-BE49-F238E27FC236}">
                  <a16:creationId xmlns:a16="http://schemas.microsoft.com/office/drawing/2014/main" id="{79311D67-092C-48EC-9ECB-747E44BE91FA}"/>
                </a:ext>
              </a:extLst>
            </p:cNvPr>
            <p:cNvSpPr>
              <a:spLocks noChangeAspect="1"/>
            </p:cNvSpPr>
            <p:nvPr/>
          </p:nvSpPr>
          <p:spPr>
            <a:xfrm>
              <a:off x="914400" y="1447800"/>
              <a:ext cx="685800" cy="685800"/>
            </a:xfrm>
            <a:prstGeom prst="ellipse">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BF6579F3-B25D-4204-A1B0-C14F88FAB470}"/>
                </a:ext>
              </a:extLst>
            </p:cNvPr>
            <p:cNvSpPr txBox="1"/>
            <p:nvPr/>
          </p:nvSpPr>
          <p:spPr>
            <a:xfrm>
              <a:off x="1028700" y="1556740"/>
              <a:ext cx="457200"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p:txBody>
        </p:sp>
      </p:grpSp>
      <p:sp>
        <p:nvSpPr>
          <p:cNvPr id="4" name="TextBox 3">
            <a:extLst>
              <a:ext uri="{FF2B5EF4-FFF2-40B4-BE49-F238E27FC236}">
                <a16:creationId xmlns:a16="http://schemas.microsoft.com/office/drawing/2014/main" id="{D8E5B67F-8265-450D-AFBF-44A82F690553}"/>
              </a:ext>
            </a:extLst>
          </p:cNvPr>
          <p:cNvSpPr txBox="1"/>
          <p:nvPr/>
        </p:nvSpPr>
        <p:spPr>
          <a:xfrm>
            <a:off x="1600200" y="1975246"/>
            <a:ext cx="4038600" cy="400110"/>
          </a:xfrm>
          <a:prstGeom prst="rect">
            <a:avLst/>
          </a:prstGeom>
          <a:noFill/>
        </p:spPr>
        <p:txBody>
          <a:bodyPr wrap="square" rtlCol="0">
            <a:spAutoFit/>
          </a:bodyPr>
          <a:lstStyle/>
          <a:p>
            <a:r>
              <a:rPr lang="en-US" sz="2000" dirty="0">
                <a:solidFill>
                  <a:srgbClr val="4C4F54"/>
                </a:solidFill>
                <a:latin typeface="Bernard MT Condensed" panose="02050806060905020404" pitchFamily="18" charset="0"/>
              </a:rPr>
              <a:t>2020 LOREM IPSUM DOLOR SIT</a:t>
            </a:r>
          </a:p>
        </p:txBody>
      </p:sp>
      <p:sp>
        <p:nvSpPr>
          <p:cNvPr id="9" name="TextBox 8">
            <a:extLst>
              <a:ext uri="{FF2B5EF4-FFF2-40B4-BE49-F238E27FC236}">
                <a16:creationId xmlns:a16="http://schemas.microsoft.com/office/drawing/2014/main" id="{723A53DE-9E10-4E48-894D-2266CD49A0CF}"/>
              </a:ext>
            </a:extLst>
          </p:cNvPr>
          <p:cNvSpPr txBox="1"/>
          <p:nvPr/>
        </p:nvSpPr>
        <p:spPr>
          <a:xfrm>
            <a:off x="762000" y="2702579"/>
            <a:ext cx="5029200" cy="1384995"/>
          </a:xfrm>
          <a:prstGeom prst="rect">
            <a:avLst/>
          </a:prstGeom>
          <a:noFill/>
        </p:spPr>
        <p:txBody>
          <a:bodyPr wrap="square" rtlCol="0">
            <a:spAutoFit/>
          </a:bodyPr>
          <a:lstStyle/>
          <a:p>
            <a:pPr algn="just"/>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600" b="1" dirty="0">
              <a:solidFill>
                <a:srgbClr val="4C4F54"/>
              </a:solidFill>
              <a:latin typeface="Candara" panose="020E0502030303020204" pitchFamily="34" charset="0"/>
            </a:endParaRPr>
          </a:p>
          <a:p>
            <a:pPr algn="just"/>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1" name="Rectangle: Rounded Corners 20">
            <a:extLst>
              <a:ext uri="{FF2B5EF4-FFF2-40B4-BE49-F238E27FC236}">
                <a16:creationId xmlns:a16="http://schemas.microsoft.com/office/drawing/2014/main" id="{34294BBA-8AD4-4007-88BE-F9193B0C1B14}"/>
              </a:ext>
            </a:extLst>
          </p:cNvPr>
          <p:cNvSpPr/>
          <p:nvPr/>
        </p:nvSpPr>
        <p:spPr>
          <a:xfrm>
            <a:off x="1264326" y="4628390"/>
            <a:ext cx="4389120" cy="137160"/>
          </a:xfrm>
          <a:prstGeom prst="roundRect">
            <a:avLst/>
          </a:prstGeom>
          <a:solidFill>
            <a:schemeClr val="tx1">
              <a:alpha val="25000"/>
            </a:schemeClr>
          </a:solidFill>
          <a:ln w="9525">
            <a:solidFill>
              <a:srgbClr val="34738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Rounded Corners 22">
            <a:extLst>
              <a:ext uri="{FF2B5EF4-FFF2-40B4-BE49-F238E27FC236}">
                <a16:creationId xmlns:a16="http://schemas.microsoft.com/office/drawing/2014/main" id="{43C71903-C150-4B81-9FCA-8211C3F4BD83}"/>
              </a:ext>
            </a:extLst>
          </p:cNvPr>
          <p:cNvSpPr/>
          <p:nvPr/>
        </p:nvSpPr>
        <p:spPr>
          <a:xfrm>
            <a:off x="1264328" y="4628391"/>
            <a:ext cx="1737360" cy="137160"/>
          </a:xfrm>
          <a:prstGeom prst="roundRect">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5" name="Group 24">
            <a:extLst>
              <a:ext uri="{FF2B5EF4-FFF2-40B4-BE49-F238E27FC236}">
                <a16:creationId xmlns:a16="http://schemas.microsoft.com/office/drawing/2014/main" id="{23EA6AC7-0291-4CCA-BA33-28905AE515B9}"/>
              </a:ext>
            </a:extLst>
          </p:cNvPr>
          <p:cNvGrpSpPr>
            <a:grpSpLocks noChangeAspect="1"/>
          </p:cNvGrpSpPr>
          <p:nvPr/>
        </p:nvGrpSpPr>
        <p:grpSpPr>
          <a:xfrm>
            <a:off x="2782928" y="4138631"/>
            <a:ext cx="796554" cy="374731"/>
            <a:chOff x="2791098" y="4165982"/>
            <a:chExt cx="877965" cy="413030"/>
          </a:xfrm>
          <a:effectLst/>
        </p:grpSpPr>
        <p:sp>
          <p:nvSpPr>
            <p:cNvPr id="26" name="Freeform 35">
              <a:extLst>
                <a:ext uri="{FF2B5EF4-FFF2-40B4-BE49-F238E27FC236}">
                  <a16:creationId xmlns:a16="http://schemas.microsoft.com/office/drawing/2014/main" id="{CC45DA7E-04FD-4866-A846-73C4450F70BF}"/>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34738D"/>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0C833499-76A5-4E4A-B712-62143FCBCEAA}"/>
                </a:ext>
              </a:extLst>
            </p:cNvPr>
            <p:cNvSpPr txBox="1"/>
            <p:nvPr/>
          </p:nvSpPr>
          <p:spPr>
            <a:xfrm>
              <a:off x="2988179" y="4165982"/>
              <a:ext cx="680884" cy="373156"/>
            </a:xfrm>
            <a:prstGeom prst="rect">
              <a:avLst/>
            </a:prstGeom>
            <a:noFill/>
          </p:spPr>
          <p:txBody>
            <a:bodyPr wrap="square" rtlCol="0">
              <a:spAutoFit/>
            </a:bodyPr>
            <a:lstStyle/>
            <a:p>
              <a:r>
                <a:rPr lang="en-US" sz="1600" dirty="0">
                  <a:solidFill>
                    <a:schemeClr val="bg1"/>
                  </a:solidFill>
                </a:rPr>
                <a:t>42%</a:t>
              </a:r>
            </a:p>
          </p:txBody>
        </p:sp>
      </p:grpSp>
      <p:sp>
        <p:nvSpPr>
          <p:cNvPr id="28" name="Rectangle: Rounded Corners 27">
            <a:extLst>
              <a:ext uri="{FF2B5EF4-FFF2-40B4-BE49-F238E27FC236}">
                <a16:creationId xmlns:a16="http://schemas.microsoft.com/office/drawing/2014/main" id="{00FD5727-A289-421B-A31C-68FC91EC45CA}"/>
              </a:ext>
            </a:extLst>
          </p:cNvPr>
          <p:cNvSpPr/>
          <p:nvPr/>
        </p:nvSpPr>
        <p:spPr>
          <a:xfrm>
            <a:off x="1289409" y="5486734"/>
            <a:ext cx="4389120" cy="137160"/>
          </a:xfrm>
          <a:prstGeom prst="roundRect">
            <a:avLst/>
          </a:prstGeom>
          <a:solidFill>
            <a:schemeClr val="tx1">
              <a:alpha val="25000"/>
            </a:schemeClr>
          </a:solidFill>
          <a:ln w="9525">
            <a:solidFill>
              <a:srgbClr val="34738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Rounded Corners 28">
            <a:extLst>
              <a:ext uri="{FF2B5EF4-FFF2-40B4-BE49-F238E27FC236}">
                <a16:creationId xmlns:a16="http://schemas.microsoft.com/office/drawing/2014/main" id="{09054CF4-0355-4BE0-9F51-E856A3A78ADB}"/>
              </a:ext>
            </a:extLst>
          </p:cNvPr>
          <p:cNvSpPr/>
          <p:nvPr/>
        </p:nvSpPr>
        <p:spPr>
          <a:xfrm>
            <a:off x="1289411" y="5486735"/>
            <a:ext cx="2468880" cy="137160"/>
          </a:xfrm>
          <a:prstGeom prst="roundRect">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0" name="Group 29">
            <a:extLst>
              <a:ext uri="{FF2B5EF4-FFF2-40B4-BE49-F238E27FC236}">
                <a16:creationId xmlns:a16="http://schemas.microsoft.com/office/drawing/2014/main" id="{ED088926-0915-489B-87C0-1FB195889F33}"/>
              </a:ext>
            </a:extLst>
          </p:cNvPr>
          <p:cNvGrpSpPr>
            <a:grpSpLocks noChangeAspect="1"/>
          </p:cNvGrpSpPr>
          <p:nvPr/>
        </p:nvGrpSpPr>
        <p:grpSpPr>
          <a:xfrm>
            <a:off x="3577028" y="4996975"/>
            <a:ext cx="796554" cy="374731"/>
            <a:chOff x="2791098" y="4165982"/>
            <a:chExt cx="877965" cy="413030"/>
          </a:xfrm>
          <a:effectLst/>
        </p:grpSpPr>
        <p:sp>
          <p:nvSpPr>
            <p:cNvPr id="31" name="Freeform 35">
              <a:extLst>
                <a:ext uri="{FF2B5EF4-FFF2-40B4-BE49-F238E27FC236}">
                  <a16:creationId xmlns:a16="http://schemas.microsoft.com/office/drawing/2014/main" id="{645E89D2-0EBF-41FA-86CF-789DF72DF581}"/>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34738D"/>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F10799FA-141C-46A7-8F8D-120DE85A2DC0}"/>
                </a:ext>
              </a:extLst>
            </p:cNvPr>
            <p:cNvSpPr txBox="1"/>
            <p:nvPr/>
          </p:nvSpPr>
          <p:spPr>
            <a:xfrm>
              <a:off x="2988179" y="4165982"/>
              <a:ext cx="680884" cy="373156"/>
            </a:xfrm>
            <a:prstGeom prst="rect">
              <a:avLst/>
            </a:prstGeom>
            <a:noFill/>
          </p:spPr>
          <p:txBody>
            <a:bodyPr wrap="square" rtlCol="0">
              <a:spAutoFit/>
            </a:bodyPr>
            <a:lstStyle/>
            <a:p>
              <a:r>
                <a:rPr lang="en-US" sz="1600" dirty="0">
                  <a:solidFill>
                    <a:schemeClr val="bg1"/>
                  </a:solidFill>
                </a:rPr>
                <a:t>61%</a:t>
              </a:r>
            </a:p>
          </p:txBody>
        </p:sp>
      </p:grpSp>
      <p:sp>
        <p:nvSpPr>
          <p:cNvPr id="33" name="Rectangle: Rounded Corners 32">
            <a:extLst>
              <a:ext uri="{FF2B5EF4-FFF2-40B4-BE49-F238E27FC236}">
                <a16:creationId xmlns:a16="http://schemas.microsoft.com/office/drawing/2014/main" id="{C29FA7CA-1D3E-4117-B974-494D5B4D7157}"/>
              </a:ext>
            </a:extLst>
          </p:cNvPr>
          <p:cNvSpPr/>
          <p:nvPr/>
        </p:nvSpPr>
        <p:spPr>
          <a:xfrm>
            <a:off x="1261872" y="6240164"/>
            <a:ext cx="4389120" cy="137160"/>
          </a:xfrm>
          <a:prstGeom prst="roundRect">
            <a:avLst/>
          </a:prstGeom>
          <a:solidFill>
            <a:schemeClr val="tx1">
              <a:alpha val="25000"/>
            </a:schemeClr>
          </a:solidFill>
          <a:ln w="9525">
            <a:solidFill>
              <a:srgbClr val="34738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Rounded Corners 33">
            <a:extLst>
              <a:ext uri="{FF2B5EF4-FFF2-40B4-BE49-F238E27FC236}">
                <a16:creationId xmlns:a16="http://schemas.microsoft.com/office/drawing/2014/main" id="{FC65C6FE-B4AC-4DC5-9C1A-6CAB169E70F1}"/>
              </a:ext>
            </a:extLst>
          </p:cNvPr>
          <p:cNvSpPr/>
          <p:nvPr/>
        </p:nvSpPr>
        <p:spPr>
          <a:xfrm>
            <a:off x="1261874" y="6240165"/>
            <a:ext cx="2011680" cy="137160"/>
          </a:xfrm>
          <a:prstGeom prst="roundRect">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5" name="Group 34">
            <a:extLst>
              <a:ext uri="{FF2B5EF4-FFF2-40B4-BE49-F238E27FC236}">
                <a16:creationId xmlns:a16="http://schemas.microsoft.com/office/drawing/2014/main" id="{FCA12D0F-4EC2-4A04-A419-D79AABDBF753}"/>
              </a:ext>
            </a:extLst>
          </p:cNvPr>
          <p:cNvGrpSpPr>
            <a:grpSpLocks noChangeAspect="1"/>
          </p:cNvGrpSpPr>
          <p:nvPr/>
        </p:nvGrpSpPr>
        <p:grpSpPr>
          <a:xfrm>
            <a:off x="3064682" y="5750405"/>
            <a:ext cx="796554" cy="374731"/>
            <a:chOff x="2791098" y="4165982"/>
            <a:chExt cx="877965" cy="413030"/>
          </a:xfrm>
          <a:effectLst/>
        </p:grpSpPr>
        <p:sp>
          <p:nvSpPr>
            <p:cNvPr id="36" name="Freeform 35">
              <a:extLst>
                <a:ext uri="{FF2B5EF4-FFF2-40B4-BE49-F238E27FC236}">
                  <a16:creationId xmlns:a16="http://schemas.microsoft.com/office/drawing/2014/main" id="{C736C5FA-1F56-4E29-B8D8-ACBCC5FE8773}"/>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34738D"/>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94A09AD6-159F-4B08-A86D-AF15D5E6A6C0}"/>
                </a:ext>
              </a:extLst>
            </p:cNvPr>
            <p:cNvSpPr txBox="1"/>
            <p:nvPr/>
          </p:nvSpPr>
          <p:spPr>
            <a:xfrm>
              <a:off x="2988179" y="4165982"/>
              <a:ext cx="680884" cy="373156"/>
            </a:xfrm>
            <a:prstGeom prst="rect">
              <a:avLst/>
            </a:prstGeom>
            <a:noFill/>
          </p:spPr>
          <p:txBody>
            <a:bodyPr wrap="square" rtlCol="0">
              <a:spAutoFit/>
            </a:bodyPr>
            <a:lstStyle/>
            <a:p>
              <a:r>
                <a:rPr lang="en-US" sz="1600" dirty="0">
                  <a:solidFill>
                    <a:schemeClr val="bg1"/>
                  </a:solidFill>
                </a:rPr>
                <a:t>54%</a:t>
              </a:r>
            </a:p>
          </p:txBody>
        </p:sp>
      </p:grpSp>
      <p:grpSp>
        <p:nvGrpSpPr>
          <p:cNvPr id="11" name="Group 10">
            <a:extLst>
              <a:ext uri="{FF2B5EF4-FFF2-40B4-BE49-F238E27FC236}">
                <a16:creationId xmlns:a16="http://schemas.microsoft.com/office/drawing/2014/main" id="{949B575D-25B4-4E2F-A1CB-242D58D4DCF7}"/>
              </a:ext>
            </a:extLst>
          </p:cNvPr>
          <p:cNvGrpSpPr/>
          <p:nvPr/>
        </p:nvGrpSpPr>
        <p:grpSpPr>
          <a:xfrm>
            <a:off x="748363" y="4551188"/>
            <a:ext cx="476689" cy="404265"/>
            <a:chOff x="5532768" y="704586"/>
            <a:chExt cx="476689" cy="404265"/>
          </a:xfrm>
          <a:solidFill>
            <a:srgbClr val="4C4F54"/>
          </a:solidFill>
          <a:effectLst/>
        </p:grpSpPr>
        <p:grpSp>
          <p:nvGrpSpPr>
            <p:cNvPr id="12" name="Group 11">
              <a:extLst>
                <a:ext uri="{FF2B5EF4-FFF2-40B4-BE49-F238E27FC236}">
                  <a16:creationId xmlns:a16="http://schemas.microsoft.com/office/drawing/2014/main" id="{D8F00645-90E6-4D32-88C4-0CB30F8E68C7}"/>
                </a:ext>
              </a:extLst>
            </p:cNvPr>
            <p:cNvGrpSpPr/>
            <p:nvPr/>
          </p:nvGrpSpPr>
          <p:grpSpPr>
            <a:xfrm>
              <a:off x="5532768" y="704586"/>
              <a:ext cx="476689" cy="364760"/>
              <a:chOff x="5532768" y="704586"/>
              <a:chExt cx="476689" cy="364760"/>
            </a:xfrm>
            <a:grpFill/>
          </p:grpSpPr>
          <p:sp>
            <p:nvSpPr>
              <p:cNvPr id="14" name="Freeform 265">
                <a:extLst>
                  <a:ext uri="{FF2B5EF4-FFF2-40B4-BE49-F238E27FC236}">
                    <a16:creationId xmlns:a16="http://schemas.microsoft.com/office/drawing/2014/main" id="{70AADB9A-7D63-456D-BFDE-99B7DFE041F7}"/>
                  </a:ext>
                </a:extLst>
              </p:cNvPr>
              <p:cNvSpPr>
                <a:spLocks/>
              </p:cNvSpPr>
              <p:nvPr/>
            </p:nvSpPr>
            <p:spPr bwMode="auto">
              <a:xfrm>
                <a:off x="5685519" y="1016673"/>
                <a:ext cx="171187" cy="52673"/>
              </a:xfrm>
              <a:custGeom>
                <a:avLst/>
                <a:gdLst>
                  <a:gd name="T0" fmla="*/ 5 w 130"/>
                  <a:gd name="T1" fmla="*/ 0 h 40"/>
                  <a:gd name="T2" fmla="*/ 0 w 130"/>
                  <a:gd name="T3" fmla="*/ 40 h 40"/>
                  <a:gd name="T4" fmla="*/ 130 w 130"/>
                  <a:gd name="T5" fmla="*/ 40 h 40"/>
                  <a:gd name="T6" fmla="*/ 130 w 130"/>
                  <a:gd name="T7" fmla="*/ 0 h 40"/>
                  <a:gd name="T8" fmla="*/ 5 w 130"/>
                  <a:gd name="T9" fmla="*/ 0 h 40"/>
                </a:gdLst>
                <a:ahLst/>
                <a:cxnLst>
                  <a:cxn ang="0">
                    <a:pos x="T0" y="T1"/>
                  </a:cxn>
                  <a:cxn ang="0">
                    <a:pos x="T2" y="T3"/>
                  </a:cxn>
                  <a:cxn ang="0">
                    <a:pos x="T4" y="T5"/>
                  </a:cxn>
                  <a:cxn ang="0">
                    <a:pos x="T6" y="T7"/>
                  </a:cxn>
                  <a:cxn ang="0">
                    <a:pos x="T8" y="T9"/>
                  </a:cxn>
                </a:cxnLst>
                <a:rect l="0" t="0" r="r" b="b"/>
                <a:pathLst>
                  <a:path w="130" h="40">
                    <a:moveTo>
                      <a:pt x="5" y="0"/>
                    </a:moveTo>
                    <a:lnTo>
                      <a:pt x="0" y="40"/>
                    </a:lnTo>
                    <a:lnTo>
                      <a:pt x="130" y="40"/>
                    </a:lnTo>
                    <a:lnTo>
                      <a:pt x="130" y="0"/>
                    </a:lnTo>
                    <a:lnTo>
                      <a:pt x="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5" name="Freeform 266">
                <a:extLst>
                  <a:ext uri="{FF2B5EF4-FFF2-40B4-BE49-F238E27FC236}">
                    <a16:creationId xmlns:a16="http://schemas.microsoft.com/office/drawing/2014/main" id="{C901F43F-4206-4086-9380-9D511227C2A9}"/>
                  </a:ext>
                </a:extLst>
              </p:cNvPr>
              <p:cNvSpPr>
                <a:spLocks noEditPoints="1"/>
              </p:cNvSpPr>
              <p:nvPr/>
            </p:nvSpPr>
            <p:spPr bwMode="auto">
              <a:xfrm>
                <a:off x="5532768" y="704586"/>
                <a:ext cx="476689" cy="291018"/>
              </a:xfrm>
              <a:custGeom>
                <a:avLst/>
                <a:gdLst>
                  <a:gd name="T0" fmla="*/ 246 w 362"/>
                  <a:gd name="T1" fmla="*/ 221 h 221"/>
                  <a:gd name="T2" fmla="*/ 362 w 362"/>
                  <a:gd name="T3" fmla="*/ 221 h 221"/>
                  <a:gd name="T4" fmla="*/ 362 w 362"/>
                  <a:gd name="T5" fmla="*/ 0 h 221"/>
                  <a:gd name="T6" fmla="*/ 0 w 362"/>
                  <a:gd name="T7" fmla="*/ 0 h 221"/>
                  <a:gd name="T8" fmla="*/ 0 w 362"/>
                  <a:gd name="T9" fmla="*/ 221 h 221"/>
                  <a:gd name="T10" fmla="*/ 121 w 362"/>
                  <a:gd name="T11" fmla="*/ 221 h 221"/>
                  <a:gd name="T12" fmla="*/ 246 w 362"/>
                  <a:gd name="T13" fmla="*/ 221 h 221"/>
                  <a:gd name="T14" fmla="*/ 36 w 362"/>
                  <a:gd name="T15" fmla="*/ 196 h 221"/>
                  <a:gd name="T16" fmla="*/ 36 w 362"/>
                  <a:gd name="T17" fmla="*/ 26 h 221"/>
                  <a:gd name="T18" fmla="*/ 332 w 362"/>
                  <a:gd name="T19" fmla="*/ 26 h 221"/>
                  <a:gd name="T20" fmla="*/ 332 w 362"/>
                  <a:gd name="T21" fmla="*/ 196 h 221"/>
                  <a:gd name="T22" fmla="*/ 241 w 362"/>
                  <a:gd name="T23" fmla="*/ 196 h 221"/>
                  <a:gd name="T24" fmla="*/ 121 w 362"/>
                  <a:gd name="T25" fmla="*/ 196 h 221"/>
                  <a:gd name="T26" fmla="*/ 36 w 362"/>
                  <a:gd name="T27" fmla="*/ 196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62" h="221">
                    <a:moveTo>
                      <a:pt x="246" y="221"/>
                    </a:moveTo>
                    <a:lnTo>
                      <a:pt x="362" y="221"/>
                    </a:lnTo>
                    <a:lnTo>
                      <a:pt x="362" y="0"/>
                    </a:lnTo>
                    <a:lnTo>
                      <a:pt x="0" y="0"/>
                    </a:lnTo>
                    <a:lnTo>
                      <a:pt x="0" y="221"/>
                    </a:lnTo>
                    <a:lnTo>
                      <a:pt x="121" y="221"/>
                    </a:lnTo>
                    <a:lnTo>
                      <a:pt x="246" y="221"/>
                    </a:lnTo>
                    <a:close/>
                    <a:moveTo>
                      <a:pt x="36" y="196"/>
                    </a:moveTo>
                    <a:lnTo>
                      <a:pt x="36" y="26"/>
                    </a:lnTo>
                    <a:lnTo>
                      <a:pt x="332" y="26"/>
                    </a:lnTo>
                    <a:lnTo>
                      <a:pt x="332" y="196"/>
                    </a:lnTo>
                    <a:lnTo>
                      <a:pt x="241" y="196"/>
                    </a:lnTo>
                    <a:lnTo>
                      <a:pt x="121" y="196"/>
                    </a:lnTo>
                    <a:lnTo>
                      <a:pt x="36" y="1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13" name="Freeform 267">
              <a:extLst>
                <a:ext uri="{FF2B5EF4-FFF2-40B4-BE49-F238E27FC236}">
                  <a16:creationId xmlns:a16="http://schemas.microsoft.com/office/drawing/2014/main" id="{32FEB830-2BD0-409A-8FFE-526A7724F9B9}"/>
                </a:ext>
              </a:extLst>
            </p:cNvPr>
            <p:cNvSpPr>
              <a:spLocks/>
            </p:cNvSpPr>
            <p:nvPr/>
          </p:nvSpPr>
          <p:spPr bwMode="auto">
            <a:xfrm>
              <a:off x="5659183" y="1089098"/>
              <a:ext cx="231760" cy="19753"/>
            </a:xfrm>
            <a:custGeom>
              <a:avLst/>
              <a:gdLst>
                <a:gd name="T0" fmla="*/ 0 w 176"/>
                <a:gd name="T1" fmla="*/ 0 h 15"/>
                <a:gd name="T2" fmla="*/ 0 w 176"/>
                <a:gd name="T3" fmla="*/ 15 h 15"/>
                <a:gd name="T4" fmla="*/ 176 w 176"/>
                <a:gd name="T5" fmla="*/ 15 h 15"/>
                <a:gd name="T6" fmla="*/ 176 w 176"/>
                <a:gd name="T7" fmla="*/ 0 h 15"/>
                <a:gd name="T8" fmla="*/ 150 w 176"/>
                <a:gd name="T9" fmla="*/ 0 h 15"/>
                <a:gd name="T10" fmla="*/ 20 w 176"/>
                <a:gd name="T11" fmla="*/ 0 h 15"/>
                <a:gd name="T12" fmla="*/ 0 w 176"/>
                <a:gd name="T13" fmla="*/ 0 h 15"/>
              </a:gdLst>
              <a:ahLst/>
              <a:cxnLst>
                <a:cxn ang="0">
                  <a:pos x="T0" y="T1"/>
                </a:cxn>
                <a:cxn ang="0">
                  <a:pos x="T2" y="T3"/>
                </a:cxn>
                <a:cxn ang="0">
                  <a:pos x="T4" y="T5"/>
                </a:cxn>
                <a:cxn ang="0">
                  <a:pos x="T6" y="T7"/>
                </a:cxn>
                <a:cxn ang="0">
                  <a:pos x="T8" y="T9"/>
                </a:cxn>
                <a:cxn ang="0">
                  <a:pos x="T10" y="T11"/>
                </a:cxn>
                <a:cxn ang="0">
                  <a:pos x="T12" y="T13"/>
                </a:cxn>
              </a:cxnLst>
              <a:rect l="0" t="0" r="r" b="b"/>
              <a:pathLst>
                <a:path w="176" h="15">
                  <a:moveTo>
                    <a:pt x="0" y="0"/>
                  </a:moveTo>
                  <a:lnTo>
                    <a:pt x="0" y="15"/>
                  </a:lnTo>
                  <a:lnTo>
                    <a:pt x="176" y="15"/>
                  </a:lnTo>
                  <a:lnTo>
                    <a:pt x="176" y="0"/>
                  </a:lnTo>
                  <a:lnTo>
                    <a:pt x="150" y="0"/>
                  </a:lnTo>
                  <a:lnTo>
                    <a:pt x="2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16" name="Group 15">
            <a:extLst>
              <a:ext uri="{FF2B5EF4-FFF2-40B4-BE49-F238E27FC236}">
                <a16:creationId xmlns:a16="http://schemas.microsoft.com/office/drawing/2014/main" id="{C0EDD4FB-29F2-464D-8A13-65F5EE255F9A}"/>
              </a:ext>
            </a:extLst>
          </p:cNvPr>
          <p:cNvGrpSpPr/>
          <p:nvPr/>
        </p:nvGrpSpPr>
        <p:grpSpPr>
          <a:xfrm>
            <a:off x="722027" y="5167462"/>
            <a:ext cx="529362" cy="542531"/>
            <a:chOff x="4720290" y="546568"/>
            <a:chExt cx="529362" cy="542531"/>
          </a:xfrm>
          <a:solidFill>
            <a:srgbClr val="4C4F54"/>
          </a:solidFill>
          <a:effectLst/>
        </p:grpSpPr>
        <p:sp>
          <p:nvSpPr>
            <p:cNvPr id="17" name="Freeform 205">
              <a:extLst>
                <a:ext uri="{FF2B5EF4-FFF2-40B4-BE49-F238E27FC236}">
                  <a16:creationId xmlns:a16="http://schemas.microsoft.com/office/drawing/2014/main" id="{93052283-EA2A-492E-B71F-9C3AE64CDF26}"/>
                </a:ext>
              </a:extLst>
            </p:cNvPr>
            <p:cNvSpPr>
              <a:spLocks/>
            </p:cNvSpPr>
            <p:nvPr/>
          </p:nvSpPr>
          <p:spPr bwMode="auto">
            <a:xfrm>
              <a:off x="4726874" y="1069346"/>
              <a:ext cx="522778" cy="19753"/>
            </a:xfrm>
            <a:custGeom>
              <a:avLst/>
              <a:gdLst>
                <a:gd name="T0" fmla="*/ 397 w 397"/>
                <a:gd name="T1" fmla="*/ 0 h 15"/>
                <a:gd name="T2" fmla="*/ 0 w 397"/>
                <a:gd name="T3" fmla="*/ 0 h 15"/>
                <a:gd name="T4" fmla="*/ 5 w 397"/>
                <a:gd name="T5" fmla="*/ 15 h 15"/>
                <a:gd name="T6" fmla="*/ 392 w 397"/>
                <a:gd name="T7" fmla="*/ 15 h 15"/>
                <a:gd name="T8" fmla="*/ 397 w 397"/>
                <a:gd name="T9" fmla="*/ 0 h 15"/>
              </a:gdLst>
              <a:ahLst/>
              <a:cxnLst>
                <a:cxn ang="0">
                  <a:pos x="T0" y="T1"/>
                </a:cxn>
                <a:cxn ang="0">
                  <a:pos x="T2" y="T3"/>
                </a:cxn>
                <a:cxn ang="0">
                  <a:pos x="T4" y="T5"/>
                </a:cxn>
                <a:cxn ang="0">
                  <a:pos x="T6" y="T7"/>
                </a:cxn>
                <a:cxn ang="0">
                  <a:pos x="T8" y="T9"/>
                </a:cxn>
              </a:cxnLst>
              <a:rect l="0" t="0" r="r" b="b"/>
              <a:pathLst>
                <a:path w="397" h="15">
                  <a:moveTo>
                    <a:pt x="397" y="0"/>
                  </a:moveTo>
                  <a:lnTo>
                    <a:pt x="0" y="0"/>
                  </a:lnTo>
                  <a:lnTo>
                    <a:pt x="5" y="15"/>
                  </a:lnTo>
                  <a:lnTo>
                    <a:pt x="392" y="15"/>
                  </a:lnTo>
                  <a:lnTo>
                    <a:pt x="39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nvGrpSpPr>
            <p:cNvPr id="18" name="Group 17">
              <a:extLst>
                <a:ext uri="{FF2B5EF4-FFF2-40B4-BE49-F238E27FC236}">
                  <a16:creationId xmlns:a16="http://schemas.microsoft.com/office/drawing/2014/main" id="{B2C869FA-6115-43E1-B9D2-CE1B98EF0A90}"/>
                </a:ext>
              </a:extLst>
            </p:cNvPr>
            <p:cNvGrpSpPr/>
            <p:nvPr/>
          </p:nvGrpSpPr>
          <p:grpSpPr>
            <a:xfrm>
              <a:off x="4720290" y="546568"/>
              <a:ext cx="529362" cy="503025"/>
              <a:chOff x="4720290" y="546568"/>
              <a:chExt cx="529362" cy="503025"/>
            </a:xfrm>
            <a:grpFill/>
          </p:grpSpPr>
          <p:sp>
            <p:nvSpPr>
              <p:cNvPr id="19" name="Freeform 206">
                <a:extLst>
                  <a:ext uri="{FF2B5EF4-FFF2-40B4-BE49-F238E27FC236}">
                    <a16:creationId xmlns:a16="http://schemas.microsoft.com/office/drawing/2014/main" id="{7C83D715-AE99-4408-B6D9-C2A9B65D00C8}"/>
                  </a:ext>
                </a:extLst>
              </p:cNvPr>
              <p:cNvSpPr>
                <a:spLocks/>
              </p:cNvSpPr>
              <p:nvPr/>
            </p:nvSpPr>
            <p:spPr bwMode="auto">
              <a:xfrm>
                <a:off x="4720290" y="546568"/>
                <a:ext cx="529362" cy="503025"/>
              </a:xfrm>
              <a:custGeom>
                <a:avLst/>
                <a:gdLst>
                  <a:gd name="T0" fmla="*/ 0 w 80"/>
                  <a:gd name="T1" fmla="*/ 76 h 76"/>
                  <a:gd name="T2" fmla="*/ 80 w 80"/>
                  <a:gd name="T3" fmla="*/ 76 h 76"/>
                  <a:gd name="T4" fmla="*/ 80 w 80"/>
                  <a:gd name="T5" fmla="*/ 24 h 76"/>
                  <a:gd name="T6" fmla="*/ 80 w 80"/>
                  <a:gd name="T7" fmla="*/ 24 h 76"/>
                  <a:gd name="T8" fmla="*/ 79 w 80"/>
                  <a:gd name="T9" fmla="*/ 25 h 76"/>
                  <a:gd name="T10" fmla="*/ 77 w 80"/>
                  <a:gd name="T11" fmla="*/ 27 h 76"/>
                  <a:gd name="T12" fmla="*/ 77 w 80"/>
                  <a:gd name="T13" fmla="*/ 27 h 76"/>
                  <a:gd name="T14" fmla="*/ 77 w 80"/>
                  <a:gd name="T15" fmla="*/ 27 h 76"/>
                  <a:gd name="T16" fmla="*/ 71 w 80"/>
                  <a:gd name="T17" fmla="*/ 33 h 76"/>
                  <a:gd name="T18" fmla="*/ 71 w 80"/>
                  <a:gd name="T19" fmla="*/ 68 h 76"/>
                  <a:gd name="T20" fmla="*/ 10 w 80"/>
                  <a:gd name="T21" fmla="*/ 68 h 76"/>
                  <a:gd name="T22" fmla="*/ 10 w 80"/>
                  <a:gd name="T23" fmla="*/ 32 h 76"/>
                  <a:gd name="T24" fmla="*/ 54 w 80"/>
                  <a:gd name="T25" fmla="*/ 32 h 76"/>
                  <a:gd name="T26" fmla="*/ 62 w 80"/>
                  <a:gd name="T27" fmla="*/ 24 h 76"/>
                  <a:gd name="T28" fmla="*/ 45 w 80"/>
                  <a:gd name="T29" fmla="*/ 24 h 76"/>
                  <a:gd name="T30" fmla="*/ 45 w 80"/>
                  <a:gd name="T31" fmla="*/ 23 h 76"/>
                  <a:gd name="T32" fmla="*/ 45 w 80"/>
                  <a:gd name="T33" fmla="*/ 22 h 76"/>
                  <a:gd name="T34" fmla="*/ 61 w 80"/>
                  <a:gd name="T35" fmla="*/ 5 h 76"/>
                  <a:gd name="T36" fmla="*/ 57 w 80"/>
                  <a:gd name="T37" fmla="*/ 3 h 76"/>
                  <a:gd name="T38" fmla="*/ 45 w 80"/>
                  <a:gd name="T39" fmla="*/ 13 h 76"/>
                  <a:gd name="T40" fmla="*/ 41 w 80"/>
                  <a:gd name="T41" fmla="*/ 22 h 76"/>
                  <a:gd name="T42" fmla="*/ 41 w 80"/>
                  <a:gd name="T43" fmla="*/ 23 h 76"/>
                  <a:gd name="T44" fmla="*/ 41 w 80"/>
                  <a:gd name="T45" fmla="*/ 24 h 76"/>
                  <a:gd name="T46" fmla="*/ 0 w 80"/>
                  <a:gd name="T47" fmla="*/ 24 h 76"/>
                  <a:gd name="T48" fmla="*/ 0 w 80"/>
                  <a:gd name="T49"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0" h="76">
                    <a:moveTo>
                      <a:pt x="0" y="76"/>
                    </a:moveTo>
                    <a:cubicBezTo>
                      <a:pt x="80" y="76"/>
                      <a:pt x="80" y="76"/>
                      <a:pt x="80" y="76"/>
                    </a:cubicBezTo>
                    <a:cubicBezTo>
                      <a:pt x="80" y="24"/>
                      <a:pt x="80" y="24"/>
                      <a:pt x="80" y="24"/>
                    </a:cubicBezTo>
                    <a:cubicBezTo>
                      <a:pt x="80" y="24"/>
                      <a:pt x="80" y="24"/>
                      <a:pt x="80" y="24"/>
                    </a:cubicBezTo>
                    <a:cubicBezTo>
                      <a:pt x="79" y="25"/>
                      <a:pt x="79" y="25"/>
                      <a:pt x="79" y="25"/>
                    </a:cubicBezTo>
                    <a:cubicBezTo>
                      <a:pt x="77" y="27"/>
                      <a:pt x="77" y="27"/>
                      <a:pt x="77" y="27"/>
                    </a:cubicBezTo>
                    <a:cubicBezTo>
                      <a:pt x="77" y="27"/>
                      <a:pt x="77" y="27"/>
                      <a:pt x="77" y="27"/>
                    </a:cubicBezTo>
                    <a:cubicBezTo>
                      <a:pt x="77" y="27"/>
                      <a:pt x="77" y="27"/>
                      <a:pt x="77" y="27"/>
                    </a:cubicBezTo>
                    <a:cubicBezTo>
                      <a:pt x="71" y="33"/>
                      <a:pt x="71" y="33"/>
                      <a:pt x="71" y="33"/>
                    </a:cubicBezTo>
                    <a:cubicBezTo>
                      <a:pt x="71" y="68"/>
                      <a:pt x="71" y="68"/>
                      <a:pt x="71" y="68"/>
                    </a:cubicBezTo>
                    <a:cubicBezTo>
                      <a:pt x="10" y="68"/>
                      <a:pt x="10" y="68"/>
                      <a:pt x="10" y="68"/>
                    </a:cubicBezTo>
                    <a:cubicBezTo>
                      <a:pt x="10" y="32"/>
                      <a:pt x="10" y="32"/>
                      <a:pt x="10" y="32"/>
                    </a:cubicBezTo>
                    <a:cubicBezTo>
                      <a:pt x="54" y="32"/>
                      <a:pt x="54" y="32"/>
                      <a:pt x="54" y="32"/>
                    </a:cubicBezTo>
                    <a:cubicBezTo>
                      <a:pt x="62" y="24"/>
                      <a:pt x="62" y="24"/>
                      <a:pt x="62" y="24"/>
                    </a:cubicBezTo>
                    <a:cubicBezTo>
                      <a:pt x="45" y="24"/>
                      <a:pt x="45" y="24"/>
                      <a:pt x="45" y="24"/>
                    </a:cubicBezTo>
                    <a:cubicBezTo>
                      <a:pt x="45" y="24"/>
                      <a:pt x="45" y="23"/>
                      <a:pt x="45" y="23"/>
                    </a:cubicBezTo>
                    <a:cubicBezTo>
                      <a:pt x="45" y="23"/>
                      <a:pt x="45" y="22"/>
                      <a:pt x="45" y="22"/>
                    </a:cubicBezTo>
                    <a:cubicBezTo>
                      <a:pt x="46" y="14"/>
                      <a:pt x="57" y="12"/>
                      <a:pt x="61" y="5"/>
                    </a:cubicBezTo>
                    <a:cubicBezTo>
                      <a:pt x="62" y="3"/>
                      <a:pt x="58" y="0"/>
                      <a:pt x="57" y="3"/>
                    </a:cubicBezTo>
                    <a:cubicBezTo>
                      <a:pt x="55" y="8"/>
                      <a:pt x="49" y="9"/>
                      <a:pt x="45" y="13"/>
                    </a:cubicBezTo>
                    <a:cubicBezTo>
                      <a:pt x="42" y="15"/>
                      <a:pt x="41" y="18"/>
                      <a:pt x="41" y="22"/>
                    </a:cubicBezTo>
                    <a:cubicBezTo>
                      <a:pt x="41" y="22"/>
                      <a:pt x="41" y="23"/>
                      <a:pt x="41" y="23"/>
                    </a:cubicBezTo>
                    <a:cubicBezTo>
                      <a:pt x="41" y="23"/>
                      <a:pt x="41" y="24"/>
                      <a:pt x="41" y="24"/>
                    </a:cubicBezTo>
                    <a:cubicBezTo>
                      <a:pt x="0" y="24"/>
                      <a:pt x="0" y="24"/>
                      <a:pt x="0" y="24"/>
                    </a:cubicBezTo>
                    <a:lnTo>
                      <a:pt x="0" y="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0" name="Freeform 207">
                <a:extLst>
                  <a:ext uri="{FF2B5EF4-FFF2-40B4-BE49-F238E27FC236}">
                    <a16:creationId xmlns:a16="http://schemas.microsoft.com/office/drawing/2014/main" id="{C785ABD1-5DAE-40F7-BE28-9FD7307AB331}"/>
                  </a:ext>
                </a:extLst>
              </p:cNvPr>
              <p:cNvSpPr>
                <a:spLocks/>
              </p:cNvSpPr>
              <p:nvPr/>
            </p:nvSpPr>
            <p:spPr bwMode="auto">
              <a:xfrm>
                <a:off x="4978387" y="671666"/>
                <a:ext cx="237028" cy="244929"/>
              </a:xfrm>
              <a:custGeom>
                <a:avLst/>
                <a:gdLst>
                  <a:gd name="T0" fmla="*/ 0 w 180"/>
                  <a:gd name="T1" fmla="*/ 186 h 186"/>
                  <a:gd name="T2" fmla="*/ 40 w 180"/>
                  <a:gd name="T3" fmla="*/ 176 h 186"/>
                  <a:gd name="T4" fmla="*/ 145 w 180"/>
                  <a:gd name="T5" fmla="*/ 66 h 186"/>
                  <a:gd name="T6" fmla="*/ 180 w 180"/>
                  <a:gd name="T7" fmla="*/ 30 h 186"/>
                  <a:gd name="T8" fmla="*/ 175 w 180"/>
                  <a:gd name="T9" fmla="*/ 25 h 186"/>
                  <a:gd name="T10" fmla="*/ 170 w 180"/>
                  <a:gd name="T11" fmla="*/ 20 h 186"/>
                  <a:gd name="T12" fmla="*/ 165 w 180"/>
                  <a:gd name="T13" fmla="*/ 15 h 186"/>
                  <a:gd name="T14" fmla="*/ 155 w 180"/>
                  <a:gd name="T15" fmla="*/ 0 h 186"/>
                  <a:gd name="T16" fmla="*/ 140 w 180"/>
                  <a:gd name="T17" fmla="*/ 15 h 186"/>
                  <a:gd name="T18" fmla="*/ 135 w 180"/>
                  <a:gd name="T19" fmla="*/ 20 h 186"/>
                  <a:gd name="T20" fmla="*/ 130 w 180"/>
                  <a:gd name="T21" fmla="*/ 25 h 186"/>
                  <a:gd name="T22" fmla="*/ 90 w 180"/>
                  <a:gd name="T23" fmla="*/ 66 h 186"/>
                  <a:gd name="T24" fmla="*/ 10 w 180"/>
                  <a:gd name="T25" fmla="*/ 146 h 186"/>
                  <a:gd name="T26" fmla="*/ 0 w 180"/>
                  <a:gd name="T27"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0" h="186">
                    <a:moveTo>
                      <a:pt x="0" y="186"/>
                    </a:moveTo>
                    <a:lnTo>
                      <a:pt x="40" y="176"/>
                    </a:lnTo>
                    <a:lnTo>
                      <a:pt x="145" y="66"/>
                    </a:lnTo>
                    <a:lnTo>
                      <a:pt x="180" y="30"/>
                    </a:lnTo>
                    <a:lnTo>
                      <a:pt x="175" y="25"/>
                    </a:lnTo>
                    <a:lnTo>
                      <a:pt x="170" y="20"/>
                    </a:lnTo>
                    <a:lnTo>
                      <a:pt x="165" y="15"/>
                    </a:lnTo>
                    <a:lnTo>
                      <a:pt x="155" y="0"/>
                    </a:lnTo>
                    <a:lnTo>
                      <a:pt x="140" y="15"/>
                    </a:lnTo>
                    <a:lnTo>
                      <a:pt x="135" y="20"/>
                    </a:lnTo>
                    <a:lnTo>
                      <a:pt x="130" y="25"/>
                    </a:lnTo>
                    <a:lnTo>
                      <a:pt x="90" y="66"/>
                    </a:lnTo>
                    <a:lnTo>
                      <a:pt x="10" y="146"/>
                    </a:lnTo>
                    <a:lnTo>
                      <a:pt x="0"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sp>
        <p:nvSpPr>
          <p:cNvPr id="10" name="Freeform 281">
            <a:extLst>
              <a:ext uri="{FF2B5EF4-FFF2-40B4-BE49-F238E27FC236}">
                <a16:creationId xmlns:a16="http://schemas.microsoft.com/office/drawing/2014/main" id="{E776EA35-E791-465A-B267-A222040F7DBD}"/>
              </a:ext>
            </a:extLst>
          </p:cNvPr>
          <p:cNvSpPr>
            <a:spLocks noEditPoints="1"/>
          </p:cNvSpPr>
          <p:nvPr/>
        </p:nvSpPr>
        <p:spPr bwMode="auto">
          <a:xfrm>
            <a:off x="751656" y="6025628"/>
            <a:ext cx="470105" cy="437184"/>
          </a:xfrm>
          <a:custGeom>
            <a:avLst/>
            <a:gdLst>
              <a:gd name="T0" fmla="*/ 31 w 71"/>
              <a:gd name="T1" fmla="*/ 3 h 66"/>
              <a:gd name="T2" fmla="*/ 28 w 71"/>
              <a:gd name="T3" fmla="*/ 0 h 66"/>
              <a:gd name="T4" fmla="*/ 15 w 71"/>
              <a:gd name="T5" fmla="*/ 9 h 66"/>
              <a:gd name="T6" fmla="*/ 3 w 71"/>
              <a:gd name="T7" fmla="*/ 0 h 66"/>
              <a:gd name="T8" fmla="*/ 0 w 71"/>
              <a:gd name="T9" fmla="*/ 3 h 66"/>
              <a:gd name="T10" fmla="*/ 9 w 71"/>
              <a:gd name="T11" fmla="*/ 10 h 66"/>
              <a:gd name="T12" fmla="*/ 9 w 71"/>
              <a:gd name="T13" fmla="*/ 10 h 66"/>
              <a:gd name="T14" fmla="*/ 1 w 71"/>
              <a:gd name="T15" fmla="*/ 10 h 66"/>
              <a:gd name="T16" fmla="*/ 1 w 71"/>
              <a:gd name="T17" fmla="*/ 61 h 66"/>
              <a:gd name="T18" fmla="*/ 7 w 71"/>
              <a:gd name="T19" fmla="*/ 61 h 66"/>
              <a:gd name="T20" fmla="*/ 7 w 71"/>
              <a:gd name="T21" fmla="*/ 61 h 66"/>
              <a:gd name="T22" fmla="*/ 7 w 71"/>
              <a:gd name="T23" fmla="*/ 66 h 66"/>
              <a:gd name="T24" fmla="*/ 15 w 71"/>
              <a:gd name="T25" fmla="*/ 66 h 66"/>
              <a:gd name="T26" fmla="*/ 15 w 71"/>
              <a:gd name="T27" fmla="*/ 61 h 66"/>
              <a:gd name="T28" fmla="*/ 15 w 71"/>
              <a:gd name="T29" fmla="*/ 61 h 66"/>
              <a:gd name="T30" fmla="*/ 58 w 71"/>
              <a:gd name="T31" fmla="*/ 61 h 66"/>
              <a:gd name="T32" fmla="*/ 58 w 71"/>
              <a:gd name="T33" fmla="*/ 61 h 66"/>
              <a:gd name="T34" fmla="*/ 58 w 71"/>
              <a:gd name="T35" fmla="*/ 66 h 66"/>
              <a:gd name="T36" fmla="*/ 67 w 71"/>
              <a:gd name="T37" fmla="*/ 66 h 66"/>
              <a:gd name="T38" fmla="*/ 67 w 71"/>
              <a:gd name="T39" fmla="*/ 61 h 66"/>
              <a:gd name="T40" fmla="*/ 67 w 71"/>
              <a:gd name="T41" fmla="*/ 61 h 66"/>
              <a:gd name="T42" fmla="*/ 71 w 71"/>
              <a:gd name="T43" fmla="*/ 61 h 66"/>
              <a:gd name="T44" fmla="*/ 71 w 71"/>
              <a:gd name="T45" fmla="*/ 10 h 66"/>
              <a:gd name="T46" fmla="*/ 21 w 71"/>
              <a:gd name="T47" fmla="*/ 10 h 66"/>
              <a:gd name="T48" fmla="*/ 22 w 71"/>
              <a:gd name="T49" fmla="*/ 10 h 66"/>
              <a:gd name="T50" fmla="*/ 31 w 71"/>
              <a:gd name="T51" fmla="*/ 3 h 66"/>
              <a:gd name="T52" fmla="*/ 62 w 71"/>
              <a:gd name="T53" fmla="*/ 31 h 66"/>
              <a:gd name="T54" fmla="*/ 66 w 71"/>
              <a:gd name="T55" fmla="*/ 36 h 66"/>
              <a:gd name="T56" fmla="*/ 62 w 71"/>
              <a:gd name="T57" fmla="*/ 40 h 66"/>
              <a:gd name="T58" fmla="*/ 58 w 71"/>
              <a:gd name="T59" fmla="*/ 36 h 66"/>
              <a:gd name="T60" fmla="*/ 62 w 71"/>
              <a:gd name="T61" fmla="*/ 31 h 66"/>
              <a:gd name="T62" fmla="*/ 58 w 71"/>
              <a:gd name="T63" fmla="*/ 22 h 66"/>
              <a:gd name="T64" fmla="*/ 62 w 71"/>
              <a:gd name="T65" fmla="*/ 18 h 66"/>
              <a:gd name="T66" fmla="*/ 66 w 71"/>
              <a:gd name="T67" fmla="*/ 22 h 66"/>
              <a:gd name="T68" fmla="*/ 62 w 71"/>
              <a:gd name="T69" fmla="*/ 26 h 66"/>
              <a:gd name="T70" fmla="*/ 58 w 71"/>
              <a:gd name="T71" fmla="*/ 22 h 66"/>
              <a:gd name="T72" fmla="*/ 51 w 71"/>
              <a:gd name="T73" fmla="*/ 55 h 66"/>
              <a:gd name="T74" fmla="*/ 8 w 71"/>
              <a:gd name="T75" fmla="*/ 55 h 66"/>
              <a:gd name="T76" fmla="*/ 8 w 71"/>
              <a:gd name="T77" fmla="*/ 17 h 66"/>
              <a:gd name="T78" fmla="*/ 51 w 71"/>
              <a:gd name="T79" fmla="*/ 17 h 66"/>
              <a:gd name="T80" fmla="*/ 51 w 71"/>
              <a:gd name="T81" fmla="*/ 55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1" h="66">
                <a:moveTo>
                  <a:pt x="31" y="3"/>
                </a:moveTo>
                <a:cubicBezTo>
                  <a:pt x="28" y="0"/>
                  <a:pt x="28" y="0"/>
                  <a:pt x="28" y="0"/>
                </a:cubicBezTo>
                <a:cubicBezTo>
                  <a:pt x="15" y="9"/>
                  <a:pt x="15" y="9"/>
                  <a:pt x="15" y="9"/>
                </a:cubicBezTo>
                <a:cubicBezTo>
                  <a:pt x="3" y="0"/>
                  <a:pt x="3" y="0"/>
                  <a:pt x="3" y="0"/>
                </a:cubicBezTo>
                <a:cubicBezTo>
                  <a:pt x="0" y="3"/>
                  <a:pt x="0" y="3"/>
                  <a:pt x="0" y="3"/>
                </a:cubicBezTo>
                <a:cubicBezTo>
                  <a:pt x="9" y="10"/>
                  <a:pt x="9" y="10"/>
                  <a:pt x="9" y="10"/>
                </a:cubicBezTo>
                <a:cubicBezTo>
                  <a:pt x="9" y="10"/>
                  <a:pt x="9" y="10"/>
                  <a:pt x="9" y="10"/>
                </a:cubicBezTo>
                <a:cubicBezTo>
                  <a:pt x="1" y="10"/>
                  <a:pt x="1" y="10"/>
                  <a:pt x="1" y="10"/>
                </a:cubicBezTo>
                <a:cubicBezTo>
                  <a:pt x="1" y="61"/>
                  <a:pt x="1" y="61"/>
                  <a:pt x="1" y="61"/>
                </a:cubicBezTo>
                <a:cubicBezTo>
                  <a:pt x="7" y="61"/>
                  <a:pt x="7" y="61"/>
                  <a:pt x="7" y="61"/>
                </a:cubicBezTo>
                <a:cubicBezTo>
                  <a:pt x="7" y="61"/>
                  <a:pt x="7" y="61"/>
                  <a:pt x="7" y="61"/>
                </a:cubicBezTo>
                <a:cubicBezTo>
                  <a:pt x="7" y="66"/>
                  <a:pt x="7" y="66"/>
                  <a:pt x="7" y="66"/>
                </a:cubicBezTo>
                <a:cubicBezTo>
                  <a:pt x="15" y="66"/>
                  <a:pt x="15" y="66"/>
                  <a:pt x="15" y="66"/>
                </a:cubicBezTo>
                <a:cubicBezTo>
                  <a:pt x="15" y="61"/>
                  <a:pt x="15" y="61"/>
                  <a:pt x="15" y="61"/>
                </a:cubicBezTo>
                <a:cubicBezTo>
                  <a:pt x="15" y="61"/>
                  <a:pt x="15" y="61"/>
                  <a:pt x="15" y="61"/>
                </a:cubicBezTo>
                <a:cubicBezTo>
                  <a:pt x="58" y="61"/>
                  <a:pt x="58" y="61"/>
                  <a:pt x="58" y="61"/>
                </a:cubicBezTo>
                <a:cubicBezTo>
                  <a:pt x="58" y="61"/>
                  <a:pt x="58" y="61"/>
                  <a:pt x="58" y="61"/>
                </a:cubicBezTo>
                <a:cubicBezTo>
                  <a:pt x="58" y="66"/>
                  <a:pt x="58" y="66"/>
                  <a:pt x="58" y="66"/>
                </a:cubicBezTo>
                <a:cubicBezTo>
                  <a:pt x="67" y="66"/>
                  <a:pt x="67" y="66"/>
                  <a:pt x="67" y="66"/>
                </a:cubicBezTo>
                <a:cubicBezTo>
                  <a:pt x="67" y="61"/>
                  <a:pt x="67" y="61"/>
                  <a:pt x="67" y="61"/>
                </a:cubicBezTo>
                <a:cubicBezTo>
                  <a:pt x="67" y="61"/>
                  <a:pt x="67" y="61"/>
                  <a:pt x="67" y="61"/>
                </a:cubicBezTo>
                <a:cubicBezTo>
                  <a:pt x="71" y="61"/>
                  <a:pt x="71" y="61"/>
                  <a:pt x="71" y="61"/>
                </a:cubicBezTo>
                <a:cubicBezTo>
                  <a:pt x="71" y="10"/>
                  <a:pt x="71" y="10"/>
                  <a:pt x="71" y="10"/>
                </a:cubicBezTo>
                <a:cubicBezTo>
                  <a:pt x="21" y="10"/>
                  <a:pt x="21" y="10"/>
                  <a:pt x="21" y="10"/>
                </a:cubicBezTo>
                <a:cubicBezTo>
                  <a:pt x="22" y="10"/>
                  <a:pt x="22" y="10"/>
                  <a:pt x="22" y="10"/>
                </a:cubicBezTo>
                <a:lnTo>
                  <a:pt x="31" y="3"/>
                </a:lnTo>
                <a:close/>
                <a:moveTo>
                  <a:pt x="62" y="31"/>
                </a:moveTo>
                <a:cubicBezTo>
                  <a:pt x="65" y="31"/>
                  <a:pt x="66" y="33"/>
                  <a:pt x="66" y="36"/>
                </a:cubicBezTo>
                <a:cubicBezTo>
                  <a:pt x="66" y="38"/>
                  <a:pt x="65" y="40"/>
                  <a:pt x="62" y="40"/>
                </a:cubicBezTo>
                <a:cubicBezTo>
                  <a:pt x="60" y="40"/>
                  <a:pt x="58" y="38"/>
                  <a:pt x="58" y="36"/>
                </a:cubicBezTo>
                <a:cubicBezTo>
                  <a:pt x="58" y="33"/>
                  <a:pt x="60" y="31"/>
                  <a:pt x="62" y="31"/>
                </a:cubicBezTo>
                <a:close/>
                <a:moveTo>
                  <a:pt x="58" y="22"/>
                </a:moveTo>
                <a:cubicBezTo>
                  <a:pt x="58" y="20"/>
                  <a:pt x="60" y="18"/>
                  <a:pt x="62" y="18"/>
                </a:cubicBezTo>
                <a:cubicBezTo>
                  <a:pt x="65" y="18"/>
                  <a:pt x="66" y="20"/>
                  <a:pt x="66" y="22"/>
                </a:cubicBezTo>
                <a:cubicBezTo>
                  <a:pt x="66" y="24"/>
                  <a:pt x="65" y="26"/>
                  <a:pt x="62" y="26"/>
                </a:cubicBezTo>
                <a:cubicBezTo>
                  <a:pt x="60" y="26"/>
                  <a:pt x="58" y="24"/>
                  <a:pt x="58" y="22"/>
                </a:cubicBezTo>
                <a:close/>
                <a:moveTo>
                  <a:pt x="51" y="55"/>
                </a:moveTo>
                <a:cubicBezTo>
                  <a:pt x="8" y="55"/>
                  <a:pt x="8" y="55"/>
                  <a:pt x="8" y="55"/>
                </a:cubicBezTo>
                <a:cubicBezTo>
                  <a:pt x="8" y="17"/>
                  <a:pt x="8" y="17"/>
                  <a:pt x="8" y="17"/>
                </a:cubicBezTo>
                <a:cubicBezTo>
                  <a:pt x="51" y="17"/>
                  <a:pt x="51" y="17"/>
                  <a:pt x="51" y="17"/>
                </a:cubicBezTo>
                <a:lnTo>
                  <a:pt x="51" y="55"/>
                </a:lnTo>
                <a:close/>
              </a:path>
            </a:pathLst>
          </a:custGeom>
          <a:solidFill>
            <a:srgbClr val="4C4F54"/>
          </a:solidFill>
          <a:ln>
            <a:noFill/>
          </a:ln>
          <a:effectLst/>
          <a:extLst/>
        </p:spPr>
        <p:txBody>
          <a:bodyPr vert="horz" wrap="square" lIns="91440" tIns="45720" rIns="91440" bIns="45720" numCol="1" anchor="t" anchorCtr="0" compatLnSpc="1">
            <a:prstTxWarp prst="textNoShape">
              <a:avLst/>
            </a:prstTxWarp>
          </a:bodyPr>
          <a:lstStyle/>
          <a:p>
            <a:endParaRPr lang="ru-RU"/>
          </a:p>
        </p:txBody>
      </p:sp>
      <p:grpSp>
        <p:nvGrpSpPr>
          <p:cNvPr id="40" name="Group 39">
            <a:extLst>
              <a:ext uri="{FF2B5EF4-FFF2-40B4-BE49-F238E27FC236}">
                <a16:creationId xmlns:a16="http://schemas.microsoft.com/office/drawing/2014/main" id="{F362B9F5-DB0E-43DA-B07B-E1E608066EFF}"/>
              </a:ext>
            </a:extLst>
          </p:cNvPr>
          <p:cNvGrpSpPr/>
          <p:nvPr/>
        </p:nvGrpSpPr>
        <p:grpSpPr>
          <a:xfrm>
            <a:off x="6272632" y="1832402"/>
            <a:ext cx="685800" cy="685800"/>
            <a:chOff x="914400" y="1447800"/>
            <a:chExt cx="685800" cy="685800"/>
          </a:xfrm>
        </p:grpSpPr>
        <p:sp>
          <p:nvSpPr>
            <p:cNvPr id="41" name="Oval 40">
              <a:extLst>
                <a:ext uri="{FF2B5EF4-FFF2-40B4-BE49-F238E27FC236}">
                  <a16:creationId xmlns:a16="http://schemas.microsoft.com/office/drawing/2014/main" id="{BB8E1030-866A-48B8-8FBE-E8885BFA29A1}"/>
                </a:ext>
              </a:extLst>
            </p:cNvPr>
            <p:cNvSpPr>
              <a:spLocks noChangeAspect="1"/>
            </p:cNvSpPr>
            <p:nvPr/>
          </p:nvSpPr>
          <p:spPr>
            <a:xfrm>
              <a:off x="914400" y="1447800"/>
              <a:ext cx="685800" cy="685800"/>
            </a:xfrm>
            <a:prstGeom prst="ellipse">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D4DB7DD3-29E6-4D7B-AA32-0D0A77582B6F}"/>
                </a:ext>
              </a:extLst>
            </p:cNvPr>
            <p:cNvSpPr txBox="1"/>
            <p:nvPr/>
          </p:nvSpPr>
          <p:spPr>
            <a:xfrm>
              <a:off x="997534" y="1556739"/>
              <a:ext cx="519532"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p:txBody>
        </p:sp>
      </p:grpSp>
      <p:sp>
        <p:nvSpPr>
          <p:cNvPr id="43" name="TextBox 42">
            <a:extLst>
              <a:ext uri="{FF2B5EF4-FFF2-40B4-BE49-F238E27FC236}">
                <a16:creationId xmlns:a16="http://schemas.microsoft.com/office/drawing/2014/main" id="{938547D5-33B9-4E41-B624-B9BD7F6680AE}"/>
              </a:ext>
            </a:extLst>
          </p:cNvPr>
          <p:cNvSpPr txBox="1"/>
          <p:nvPr/>
        </p:nvSpPr>
        <p:spPr>
          <a:xfrm>
            <a:off x="6958432" y="1975246"/>
            <a:ext cx="4038600" cy="400110"/>
          </a:xfrm>
          <a:prstGeom prst="rect">
            <a:avLst/>
          </a:prstGeom>
          <a:noFill/>
        </p:spPr>
        <p:txBody>
          <a:bodyPr wrap="square" rtlCol="0">
            <a:spAutoFit/>
          </a:bodyPr>
          <a:lstStyle/>
          <a:p>
            <a:r>
              <a:rPr lang="en-US" sz="2000" dirty="0">
                <a:solidFill>
                  <a:srgbClr val="4C4F54"/>
                </a:solidFill>
                <a:latin typeface="Bernard MT Condensed" panose="02050806060905020404" pitchFamily="18" charset="0"/>
              </a:rPr>
              <a:t>2024 LOREM IPSUM DOLOR SIT</a:t>
            </a:r>
          </a:p>
        </p:txBody>
      </p:sp>
      <p:sp>
        <p:nvSpPr>
          <p:cNvPr id="44" name="TextBox 43">
            <a:extLst>
              <a:ext uri="{FF2B5EF4-FFF2-40B4-BE49-F238E27FC236}">
                <a16:creationId xmlns:a16="http://schemas.microsoft.com/office/drawing/2014/main" id="{FDB791D0-EFD5-4720-B5F6-16A3ACF220F6}"/>
              </a:ext>
            </a:extLst>
          </p:cNvPr>
          <p:cNvSpPr txBox="1"/>
          <p:nvPr/>
        </p:nvSpPr>
        <p:spPr>
          <a:xfrm>
            <a:off x="6120232" y="2702579"/>
            <a:ext cx="5029200" cy="1384995"/>
          </a:xfrm>
          <a:prstGeom prst="rect">
            <a:avLst/>
          </a:prstGeom>
          <a:noFill/>
        </p:spPr>
        <p:txBody>
          <a:bodyPr wrap="square" rtlCol="0">
            <a:spAutoFit/>
          </a:bodyPr>
          <a:lstStyle/>
          <a:p>
            <a:pPr algn="just"/>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600" b="1" dirty="0">
              <a:solidFill>
                <a:srgbClr val="4C4F54"/>
              </a:solidFill>
              <a:latin typeface="Candara" panose="020E0502030303020204" pitchFamily="34" charset="0"/>
            </a:endParaRPr>
          </a:p>
          <a:p>
            <a:pPr algn="just"/>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6" name="Rectangle: Rounded Corners 45">
            <a:extLst>
              <a:ext uri="{FF2B5EF4-FFF2-40B4-BE49-F238E27FC236}">
                <a16:creationId xmlns:a16="http://schemas.microsoft.com/office/drawing/2014/main" id="{34476C70-2BDB-48A3-AF84-5573ED929EA3}"/>
              </a:ext>
            </a:extLst>
          </p:cNvPr>
          <p:cNvSpPr/>
          <p:nvPr/>
        </p:nvSpPr>
        <p:spPr>
          <a:xfrm>
            <a:off x="6622558" y="4628390"/>
            <a:ext cx="4389120" cy="137160"/>
          </a:xfrm>
          <a:prstGeom prst="roundRect">
            <a:avLst/>
          </a:prstGeom>
          <a:solidFill>
            <a:schemeClr val="tx1">
              <a:alpha val="25000"/>
            </a:schemeClr>
          </a:solidFill>
          <a:ln w="9525">
            <a:solidFill>
              <a:srgbClr val="189A8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Rounded Corners 46">
            <a:extLst>
              <a:ext uri="{FF2B5EF4-FFF2-40B4-BE49-F238E27FC236}">
                <a16:creationId xmlns:a16="http://schemas.microsoft.com/office/drawing/2014/main" id="{C5C43965-8786-448C-92B0-DAA281F64B99}"/>
              </a:ext>
            </a:extLst>
          </p:cNvPr>
          <p:cNvSpPr/>
          <p:nvPr/>
        </p:nvSpPr>
        <p:spPr>
          <a:xfrm>
            <a:off x="6622560" y="4628391"/>
            <a:ext cx="2560320" cy="137160"/>
          </a:xfrm>
          <a:prstGeom prst="roundRect">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8" name="Group 47">
            <a:extLst>
              <a:ext uri="{FF2B5EF4-FFF2-40B4-BE49-F238E27FC236}">
                <a16:creationId xmlns:a16="http://schemas.microsoft.com/office/drawing/2014/main" id="{1A448DF1-2043-4927-A160-C0289CDA2909}"/>
              </a:ext>
            </a:extLst>
          </p:cNvPr>
          <p:cNvGrpSpPr>
            <a:grpSpLocks noChangeAspect="1"/>
          </p:cNvGrpSpPr>
          <p:nvPr/>
        </p:nvGrpSpPr>
        <p:grpSpPr>
          <a:xfrm>
            <a:off x="8966706" y="4138631"/>
            <a:ext cx="796554" cy="374731"/>
            <a:chOff x="2791098" y="4165982"/>
            <a:chExt cx="877965" cy="413030"/>
          </a:xfrm>
          <a:effectLst/>
        </p:grpSpPr>
        <p:sp>
          <p:nvSpPr>
            <p:cNvPr id="59" name="Freeform 35">
              <a:extLst>
                <a:ext uri="{FF2B5EF4-FFF2-40B4-BE49-F238E27FC236}">
                  <a16:creationId xmlns:a16="http://schemas.microsoft.com/office/drawing/2014/main" id="{BF220287-4A4D-4F2D-90D4-362374B7BC2C}"/>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189A80"/>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Box 59">
              <a:extLst>
                <a:ext uri="{FF2B5EF4-FFF2-40B4-BE49-F238E27FC236}">
                  <a16:creationId xmlns:a16="http://schemas.microsoft.com/office/drawing/2014/main" id="{FB915A59-DCD1-4DBE-BBAF-DCBEB07D4069}"/>
                </a:ext>
              </a:extLst>
            </p:cNvPr>
            <p:cNvSpPr txBox="1"/>
            <p:nvPr/>
          </p:nvSpPr>
          <p:spPr>
            <a:xfrm>
              <a:off x="2988179" y="4165982"/>
              <a:ext cx="680884" cy="373156"/>
            </a:xfrm>
            <a:prstGeom prst="rect">
              <a:avLst/>
            </a:prstGeom>
            <a:noFill/>
          </p:spPr>
          <p:txBody>
            <a:bodyPr wrap="square" rtlCol="0">
              <a:spAutoFit/>
            </a:bodyPr>
            <a:lstStyle/>
            <a:p>
              <a:r>
                <a:rPr lang="en-US" sz="1600" dirty="0">
                  <a:solidFill>
                    <a:schemeClr val="bg1"/>
                  </a:solidFill>
                </a:rPr>
                <a:t>67%</a:t>
              </a:r>
            </a:p>
          </p:txBody>
        </p:sp>
      </p:grpSp>
      <p:sp>
        <p:nvSpPr>
          <p:cNvPr id="49" name="Rectangle: Rounded Corners 48">
            <a:extLst>
              <a:ext uri="{FF2B5EF4-FFF2-40B4-BE49-F238E27FC236}">
                <a16:creationId xmlns:a16="http://schemas.microsoft.com/office/drawing/2014/main" id="{EF9644CF-7F2B-4E1D-B83C-5D8A460EFFF3}"/>
              </a:ext>
            </a:extLst>
          </p:cNvPr>
          <p:cNvSpPr/>
          <p:nvPr/>
        </p:nvSpPr>
        <p:spPr>
          <a:xfrm>
            <a:off x="6647641" y="5486734"/>
            <a:ext cx="4389120" cy="137160"/>
          </a:xfrm>
          <a:prstGeom prst="roundRect">
            <a:avLst/>
          </a:prstGeom>
          <a:solidFill>
            <a:schemeClr val="tx1">
              <a:alpha val="25000"/>
            </a:schemeClr>
          </a:solidFill>
          <a:ln w="9525">
            <a:solidFill>
              <a:srgbClr val="189A8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Rounded Corners 49">
            <a:extLst>
              <a:ext uri="{FF2B5EF4-FFF2-40B4-BE49-F238E27FC236}">
                <a16:creationId xmlns:a16="http://schemas.microsoft.com/office/drawing/2014/main" id="{E95DFBAE-6DF2-4A55-B200-0641432A8F87}"/>
              </a:ext>
            </a:extLst>
          </p:cNvPr>
          <p:cNvSpPr/>
          <p:nvPr/>
        </p:nvSpPr>
        <p:spPr>
          <a:xfrm>
            <a:off x="6647643" y="5486735"/>
            <a:ext cx="3474720" cy="137160"/>
          </a:xfrm>
          <a:prstGeom prst="roundRect">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1" name="Group 50">
            <a:extLst>
              <a:ext uri="{FF2B5EF4-FFF2-40B4-BE49-F238E27FC236}">
                <a16:creationId xmlns:a16="http://schemas.microsoft.com/office/drawing/2014/main" id="{7464F34A-02C7-41E6-9145-AE45AF9E4CD7}"/>
              </a:ext>
            </a:extLst>
          </p:cNvPr>
          <p:cNvGrpSpPr>
            <a:grpSpLocks noChangeAspect="1"/>
          </p:cNvGrpSpPr>
          <p:nvPr/>
        </p:nvGrpSpPr>
        <p:grpSpPr>
          <a:xfrm>
            <a:off x="9906000" y="4996975"/>
            <a:ext cx="796554" cy="374731"/>
            <a:chOff x="2791098" y="4165982"/>
            <a:chExt cx="877965" cy="413030"/>
          </a:xfrm>
          <a:effectLst/>
        </p:grpSpPr>
        <p:sp>
          <p:nvSpPr>
            <p:cNvPr id="57" name="Freeform 35">
              <a:extLst>
                <a:ext uri="{FF2B5EF4-FFF2-40B4-BE49-F238E27FC236}">
                  <a16:creationId xmlns:a16="http://schemas.microsoft.com/office/drawing/2014/main" id="{F51B63C9-E971-4E2B-A9D2-938AB26FD963}"/>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189A80"/>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918F0408-722E-4531-80F7-3D1BC1E0B453}"/>
                </a:ext>
              </a:extLst>
            </p:cNvPr>
            <p:cNvSpPr txBox="1"/>
            <p:nvPr/>
          </p:nvSpPr>
          <p:spPr>
            <a:xfrm>
              <a:off x="2988179" y="4165982"/>
              <a:ext cx="680884" cy="373156"/>
            </a:xfrm>
            <a:prstGeom prst="rect">
              <a:avLst/>
            </a:prstGeom>
            <a:noFill/>
          </p:spPr>
          <p:txBody>
            <a:bodyPr wrap="square" rtlCol="0">
              <a:spAutoFit/>
            </a:bodyPr>
            <a:lstStyle/>
            <a:p>
              <a:r>
                <a:rPr lang="en-US" sz="1600" dirty="0">
                  <a:solidFill>
                    <a:schemeClr val="bg1"/>
                  </a:solidFill>
                </a:rPr>
                <a:t>82%</a:t>
              </a:r>
            </a:p>
          </p:txBody>
        </p:sp>
      </p:grpSp>
      <p:sp>
        <p:nvSpPr>
          <p:cNvPr id="52" name="Rectangle: Rounded Corners 51">
            <a:extLst>
              <a:ext uri="{FF2B5EF4-FFF2-40B4-BE49-F238E27FC236}">
                <a16:creationId xmlns:a16="http://schemas.microsoft.com/office/drawing/2014/main" id="{469043DD-94E9-4B49-9D42-6789A35E3005}"/>
              </a:ext>
            </a:extLst>
          </p:cNvPr>
          <p:cNvSpPr/>
          <p:nvPr/>
        </p:nvSpPr>
        <p:spPr>
          <a:xfrm>
            <a:off x="6620104" y="6240164"/>
            <a:ext cx="4389120" cy="137160"/>
          </a:xfrm>
          <a:prstGeom prst="roundRect">
            <a:avLst/>
          </a:prstGeom>
          <a:solidFill>
            <a:schemeClr val="tx1">
              <a:alpha val="25000"/>
            </a:schemeClr>
          </a:solidFill>
          <a:ln w="9525">
            <a:solidFill>
              <a:srgbClr val="189A8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Rounded Corners 52">
            <a:extLst>
              <a:ext uri="{FF2B5EF4-FFF2-40B4-BE49-F238E27FC236}">
                <a16:creationId xmlns:a16="http://schemas.microsoft.com/office/drawing/2014/main" id="{4E613E05-2C52-4192-B1C0-457ABAF9D7EA}"/>
              </a:ext>
            </a:extLst>
          </p:cNvPr>
          <p:cNvSpPr/>
          <p:nvPr/>
        </p:nvSpPr>
        <p:spPr>
          <a:xfrm>
            <a:off x="6620106" y="6240165"/>
            <a:ext cx="1280160" cy="137160"/>
          </a:xfrm>
          <a:prstGeom prst="roundRect">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4" name="Group 53">
            <a:extLst>
              <a:ext uri="{FF2B5EF4-FFF2-40B4-BE49-F238E27FC236}">
                <a16:creationId xmlns:a16="http://schemas.microsoft.com/office/drawing/2014/main" id="{2F02D57F-ADCF-4467-A624-29DB40D3370E}"/>
              </a:ext>
            </a:extLst>
          </p:cNvPr>
          <p:cNvGrpSpPr>
            <a:grpSpLocks noChangeAspect="1"/>
          </p:cNvGrpSpPr>
          <p:nvPr/>
        </p:nvGrpSpPr>
        <p:grpSpPr>
          <a:xfrm>
            <a:off x="7696200" y="5750405"/>
            <a:ext cx="796554" cy="374731"/>
            <a:chOff x="2791098" y="4165982"/>
            <a:chExt cx="877965" cy="413030"/>
          </a:xfrm>
          <a:effectLst/>
        </p:grpSpPr>
        <p:sp>
          <p:nvSpPr>
            <p:cNvPr id="55" name="Freeform 35">
              <a:extLst>
                <a:ext uri="{FF2B5EF4-FFF2-40B4-BE49-F238E27FC236}">
                  <a16:creationId xmlns:a16="http://schemas.microsoft.com/office/drawing/2014/main" id="{37D7A877-1EC6-4A90-8822-348F75F49A54}"/>
                </a:ext>
              </a:extLst>
            </p:cNvPr>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189A80"/>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extBox 55">
              <a:extLst>
                <a:ext uri="{FF2B5EF4-FFF2-40B4-BE49-F238E27FC236}">
                  <a16:creationId xmlns:a16="http://schemas.microsoft.com/office/drawing/2014/main" id="{4FBA71DC-72D8-4CE5-9DF8-174E8FCDAE77}"/>
                </a:ext>
              </a:extLst>
            </p:cNvPr>
            <p:cNvSpPr txBox="1"/>
            <p:nvPr/>
          </p:nvSpPr>
          <p:spPr>
            <a:xfrm>
              <a:off x="2988179" y="4165982"/>
              <a:ext cx="680884" cy="373156"/>
            </a:xfrm>
            <a:prstGeom prst="rect">
              <a:avLst/>
            </a:prstGeom>
            <a:noFill/>
          </p:spPr>
          <p:txBody>
            <a:bodyPr wrap="square" rtlCol="0">
              <a:spAutoFit/>
            </a:bodyPr>
            <a:lstStyle/>
            <a:p>
              <a:r>
                <a:rPr lang="en-US" sz="1600" dirty="0">
                  <a:solidFill>
                    <a:schemeClr val="bg1"/>
                  </a:solidFill>
                </a:rPr>
                <a:t>21%</a:t>
              </a:r>
            </a:p>
          </p:txBody>
        </p:sp>
      </p:grpSp>
      <p:grpSp>
        <p:nvGrpSpPr>
          <p:cNvPr id="61" name="Group 60">
            <a:extLst>
              <a:ext uri="{FF2B5EF4-FFF2-40B4-BE49-F238E27FC236}">
                <a16:creationId xmlns:a16="http://schemas.microsoft.com/office/drawing/2014/main" id="{256551B8-60DE-4EF6-99D1-2CB2C8D139DB}"/>
              </a:ext>
            </a:extLst>
          </p:cNvPr>
          <p:cNvGrpSpPr/>
          <p:nvPr/>
        </p:nvGrpSpPr>
        <p:grpSpPr>
          <a:xfrm>
            <a:off x="6106595" y="4551188"/>
            <a:ext cx="476689" cy="404265"/>
            <a:chOff x="5532768" y="704586"/>
            <a:chExt cx="476689" cy="404265"/>
          </a:xfrm>
          <a:solidFill>
            <a:srgbClr val="4C4F54"/>
          </a:solidFill>
          <a:effectLst/>
        </p:grpSpPr>
        <p:grpSp>
          <p:nvGrpSpPr>
            <p:cNvPr id="62" name="Group 61">
              <a:extLst>
                <a:ext uri="{FF2B5EF4-FFF2-40B4-BE49-F238E27FC236}">
                  <a16:creationId xmlns:a16="http://schemas.microsoft.com/office/drawing/2014/main" id="{1031C9D2-E67C-4877-B5EE-25756C3278AF}"/>
                </a:ext>
              </a:extLst>
            </p:cNvPr>
            <p:cNvGrpSpPr/>
            <p:nvPr/>
          </p:nvGrpSpPr>
          <p:grpSpPr>
            <a:xfrm>
              <a:off x="5532768" y="704586"/>
              <a:ext cx="476689" cy="364760"/>
              <a:chOff x="5532768" y="704586"/>
              <a:chExt cx="476689" cy="364760"/>
            </a:xfrm>
            <a:grpFill/>
          </p:grpSpPr>
          <p:sp>
            <p:nvSpPr>
              <p:cNvPr id="64" name="Freeform 265">
                <a:extLst>
                  <a:ext uri="{FF2B5EF4-FFF2-40B4-BE49-F238E27FC236}">
                    <a16:creationId xmlns:a16="http://schemas.microsoft.com/office/drawing/2014/main" id="{B62A6B44-0931-498F-98BD-FF02AD0F73B9}"/>
                  </a:ext>
                </a:extLst>
              </p:cNvPr>
              <p:cNvSpPr>
                <a:spLocks/>
              </p:cNvSpPr>
              <p:nvPr/>
            </p:nvSpPr>
            <p:spPr bwMode="auto">
              <a:xfrm>
                <a:off x="5685519" y="1016673"/>
                <a:ext cx="171187" cy="52673"/>
              </a:xfrm>
              <a:custGeom>
                <a:avLst/>
                <a:gdLst>
                  <a:gd name="T0" fmla="*/ 5 w 130"/>
                  <a:gd name="T1" fmla="*/ 0 h 40"/>
                  <a:gd name="T2" fmla="*/ 0 w 130"/>
                  <a:gd name="T3" fmla="*/ 40 h 40"/>
                  <a:gd name="T4" fmla="*/ 130 w 130"/>
                  <a:gd name="T5" fmla="*/ 40 h 40"/>
                  <a:gd name="T6" fmla="*/ 130 w 130"/>
                  <a:gd name="T7" fmla="*/ 0 h 40"/>
                  <a:gd name="T8" fmla="*/ 5 w 130"/>
                  <a:gd name="T9" fmla="*/ 0 h 40"/>
                </a:gdLst>
                <a:ahLst/>
                <a:cxnLst>
                  <a:cxn ang="0">
                    <a:pos x="T0" y="T1"/>
                  </a:cxn>
                  <a:cxn ang="0">
                    <a:pos x="T2" y="T3"/>
                  </a:cxn>
                  <a:cxn ang="0">
                    <a:pos x="T4" y="T5"/>
                  </a:cxn>
                  <a:cxn ang="0">
                    <a:pos x="T6" y="T7"/>
                  </a:cxn>
                  <a:cxn ang="0">
                    <a:pos x="T8" y="T9"/>
                  </a:cxn>
                </a:cxnLst>
                <a:rect l="0" t="0" r="r" b="b"/>
                <a:pathLst>
                  <a:path w="130" h="40">
                    <a:moveTo>
                      <a:pt x="5" y="0"/>
                    </a:moveTo>
                    <a:lnTo>
                      <a:pt x="0" y="40"/>
                    </a:lnTo>
                    <a:lnTo>
                      <a:pt x="130" y="40"/>
                    </a:lnTo>
                    <a:lnTo>
                      <a:pt x="130" y="0"/>
                    </a:lnTo>
                    <a:lnTo>
                      <a:pt x="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5" name="Freeform 266">
                <a:extLst>
                  <a:ext uri="{FF2B5EF4-FFF2-40B4-BE49-F238E27FC236}">
                    <a16:creationId xmlns:a16="http://schemas.microsoft.com/office/drawing/2014/main" id="{915B768C-8CD7-42AB-8DB4-314330A26D03}"/>
                  </a:ext>
                </a:extLst>
              </p:cNvPr>
              <p:cNvSpPr>
                <a:spLocks noEditPoints="1"/>
              </p:cNvSpPr>
              <p:nvPr/>
            </p:nvSpPr>
            <p:spPr bwMode="auto">
              <a:xfrm>
                <a:off x="5532768" y="704586"/>
                <a:ext cx="476689" cy="291018"/>
              </a:xfrm>
              <a:custGeom>
                <a:avLst/>
                <a:gdLst>
                  <a:gd name="T0" fmla="*/ 246 w 362"/>
                  <a:gd name="T1" fmla="*/ 221 h 221"/>
                  <a:gd name="T2" fmla="*/ 362 w 362"/>
                  <a:gd name="T3" fmla="*/ 221 h 221"/>
                  <a:gd name="T4" fmla="*/ 362 w 362"/>
                  <a:gd name="T5" fmla="*/ 0 h 221"/>
                  <a:gd name="T6" fmla="*/ 0 w 362"/>
                  <a:gd name="T7" fmla="*/ 0 h 221"/>
                  <a:gd name="T8" fmla="*/ 0 w 362"/>
                  <a:gd name="T9" fmla="*/ 221 h 221"/>
                  <a:gd name="T10" fmla="*/ 121 w 362"/>
                  <a:gd name="T11" fmla="*/ 221 h 221"/>
                  <a:gd name="T12" fmla="*/ 246 w 362"/>
                  <a:gd name="T13" fmla="*/ 221 h 221"/>
                  <a:gd name="T14" fmla="*/ 36 w 362"/>
                  <a:gd name="T15" fmla="*/ 196 h 221"/>
                  <a:gd name="T16" fmla="*/ 36 w 362"/>
                  <a:gd name="T17" fmla="*/ 26 h 221"/>
                  <a:gd name="T18" fmla="*/ 332 w 362"/>
                  <a:gd name="T19" fmla="*/ 26 h 221"/>
                  <a:gd name="T20" fmla="*/ 332 w 362"/>
                  <a:gd name="T21" fmla="*/ 196 h 221"/>
                  <a:gd name="T22" fmla="*/ 241 w 362"/>
                  <a:gd name="T23" fmla="*/ 196 h 221"/>
                  <a:gd name="T24" fmla="*/ 121 w 362"/>
                  <a:gd name="T25" fmla="*/ 196 h 221"/>
                  <a:gd name="T26" fmla="*/ 36 w 362"/>
                  <a:gd name="T27" fmla="*/ 196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62" h="221">
                    <a:moveTo>
                      <a:pt x="246" y="221"/>
                    </a:moveTo>
                    <a:lnTo>
                      <a:pt x="362" y="221"/>
                    </a:lnTo>
                    <a:lnTo>
                      <a:pt x="362" y="0"/>
                    </a:lnTo>
                    <a:lnTo>
                      <a:pt x="0" y="0"/>
                    </a:lnTo>
                    <a:lnTo>
                      <a:pt x="0" y="221"/>
                    </a:lnTo>
                    <a:lnTo>
                      <a:pt x="121" y="221"/>
                    </a:lnTo>
                    <a:lnTo>
                      <a:pt x="246" y="221"/>
                    </a:lnTo>
                    <a:close/>
                    <a:moveTo>
                      <a:pt x="36" y="196"/>
                    </a:moveTo>
                    <a:lnTo>
                      <a:pt x="36" y="26"/>
                    </a:lnTo>
                    <a:lnTo>
                      <a:pt x="332" y="26"/>
                    </a:lnTo>
                    <a:lnTo>
                      <a:pt x="332" y="196"/>
                    </a:lnTo>
                    <a:lnTo>
                      <a:pt x="241" y="196"/>
                    </a:lnTo>
                    <a:lnTo>
                      <a:pt x="121" y="196"/>
                    </a:lnTo>
                    <a:lnTo>
                      <a:pt x="36" y="1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63" name="Freeform 267">
              <a:extLst>
                <a:ext uri="{FF2B5EF4-FFF2-40B4-BE49-F238E27FC236}">
                  <a16:creationId xmlns:a16="http://schemas.microsoft.com/office/drawing/2014/main" id="{157D8A31-934E-4636-84AD-75D46D1384E1}"/>
                </a:ext>
              </a:extLst>
            </p:cNvPr>
            <p:cNvSpPr>
              <a:spLocks/>
            </p:cNvSpPr>
            <p:nvPr/>
          </p:nvSpPr>
          <p:spPr bwMode="auto">
            <a:xfrm>
              <a:off x="5659183" y="1089098"/>
              <a:ext cx="231760" cy="19753"/>
            </a:xfrm>
            <a:custGeom>
              <a:avLst/>
              <a:gdLst>
                <a:gd name="T0" fmla="*/ 0 w 176"/>
                <a:gd name="T1" fmla="*/ 0 h 15"/>
                <a:gd name="T2" fmla="*/ 0 w 176"/>
                <a:gd name="T3" fmla="*/ 15 h 15"/>
                <a:gd name="T4" fmla="*/ 176 w 176"/>
                <a:gd name="T5" fmla="*/ 15 h 15"/>
                <a:gd name="T6" fmla="*/ 176 w 176"/>
                <a:gd name="T7" fmla="*/ 0 h 15"/>
                <a:gd name="T8" fmla="*/ 150 w 176"/>
                <a:gd name="T9" fmla="*/ 0 h 15"/>
                <a:gd name="T10" fmla="*/ 20 w 176"/>
                <a:gd name="T11" fmla="*/ 0 h 15"/>
                <a:gd name="T12" fmla="*/ 0 w 176"/>
                <a:gd name="T13" fmla="*/ 0 h 15"/>
              </a:gdLst>
              <a:ahLst/>
              <a:cxnLst>
                <a:cxn ang="0">
                  <a:pos x="T0" y="T1"/>
                </a:cxn>
                <a:cxn ang="0">
                  <a:pos x="T2" y="T3"/>
                </a:cxn>
                <a:cxn ang="0">
                  <a:pos x="T4" y="T5"/>
                </a:cxn>
                <a:cxn ang="0">
                  <a:pos x="T6" y="T7"/>
                </a:cxn>
                <a:cxn ang="0">
                  <a:pos x="T8" y="T9"/>
                </a:cxn>
                <a:cxn ang="0">
                  <a:pos x="T10" y="T11"/>
                </a:cxn>
                <a:cxn ang="0">
                  <a:pos x="T12" y="T13"/>
                </a:cxn>
              </a:cxnLst>
              <a:rect l="0" t="0" r="r" b="b"/>
              <a:pathLst>
                <a:path w="176" h="15">
                  <a:moveTo>
                    <a:pt x="0" y="0"/>
                  </a:moveTo>
                  <a:lnTo>
                    <a:pt x="0" y="15"/>
                  </a:lnTo>
                  <a:lnTo>
                    <a:pt x="176" y="15"/>
                  </a:lnTo>
                  <a:lnTo>
                    <a:pt x="176" y="0"/>
                  </a:lnTo>
                  <a:lnTo>
                    <a:pt x="150" y="0"/>
                  </a:lnTo>
                  <a:lnTo>
                    <a:pt x="2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66" name="Group 65">
            <a:extLst>
              <a:ext uri="{FF2B5EF4-FFF2-40B4-BE49-F238E27FC236}">
                <a16:creationId xmlns:a16="http://schemas.microsoft.com/office/drawing/2014/main" id="{92D7027D-0CC3-4644-91B9-F3FE3AB54EA4}"/>
              </a:ext>
            </a:extLst>
          </p:cNvPr>
          <p:cNvGrpSpPr/>
          <p:nvPr/>
        </p:nvGrpSpPr>
        <p:grpSpPr>
          <a:xfrm>
            <a:off x="6080259" y="5167462"/>
            <a:ext cx="529362" cy="542531"/>
            <a:chOff x="4720290" y="546568"/>
            <a:chExt cx="529362" cy="542531"/>
          </a:xfrm>
          <a:solidFill>
            <a:srgbClr val="4C4F54"/>
          </a:solidFill>
          <a:effectLst/>
        </p:grpSpPr>
        <p:sp>
          <p:nvSpPr>
            <p:cNvPr id="67" name="Freeform 205">
              <a:extLst>
                <a:ext uri="{FF2B5EF4-FFF2-40B4-BE49-F238E27FC236}">
                  <a16:creationId xmlns:a16="http://schemas.microsoft.com/office/drawing/2014/main" id="{E4C8611E-D648-4268-AE3B-0A9F04710DA4}"/>
                </a:ext>
              </a:extLst>
            </p:cNvPr>
            <p:cNvSpPr>
              <a:spLocks/>
            </p:cNvSpPr>
            <p:nvPr/>
          </p:nvSpPr>
          <p:spPr bwMode="auto">
            <a:xfrm>
              <a:off x="4726874" y="1069346"/>
              <a:ext cx="522778" cy="19753"/>
            </a:xfrm>
            <a:custGeom>
              <a:avLst/>
              <a:gdLst>
                <a:gd name="T0" fmla="*/ 397 w 397"/>
                <a:gd name="T1" fmla="*/ 0 h 15"/>
                <a:gd name="T2" fmla="*/ 0 w 397"/>
                <a:gd name="T3" fmla="*/ 0 h 15"/>
                <a:gd name="T4" fmla="*/ 5 w 397"/>
                <a:gd name="T5" fmla="*/ 15 h 15"/>
                <a:gd name="T6" fmla="*/ 392 w 397"/>
                <a:gd name="T7" fmla="*/ 15 h 15"/>
                <a:gd name="T8" fmla="*/ 397 w 397"/>
                <a:gd name="T9" fmla="*/ 0 h 15"/>
              </a:gdLst>
              <a:ahLst/>
              <a:cxnLst>
                <a:cxn ang="0">
                  <a:pos x="T0" y="T1"/>
                </a:cxn>
                <a:cxn ang="0">
                  <a:pos x="T2" y="T3"/>
                </a:cxn>
                <a:cxn ang="0">
                  <a:pos x="T4" y="T5"/>
                </a:cxn>
                <a:cxn ang="0">
                  <a:pos x="T6" y="T7"/>
                </a:cxn>
                <a:cxn ang="0">
                  <a:pos x="T8" y="T9"/>
                </a:cxn>
              </a:cxnLst>
              <a:rect l="0" t="0" r="r" b="b"/>
              <a:pathLst>
                <a:path w="397" h="15">
                  <a:moveTo>
                    <a:pt x="397" y="0"/>
                  </a:moveTo>
                  <a:lnTo>
                    <a:pt x="0" y="0"/>
                  </a:lnTo>
                  <a:lnTo>
                    <a:pt x="5" y="15"/>
                  </a:lnTo>
                  <a:lnTo>
                    <a:pt x="392" y="15"/>
                  </a:lnTo>
                  <a:lnTo>
                    <a:pt x="39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nvGrpSpPr>
            <p:cNvPr id="68" name="Group 67">
              <a:extLst>
                <a:ext uri="{FF2B5EF4-FFF2-40B4-BE49-F238E27FC236}">
                  <a16:creationId xmlns:a16="http://schemas.microsoft.com/office/drawing/2014/main" id="{8CED5071-3956-43E5-809D-D4B344135F54}"/>
                </a:ext>
              </a:extLst>
            </p:cNvPr>
            <p:cNvGrpSpPr/>
            <p:nvPr/>
          </p:nvGrpSpPr>
          <p:grpSpPr>
            <a:xfrm>
              <a:off x="4720290" y="546568"/>
              <a:ext cx="529362" cy="503025"/>
              <a:chOff x="4720290" y="546568"/>
              <a:chExt cx="529362" cy="503025"/>
            </a:xfrm>
            <a:grpFill/>
          </p:grpSpPr>
          <p:sp>
            <p:nvSpPr>
              <p:cNvPr id="69" name="Freeform 206">
                <a:extLst>
                  <a:ext uri="{FF2B5EF4-FFF2-40B4-BE49-F238E27FC236}">
                    <a16:creationId xmlns:a16="http://schemas.microsoft.com/office/drawing/2014/main" id="{1B9F1AB9-CE7E-4DAE-99CE-3552F235365F}"/>
                  </a:ext>
                </a:extLst>
              </p:cNvPr>
              <p:cNvSpPr>
                <a:spLocks/>
              </p:cNvSpPr>
              <p:nvPr/>
            </p:nvSpPr>
            <p:spPr bwMode="auto">
              <a:xfrm>
                <a:off x="4720290" y="546568"/>
                <a:ext cx="529362" cy="503025"/>
              </a:xfrm>
              <a:custGeom>
                <a:avLst/>
                <a:gdLst>
                  <a:gd name="T0" fmla="*/ 0 w 80"/>
                  <a:gd name="T1" fmla="*/ 76 h 76"/>
                  <a:gd name="T2" fmla="*/ 80 w 80"/>
                  <a:gd name="T3" fmla="*/ 76 h 76"/>
                  <a:gd name="T4" fmla="*/ 80 w 80"/>
                  <a:gd name="T5" fmla="*/ 24 h 76"/>
                  <a:gd name="T6" fmla="*/ 80 w 80"/>
                  <a:gd name="T7" fmla="*/ 24 h 76"/>
                  <a:gd name="T8" fmla="*/ 79 w 80"/>
                  <a:gd name="T9" fmla="*/ 25 h 76"/>
                  <a:gd name="T10" fmla="*/ 77 w 80"/>
                  <a:gd name="T11" fmla="*/ 27 h 76"/>
                  <a:gd name="T12" fmla="*/ 77 w 80"/>
                  <a:gd name="T13" fmla="*/ 27 h 76"/>
                  <a:gd name="T14" fmla="*/ 77 w 80"/>
                  <a:gd name="T15" fmla="*/ 27 h 76"/>
                  <a:gd name="T16" fmla="*/ 71 w 80"/>
                  <a:gd name="T17" fmla="*/ 33 h 76"/>
                  <a:gd name="T18" fmla="*/ 71 w 80"/>
                  <a:gd name="T19" fmla="*/ 68 h 76"/>
                  <a:gd name="T20" fmla="*/ 10 w 80"/>
                  <a:gd name="T21" fmla="*/ 68 h 76"/>
                  <a:gd name="T22" fmla="*/ 10 w 80"/>
                  <a:gd name="T23" fmla="*/ 32 h 76"/>
                  <a:gd name="T24" fmla="*/ 54 w 80"/>
                  <a:gd name="T25" fmla="*/ 32 h 76"/>
                  <a:gd name="T26" fmla="*/ 62 w 80"/>
                  <a:gd name="T27" fmla="*/ 24 h 76"/>
                  <a:gd name="T28" fmla="*/ 45 w 80"/>
                  <a:gd name="T29" fmla="*/ 24 h 76"/>
                  <a:gd name="T30" fmla="*/ 45 w 80"/>
                  <a:gd name="T31" fmla="*/ 23 h 76"/>
                  <a:gd name="T32" fmla="*/ 45 w 80"/>
                  <a:gd name="T33" fmla="*/ 22 h 76"/>
                  <a:gd name="T34" fmla="*/ 61 w 80"/>
                  <a:gd name="T35" fmla="*/ 5 h 76"/>
                  <a:gd name="T36" fmla="*/ 57 w 80"/>
                  <a:gd name="T37" fmla="*/ 3 h 76"/>
                  <a:gd name="T38" fmla="*/ 45 w 80"/>
                  <a:gd name="T39" fmla="*/ 13 h 76"/>
                  <a:gd name="T40" fmla="*/ 41 w 80"/>
                  <a:gd name="T41" fmla="*/ 22 h 76"/>
                  <a:gd name="T42" fmla="*/ 41 w 80"/>
                  <a:gd name="T43" fmla="*/ 23 h 76"/>
                  <a:gd name="T44" fmla="*/ 41 w 80"/>
                  <a:gd name="T45" fmla="*/ 24 h 76"/>
                  <a:gd name="T46" fmla="*/ 0 w 80"/>
                  <a:gd name="T47" fmla="*/ 24 h 76"/>
                  <a:gd name="T48" fmla="*/ 0 w 80"/>
                  <a:gd name="T49"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0" h="76">
                    <a:moveTo>
                      <a:pt x="0" y="76"/>
                    </a:moveTo>
                    <a:cubicBezTo>
                      <a:pt x="80" y="76"/>
                      <a:pt x="80" y="76"/>
                      <a:pt x="80" y="76"/>
                    </a:cubicBezTo>
                    <a:cubicBezTo>
                      <a:pt x="80" y="24"/>
                      <a:pt x="80" y="24"/>
                      <a:pt x="80" y="24"/>
                    </a:cubicBezTo>
                    <a:cubicBezTo>
                      <a:pt x="80" y="24"/>
                      <a:pt x="80" y="24"/>
                      <a:pt x="80" y="24"/>
                    </a:cubicBezTo>
                    <a:cubicBezTo>
                      <a:pt x="79" y="25"/>
                      <a:pt x="79" y="25"/>
                      <a:pt x="79" y="25"/>
                    </a:cubicBezTo>
                    <a:cubicBezTo>
                      <a:pt x="77" y="27"/>
                      <a:pt x="77" y="27"/>
                      <a:pt x="77" y="27"/>
                    </a:cubicBezTo>
                    <a:cubicBezTo>
                      <a:pt x="77" y="27"/>
                      <a:pt x="77" y="27"/>
                      <a:pt x="77" y="27"/>
                    </a:cubicBezTo>
                    <a:cubicBezTo>
                      <a:pt x="77" y="27"/>
                      <a:pt x="77" y="27"/>
                      <a:pt x="77" y="27"/>
                    </a:cubicBezTo>
                    <a:cubicBezTo>
                      <a:pt x="71" y="33"/>
                      <a:pt x="71" y="33"/>
                      <a:pt x="71" y="33"/>
                    </a:cubicBezTo>
                    <a:cubicBezTo>
                      <a:pt x="71" y="68"/>
                      <a:pt x="71" y="68"/>
                      <a:pt x="71" y="68"/>
                    </a:cubicBezTo>
                    <a:cubicBezTo>
                      <a:pt x="10" y="68"/>
                      <a:pt x="10" y="68"/>
                      <a:pt x="10" y="68"/>
                    </a:cubicBezTo>
                    <a:cubicBezTo>
                      <a:pt x="10" y="32"/>
                      <a:pt x="10" y="32"/>
                      <a:pt x="10" y="32"/>
                    </a:cubicBezTo>
                    <a:cubicBezTo>
                      <a:pt x="54" y="32"/>
                      <a:pt x="54" y="32"/>
                      <a:pt x="54" y="32"/>
                    </a:cubicBezTo>
                    <a:cubicBezTo>
                      <a:pt x="62" y="24"/>
                      <a:pt x="62" y="24"/>
                      <a:pt x="62" y="24"/>
                    </a:cubicBezTo>
                    <a:cubicBezTo>
                      <a:pt x="45" y="24"/>
                      <a:pt x="45" y="24"/>
                      <a:pt x="45" y="24"/>
                    </a:cubicBezTo>
                    <a:cubicBezTo>
                      <a:pt x="45" y="24"/>
                      <a:pt x="45" y="23"/>
                      <a:pt x="45" y="23"/>
                    </a:cubicBezTo>
                    <a:cubicBezTo>
                      <a:pt x="45" y="23"/>
                      <a:pt x="45" y="22"/>
                      <a:pt x="45" y="22"/>
                    </a:cubicBezTo>
                    <a:cubicBezTo>
                      <a:pt x="46" y="14"/>
                      <a:pt x="57" y="12"/>
                      <a:pt x="61" y="5"/>
                    </a:cubicBezTo>
                    <a:cubicBezTo>
                      <a:pt x="62" y="3"/>
                      <a:pt x="58" y="0"/>
                      <a:pt x="57" y="3"/>
                    </a:cubicBezTo>
                    <a:cubicBezTo>
                      <a:pt x="55" y="8"/>
                      <a:pt x="49" y="9"/>
                      <a:pt x="45" y="13"/>
                    </a:cubicBezTo>
                    <a:cubicBezTo>
                      <a:pt x="42" y="15"/>
                      <a:pt x="41" y="18"/>
                      <a:pt x="41" y="22"/>
                    </a:cubicBezTo>
                    <a:cubicBezTo>
                      <a:pt x="41" y="22"/>
                      <a:pt x="41" y="23"/>
                      <a:pt x="41" y="23"/>
                    </a:cubicBezTo>
                    <a:cubicBezTo>
                      <a:pt x="41" y="23"/>
                      <a:pt x="41" y="24"/>
                      <a:pt x="41" y="24"/>
                    </a:cubicBezTo>
                    <a:cubicBezTo>
                      <a:pt x="0" y="24"/>
                      <a:pt x="0" y="24"/>
                      <a:pt x="0" y="24"/>
                    </a:cubicBezTo>
                    <a:lnTo>
                      <a:pt x="0" y="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0" name="Freeform 207">
                <a:extLst>
                  <a:ext uri="{FF2B5EF4-FFF2-40B4-BE49-F238E27FC236}">
                    <a16:creationId xmlns:a16="http://schemas.microsoft.com/office/drawing/2014/main" id="{E35BD320-2389-4323-8FBD-573C138F0973}"/>
                  </a:ext>
                </a:extLst>
              </p:cNvPr>
              <p:cNvSpPr>
                <a:spLocks/>
              </p:cNvSpPr>
              <p:nvPr/>
            </p:nvSpPr>
            <p:spPr bwMode="auto">
              <a:xfrm>
                <a:off x="4978387" y="671666"/>
                <a:ext cx="237028" cy="244929"/>
              </a:xfrm>
              <a:custGeom>
                <a:avLst/>
                <a:gdLst>
                  <a:gd name="T0" fmla="*/ 0 w 180"/>
                  <a:gd name="T1" fmla="*/ 186 h 186"/>
                  <a:gd name="T2" fmla="*/ 40 w 180"/>
                  <a:gd name="T3" fmla="*/ 176 h 186"/>
                  <a:gd name="T4" fmla="*/ 145 w 180"/>
                  <a:gd name="T5" fmla="*/ 66 h 186"/>
                  <a:gd name="T6" fmla="*/ 180 w 180"/>
                  <a:gd name="T7" fmla="*/ 30 h 186"/>
                  <a:gd name="T8" fmla="*/ 175 w 180"/>
                  <a:gd name="T9" fmla="*/ 25 h 186"/>
                  <a:gd name="T10" fmla="*/ 170 w 180"/>
                  <a:gd name="T11" fmla="*/ 20 h 186"/>
                  <a:gd name="T12" fmla="*/ 165 w 180"/>
                  <a:gd name="T13" fmla="*/ 15 h 186"/>
                  <a:gd name="T14" fmla="*/ 155 w 180"/>
                  <a:gd name="T15" fmla="*/ 0 h 186"/>
                  <a:gd name="T16" fmla="*/ 140 w 180"/>
                  <a:gd name="T17" fmla="*/ 15 h 186"/>
                  <a:gd name="T18" fmla="*/ 135 w 180"/>
                  <a:gd name="T19" fmla="*/ 20 h 186"/>
                  <a:gd name="T20" fmla="*/ 130 w 180"/>
                  <a:gd name="T21" fmla="*/ 25 h 186"/>
                  <a:gd name="T22" fmla="*/ 90 w 180"/>
                  <a:gd name="T23" fmla="*/ 66 h 186"/>
                  <a:gd name="T24" fmla="*/ 10 w 180"/>
                  <a:gd name="T25" fmla="*/ 146 h 186"/>
                  <a:gd name="T26" fmla="*/ 0 w 180"/>
                  <a:gd name="T27"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0" h="186">
                    <a:moveTo>
                      <a:pt x="0" y="186"/>
                    </a:moveTo>
                    <a:lnTo>
                      <a:pt x="40" y="176"/>
                    </a:lnTo>
                    <a:lnTo>
                      <a:pt x="145" y="66"/>
                    </a:lnTo>
                    <a:lnTo>
                      <a:pt x="180" y="30"/>
                    </a:lnTo>
                    <a:lnTo>
                      <a:pt x="175" y="25"/>
                    </a:lnTo>
                    <a:lnTo>
                      <a:pt x="170" y="20"/>
                    </a:lnTo>
                    <a:lnTo>
                      <a:pt x="165" y="15"/>
                    </a:lnTo>
                    <a:lnTo>
                      <a:pt x="155" y="0"/>
                    </a:lnTo>
                    <a:lnTo>
                      <a:pt x="140" y="15"/>
                    </a:lnTo>
                    <a:lnTo>
                      <a:pt x="135" y="20"/>
                    </a:lnTo>
                    <a:lnTo>
                      <a:pt x="130" y="25"/>
                    </a:lnTo>
                    <a:lnTo>
                      <a:pt x="90" y="66"/>
                    </a:lnTo>
                    <a:lnTo>
                      <a:pt x="10" y="146"/>
                    </a:lnTo>
                    <a:lnTo>
                      <a:pt x="0"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sp>
        <p:nvSpPr>
          <p:cNvPr id="71" name="Freeform 281">
            <a:extLst>
              <a:ext uri="{FF2B5EF4-FFF2-40B4-BE49-F238E27FC236}">
                <a16:creationId xmlns:a16="http://schemas.microsoft.com/office/drawing/2014/main" id="{7BA57F18-B59F-4C95-A2DB-02EB533A6597}"/>
              </a:ext>
            </a:extLst>
          </p:cNvPr>
          <p:cNvSpPr>
            <a:spLocks noEditPoints="1"/>
          </p:cNvSpPr>
          <p:nvPr/>
        </p:nvSpPr>
        <p:spPr bwMode="auto">
          <a:xfrm>
            <a:off x="6109888" y="6025628"/>
            <a:ext cx="470105" cy="437184"/>
          </a:xfrm>
          <a:custGeom>
            <a:avLst/>
            <a:gdLst>
              <a:gd name="T0" fmla="*/ 31 w 71"/>
              <a:gd name="T1" fmla="*/ 3 h 66"/>
              <a:gd name="T2" fmla="*/ 28 w 71"/>
              <a:gd name="T3" fmla="*/ 0 h 66"/>
              <a:gd name="T4" fmla="*/ 15 w 71"/>
              <a:gd name="T5" fmla="*/ 9 h 66"/>
              <a:gd name="T6" fmla="*/ 3 w 71"/>
              <a:gd name="T7" fmla="*/ 0 h 66"/>
              <a:gd name="T8" fmla="*/ 0 w 71"/>
              <a:gd name="T9" fmla="*/ 3 h 66"/>
              <a:gd name="T10" fmla="*/ 9 w 71"/>
              <a:gd name="T11" fmla="*/ 10 h 66"/>
              <a:gd name="T12" fmla="*/ 9 w 71"/>
              <a:gd name="T13" fmla="*/ 10 h 66"/>
              <a:gd name="T14" fmla="*/ 1 w 71"/>
              <a:gd name="T15" fmla="*/ 10 h 66"/>
              <a:gd name="T16" fmla="*/ 1 w 71"/>
              <a:gd name="T17" fmla="*/ 61 h 66"/>
              <a:gd name="T18" fmla="*/ 7 w 71"/>
              <a:gd name="T19" fmla="*/ 61 h 66"/>
              <a:gd name="T20" fmla="*/ 7 w 71"/>
              <a:gd name="T21" fmla="*/ 61 h 66"/>
              <a:gd name="T22" fmla="*/ 7 w 71"/>
              <a:gd name="T23" fmla="*/ 66 h 66"/>
              <a:gd name="T24" fmla="*/ 15 w 71"/>
              <a:gd name="T25" fmla="*/ 66 h 66"/>
              <a:gd name="T26" fmla="*/ 15 w 71"/>
              <a:gd name="T27" fmla="*/ 61 h 66"/>
              <a:gd name="T28" fmla="*/ 15 w 71"/>
              <a:gd name="T29" fmla="*/ 61 h 66"/>
              <a:gd name="T30" fmla="*/ 58 w 71"/>
              <a:gd name="T31" fmla="*/ 61 h 66"/>
              <a:gd name="T32" fmla="*/ 58 w 71"/>
              <a:gd name="T33" fmla="*/ 61 h 66"/>
              <a:gd name="T34" fmla="*/ 58 w 71"/>
              <a:gd name="T35" fmla="*/ 66 h 66"/>
              <a:gd name="T36" fmla="*/ 67 w 71"/>
              <a:gd name="T37" fmla="*/ 66 h 66"/>
              <a:gd name="T38" fmla="*/ 67 w 71"/>
              <a:gd name="T39" fmla="*/ 61 h 66"/>
              <a:gd name="T40" fmla="*/ 67 w 71"/>
              <a:gd name="T41" fmla="*/ 61 h 66"/>
              <a:gd name="T42" fmla="*/ 71 w 71"/>
              <a:gd name="T43" fmla="*/ 61 h 66"/>
              <a:gd name="T44" fmla="*/ 71 w 71"/>
              <a:gd name="T45" fmla="*/ 10 h 66"/>
              <a:gd name="T46" fmla="*/ 21 w 71"/>
              <a:gd name="T47" fmla="*/ 10 h 66"/>
              <a:gd name="T48" fmla="*/ 22 w 71"/>
              <a:gd name="T49" fmla="*/ 10 h 66"/>
              <a:gd name="T50" fmla="*/ 31 w 71"/>
              <a:gd name="T51" fmla="*/ 3 h 66"/>
              <a:gd name="T52" fmla="*/ 62 w 71"/>
              <a:gd name="T53" fmla="*/ 31 h 66"/>
              <a:gd name="T54" fmla="*/ 66 w 71"/>
              <a:gd name="T55" fmla="*/ 36 h 66"/>
              <a:gd name="T56" fmla="*/ 62 w 71"/>
              <a:gd name="T57" fmla="*/ 40 h 66"/>
              <a:gd name="T58" fmla="*/ 58 w 71"/>
              <a:gd name="T59" fmla="*/ 36 h 66"/>
              <a:gd name="T60" fmla="*/ 62 w 71"/>
              <a:gd name="T61" fmla="*/ 31 h 66"/>
              <a:gd name="T62" fmla="*/ 58 w 71"/>
              <a:gd name="T63" fmla="*/ 22 h 66"/>
              <a:gd name="T64" fmla="*/ 62 w 71"/>
              <a:gd name="T65" fmla="*/ 18 h 66"/>
              <a:gd name="T66" fmla="*/ 66 w 71"/>
              <a:gd name="T67" fmla="*/ 22 h 66"/>
              <a:gd name="T68" fmla="*/ 62 w 71"/>
              <a:gd name="T69" fmla="*/ 26 h 66"/>
              <a:gd name="T70" fmla="*/ 58 w 71"/>
              <a:gd name="T71" fmla="*/ 22 h 66"/>
              <a:gd name="T72" fmla="*/ 51 w 71"/>
              <a:gd name="T73" fmla="*/ 55 h 66"/>
              <a:gd name="T74" fmla="*/ 8 w 71"/>
              <a:gd name="T75" fmla="*/ 55 h 66"/>
              <a:gd name="T76" fmla="*/ 8 w 71"/>
              <a:gd name="T77" fmla="*/ 17 h 66"/>
              <a:gd name="T78" fmla="*/ 51 w 71"/>
              <a:gd name="T79" fmla="*/ 17 h 66"/>
              <a:gd name="T80" fmla="*/ 51 w 71"/>
              <a:gd name="T81" fmla="*/ 55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1" h="66">
                <a:moveTo>
                  <a:pt x="31" y="3"/>
                </a:moveTo>
                <a:cubicBezTo>
                  <a:pt x="28" y="0"/>
                  <a:pt x="28" y="0"/>
                  <a:pt x="28" y="0"/>
                </a:cubicBezTo>
                <a:cubicBezTo>
                  <a:pt x="15" y="9"/>
                  <a:pt x="15" y="9"/>
                  <a:pt x="15" y="9"/>
                </a:cubicBezTo>
                <a:cubicBezTo>
                  <a:pt x="3" y="0"/>
                  <a:pt x="3" y="0"/>
                  <a:pt x="3" y="0"/>
                </a:cubicBezTo>
                <a:cubicBezTo>
                  <a:pt x="0" y="3"/>
                  <a:pt x="0" y="3"/>
                  <a:pt x="0" y="3"/>
                </a:cubicBezTo>
                <a:cubicBezTo>
                  <a:pt x="9" y="10"/>
                  <a:pt x="9" y="10"/>
                  <a:pt x="9" y="10"/>
                </a:cubicBezTo>
                <a:cubicBezTo>
                  <a:pt x="9" y="10"/>
                  <a:pt x="9" y="10"/>
                  <a:pt x="9" y="10"/>
                </a:cubicBezTo>
                <a:cubicBezTo>
                  <a:pt x="1" y="10"/>
                  <a:pt x="1" y="10"/>
                  <a:pt x="1" y="10"/>
                </a:cubicBezTo>
                <a:cubicBezTo>
                  <a:pt x="1" y="61"/>
                  <a:pt x="1" y="61"/>
                  <a:pt x="1" y="61"/>
                </a:cubicBezTo>
                <a:cubicBezTo>
                  <a:pt x="7" y="61"/>
                  <a:pt x="7" y="61"/>
                  <a:pt x="7" y="61"/>
                </a:cubicBezTo>
                <a:cubicBezTo>
                  <a:pt x="7" y="61"/>
                  <a:pt x="7" y="61"/>
                  <a:pt x="7" y="61"/>
                </a:cubicBezTo>
                <a:cubicBezTo>
                  <a:pt x="7" y="66"/>
                  <a:pt x="7" y="66"/>
                  <a:pt x="7" y="66"/>
                </a:cubicBezTo>
                <a:cubicBezTo>
                  <a:pt x="15" y="66"/>
                  <a:pt x="15" y="66"/>
                  <a:pt x="15" y="66"/>
                </a:cubicBezTo>
                <a:cubicBezTo>
                  <a:pt x="15" y="61"/>
                  <a:pt x="15" y="61"/>
                  <a:pt x="15" y="61"/>
                </a:cubicBezTo>
                <a:cubicBezTo>
                  <a:pt x="15" y="61"/>
                  <a:pt x="15" y="61"/>
                  <a:pt x="15" y="61"/>
                </a:cubicBezTo>
                <a:cubicBezTo>
                  <a:pt x="58" y="61"/>
                  <a:pt x="58" y="61"/>
                  <a:pt x="58" y="61"/>
                </a:cubicBezTo>
                <a:cubicBezTo>
                  <a:pt x="58" y="61"/>
                  <a:pt x="58" y="61"/>
                  <a:pt x="58" y="61"/>
                </a:cubicBezTo>
                <a:cubicBezTo>
                  <a:pt x="58" y="66"/>
                  <a:pt x="58" y="66"/>
                  <a:pt x="58" y="66"/>
                </a:cubicBezTo>
                <a:cubicBezTo>
                  <a:pt x="67" y="66"/>
                  <a:pt x="67" y="66"/>
                  <a:pt x="67" y="66"/>
                </a:cubicBezTo>
                <a:cubicBezTo>
                  <a:pt x="67" y="61"/>
                  <a:pt x="67" y="61"/>
                  <a:pt x="67" y="61"/>
                </a:cubicBezTo>
                <a:cubicBezTo>
                  <a:pt x="67" y="61"/>
                  <a:pt x="67" y="61"/>
                  <a:pt x="67" y="61"/>
                </a:cubicBezTo>
                <a:cubicBezTo>
                  <a:pt x="71" y="61"/>
                  <a:pt x="71" y="61"/>
                  <a:pt x="71" y="61"/>
                </a:cubicBezTo>
                <a:cubicBezTo>
                  <a:pt x="71" y="10"/>
                  <a:pt x="71" y="10"/>
                  <a:pt x="71" y="10"/>
                </a:cubicBezTo>
                <a:cubicBezTo>
                  <a:pt x="21" y="10"/>
                  <a:pt x="21" y="10"/>
                  <a:pt x="21" y="10"/>
                </a:cubicBezTo>
                <a:cubicBezTo>
                  <a:pt x="22" y="10"/>
                  <a:pt x="22" y="10"/>
                  <a:pt x="22" y="10"/>
                </a:cubicBezTo>
                <a:lnTo>
                  <a:pt x="31" y="3"/>
                </a:lnTo>
                <a:close/>
                <a:moveTo>
                  <a:pt x="62" y="31"/>
                </a:moveTo>
                <a:cubicBezTo>
                  <a:pt x="65" y="31"/>
                  <a:pt x="66" y="33"/>
                  <a:pt x="66" y="36"/>
                </a:cubicBezTo>
                <a:cubicBezTo>
                  <a:pt x="66" y="38"/>
                  <a:pt x="65" y="40"/>
                  <a:pt x="62" y="40"/>
                </a:cubicBezTo>
                <a:cubicBezTo>
                  <a:pt x="60" y="40"/>
                  <a:pt x="58" y="38"/>
                  <a:pt x="58" y="36"/>
                </a:cubicBezTo>
                <a:cubicBezTo>
                  <a:pt x="58" y="33"/>
                  <a:pt x="60" y="31"/>
                  <a:pt x="62" y="31"/>
                </a:cubicBezTo>
                <a:close/>
                <a:moveTo>
                  <a:pt x="58" y="22"/>
                </a:moveTo>
                <a:cubicBezTo>
                  <a:pt x="58" y="20"/>
                  <a:pt x="60" y="18"/>
                  <a:pt x="62" y="18"/>
                </a:cubicBezTo>
                <a:cubicBezTo>
                  <a:pt x="65" y="18"/>
                  <a:pt x="66" y="20"/>
                  <a:pt x="66" y="22"/>
                </a:cubicBezTo>
                <a:cubicBezTo>
                  <a:pt x="66" y="24"/>
                  <a:pt x="65" y="26"/>
                  <a:pt x="62" y="26"/>
                </a:cubicBezTo>
                <a:cubicBezTo>
                  <a:pt x="60" y="26"/>
                  <a:pt x="58" y="24"/>
                  <a:pt x="58" y="22"/>
                </a:cubicBezTo>
                <a:close/>
                <a:moveTo>
                  <a:pt x="51" y="55"/>
                </a:moveTo>
                <a:cubicBezTo>
                  <a:pt x="8" y="55"/>
                  <a:pt x="8" y="55"/>
                  <a:pt x="8" y="55"/>
                </a:cubicBezTo>
                <a:cubicBezTo>
                  <a:pt x="8" y="17"/>
                  <a:pt x="8" y="17"/>
                  <a:pt x="8" y="17"/>
                </a:cubicBezTo>
                <a:cubicBezTo>
                  <a:pt x="51" y="17"/>
                  <a:pt x="51" y="17"/>
                  <a:pt x="51" y="17"/>
                </a:cubicBezTo>
                <a:lnTo>
                  <a:pt x="51" y="55"/>
                </a:lnTo>
                <a:close/>
              </a:path>
            </a:pathLst>
          </a:custGeom>
          <a:solidFill>
            <a:srgbClr val="4C4F54"/>
          </a:solidFill>
          <a:ln>
            <a:noFill/>
          </a:ln>
          <a:effectLst/>
          <a:extLst/>
        </p:spPr>
        <p:txBody>
          <a:bodyPr vert="horz" wrap="square" lIns="91440" tIns="45720" rIns="91440" bIns="45720" numCol="1" anchor="t" anchorCtr="0" compatLnSpc="1">
            <a:prstTxWarp prst="textNoShape">
              <a:avLst/>
            </a:prstTxWarp>
          </a:bodyPr>
          <a:lstStyle/>
          <a:p>
            <a:endParaRPr lang="ru-RU"/>
          </a:p>
        </p:txBody>
      </p:sp>
      <p:pic>
        <p:nvPicPr>
          <p:cNvPr id="72" name="Picture 71">
            <a:hlinkClick r:id="rId2"/>
            <a:extLst>
              <a:ext uri="{FF2B5EF4-FFF2-40B4-BE49-F238E27FC236}">
                <a16:creationId xmlns:a16="http://schemas.microsoft.com/office/drawing/2014/main" id="{ED723D1B-165F-4B67-9927-12A301BC5EC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69157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cBhvr>
                                        <p:cTn id="11" dur="500" fill="hold"/>
                                        <p:tgtEl>
                                          <p:spTgt spid="39"/>
                                        </p:tgtEl>
                                        <p:attrNameLst>
                                          <p:attrName>ppt_w</p:attrName>
                                        </p:attrNameLst>
                                      </p:cBhvr>
                                      <p:tavLst>
                                        <p:tav tm="0">
                                          <p:val>
                                            <p:fltVal val="0"/>
                                          </p:val>
                                        </p:tav>
                                        <p:tav tm="100000">
                                          <p:val>
                                            <p:strVal val="#ppt_w"/>
                                          </p:val>
                                        </p:tav>
                                      </p:tavLst>
                                    </p:anim>
                                    <p:anim calcmode="lin" valueType="num">
                                      <p:cBhvr>
                                        <p:cTn id="12" dur="500" fill="hold"/>
                                        <p:tgtEl>
                                          <p:spTgt spid="39"/>
                                        </p:tgtEl>
                                        <p:attrNameLst>
                                          <p:attrName>ppt_h</p:attrName>
                                        </p:attrNameLst>
                                      </p:cBhvr>
                                      <p:tavLst>
                                        <p:tav tm="0">
                                          <p:val>
                                            <p:fltVal val="0"/>
                                          </p:val>
                                        </p:tav>
                                        <p:tav tm="100000">
                                          <p:val>
                                            <p:strVal val="#ppt_h"/>
                                          </p:val>
                                        </p:tav>
                                      </p:tavLst>
                                    </p:anim>
                                    <p:animEffect transition="in" filter="fade">
                                      <p:cBhvr>
                                        <p:cTn id="13" dur="500"/>
                                        <p:tgtEl>
                                          <p:spTgt spid="39"/>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Effect transition="in" filter="fade">
                                      <p:cBhvr>
                                        <p:cTn id="21" dur="750"/>
                                        <p:tgtEl>
                                          <p:spTgt spid="9">
                                            <p:txEl>
                                              <p:pRg st="0" end="0"/>
                                            </p:txEl>
                                          </p:spTgt>
                                        </p:tgtEl>
                                      </p:cBhvr>
                                    </p:animEffect>
                                    <p:anim calcmode="lin" valueType="num">
                                      <p:cBhvr>
                                        <p:cTn id="22" dur="75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3" dur="75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24" fill="hold">
                            <p:stCondLst>
                              <p:cond delay="2250"/>
                            </p:stCondLst>
                            <p:childTnLst>
                              <p:par>
                                <p:cTn id="25" presetID="42" presetClass="entr" presetSubtype="0" fill="hold" grpId="0" nodeType="afterEffect">
                                  <p:stCondLst>
                                    <p:cond delay="0"/>
                                  </p:stCondLst>
                                  <p:childTnLst>
                                    <p:set>
                                      <p:cBhvr>
                                        <p:cTn id="26" dur="1" fill="hold">
                                          <p:stCondLst>
                                            <p:cond delay="0"/>
                                          </p:stCondLst>
                                        </p:cTn>
                                        <p:tgtEl>
                                          <p:spTgt spid="9">
                                            <p:txEl>
                                              <p:pRg st="2" end="2"/>
                                            </p:txEl>
                                          </p:spTgt>
                                        </p:tgtEl>
                                        <p:attrNameLst>
                                          <p:attrName>style.visibility</p:attrName>
                                        </p:attrNameLst>
                                      </p:cBhvr>
                                      <p:to>
                                        <p:strVal val="visible"/>
                                      </p:to>
                                    </p:set>
                                    <p:animEffect transition="in" filter="fade">
                                      <p:cBhvr>
                                        <p:cTn id="27" dur="750"/>
                                        <p:tgtEl>
                                          <p:spTgt spid="9">
                                            <p:txEl>
                                              <p:pRg st="2" end="2"/>
                                            </p:txEl>
                                          </p:spTgt>
                                        </p:tgtEl>
                                      </p:cBhvr>
                                    </p:animEffect>
                                    <p:anim calcmode="lin" valueType="num">
                                      <p:cBhvr>
                                        <p:cTn id="28" dur="75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9" dur="75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53" presetClass="entr" presetSubtype="16" fill="hold" nodeType="after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p:cTn id="33" dur="750" fill="hold"/>
                                        <p:tgtEl>
                                          <p:spTgt spid="11"/>
                                        </p:tgtEl>
                                        <p:attrNameLst>
                                          <p:attrName>ppt_w</p:attrName>
                                        </p:attrNameLst>
                                      </p:cBhvr>
                                      <p:tavLst>
                                        <p:tav tm="0">
                                          <p:val>
                                            <p:fltVal val="0"/>
                                          </p:val>
                                        </p:tav>
                                        <p:tav tm="100000">
                                          <p:val>
                                            <p:strVal val="#ppt_w"/>
                                          </p:val>
                                        </p:tav>
                                      </p:tavLst>
                                    </p:anim>
                                    <p:anim calcmode="lin" valueType="num">
                                      <p:cBhvr>
                                        <p:cTn id="34" dur="750" fill="hold"/>
                                        <p:tgtEl>
                                          <p:spTgt spid="11"/>
                                        </p:tgtEl>
                                        <p:attrNameLst>
                                          <p:attrName>ppt_h</p:attrName>
                                        </p:attrNameLst>
                                      </p:cBhvr>
                                      <p:tavLst>
                                        <p:tav tm="0">
                                          <p:val>
                                            <p:fltVal val="0"/>
                                          </p:val>
                                        </p:tav>
                                        <p:tav tm="100000">
                                          <p:val>
                                            <p:strVal val="#ppt_h"/>
                                          </p:val>
                                        </p:tav>
                                      </p:tavLst>
                                    </p:anim>
                                    <p:animEffect transition="in" filter="fade">
                                      <p:cBhvr>
                                        <p:cTn id="35" dur="750"/>
                                        <p:tgtEl>
                                          <p:spTgt spid="11"/>
                                        </p:tgtEl>
                                      </p:cBhvr>
                                    </p:animEffect>
                                  </p:childTnLst>
                                </p:cTn>
                              </p:par>
                              <p:par>
                                <p:cTn id="36" presetID="22" presetClass="entr" presetSubtype="2" fill="hold" grpId="0" nodeType="with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wipe(right)">
                                      <p:cBhvr>
                                        <p:cTn id="38" dur="750"/>
                                        <p:tgtEl>
                                          <p:spTgt spid="21"/>
                                        </p:tgtEl>
                                      </p:cBhvr>
                                    </p:animEffect>
                                  </p:childTnLst>
                                </p:cTn>
                              </p:par>
                            </p:childTnLst>
                          </p:cTn>
                        </p:par>
                        <p:par>
                          <p:cTn id="39" fill="hold">
                            <p:stCondLst>
                              <p:cond delay="3750"/>
                            </p:stCondLst>
                            <p:childTnLst>
                              <p:par>
                                <p:cTn id="40" presetID="22" presetClass="entr" presetSubtype="8" fill="hold" grpId="0" nodeType="after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wipe(left)">
                                      <p:cBhvr>
                                        <p:cTn id="42" dur="750"/>
                                        <p:tgtEl>
                                          <p:spTgt spid="23"/>
                                        </p:tgtEl>
                                      </p:cBhvr>
                                    </p:animEffect>
                                  </p:childTnLst>
                                </p:cTn>
                              </p:par>
                              <p:par>
                                <p:cTn id="43" presetID="2" presetClass="entr" presetSubtype="8" fill="hold" nodeType="withEffect">
                                  <p:stCondLst>
                                    <p:cond delay="0"/>
                                  </p:stCondLst>
                                  <p:childTnLst>
                                    <p:set>
                                      <p:cBhvr>
                                        <p:cTn id="44" dur="1" fill="hold">
                                          <p:stCondLst>
                                            <p:cond delay="0"/>
                                          </p:stCondLst>
                                        </p:cTn>
                                        <p:tgtEl>
                                          <p:spTgt spid="25"/>
                                        </p:tgtEl>
                                        <p:attrNameLst>
                                          <p:attrName>style.visibility</p:attrName>
                                        </p:attrNameLst>
                                      </p:cBhvr>
                                      <p:to>
                                        <p:strVal val="visible"/>
                                      </p:to>
                                    </p:set>
                                    <p:anim calcmode="lin" valueType="num">
                                      <p:cBhvr additive="base">
                                        <p:cTn id="45" dur="750" fill="hold"/>
                                        <p:tgtEl>
                                          <p:spTgt spid="25"/>
                                        </p:tgtEl>
                                        <p:attrNameLst>
                                          <p:attrName>ppt_x</p:attrName>
                                        </p:attrNameLst>
                                      </p:cBhvr>
                                      <p:tavLst>
                                        <p:tav tm="0">
                                          <p:val>
                                            <p:strVal val="0-#ppt_w/2"/>
                                          </p:val>
                                        </p:tav>
                                        <p:tav tm="100000">
                                          <p:val>
                                            <p:strVal val="#ppt_x"/>
                                          </p:val>
                                        </p:tav>
                                      </p:tavLst>
                                    </p:anim>
                                    <p:anim calcmode="lin" valueType="num">
                                      <p:cBhvr additive="base">
                                        <p:cTn id="46" dur="750" fill="hold"/>
                                        <p:tgtEl>
                                          <p:spTgt spid="25"/>
                                        </p:tgtEl>
                                        <p:attrNameLst>
                                          <p:attrName>ppt_y</p:attrName>
                                        </p:attrNameLst>
                                      </p:cBhvr>
                                      <p:tavLst>
                                        <p:tav tm="0">
                                          <p:val>
                                            <p:strVal val="#ppt_y"/>
                                          </p:val>
                                        </p:tav>
                                        <p:tav tm="100000">
                                          <p:val>
                                            <p:strVal val="#ppt_y"/>
                                          </p:val>
                                        </p:tav>
                                      </p:tavLst>
                                    </p:anim>
                                  </p:childTnLst>
                                </p:cTn>
                              </p:par>
                            </p:childTnLst>
                          </p:cTn>
                        </p:par>
                        <p:par>
                          <p:cTn id="47" fill="hold">
                            <p:stCondLst>
                              <p:cond delay="4500"/>
                            </p:stCondLst>
                            <p:childTnLst>
                              <p:par>
                                <p:cTn id="48" presetID="53" presetClass="entr" presetSubtype="16" fill="hold" nodeType="afterEffect">
                                  <p:stCondLst>
                                    <p:cond delay="0"/>
                                  </p:stCondLst>
                                  <p:childTnLst>
                                    <p:set>
                                      <p:cBhvr>
                                        <p:cTn id="49" dur="1" fill="hold">
                                          <p:stCondLst>
                                            <p:cond delay="0"/>
                                          </p:stCondLst>
                                        </p:cTn>
                                        <p:tgtEl>
                                          <p:spTgt spid="16"/>
                                        </p:tgtEl>
                                        <p:attrNameLst>
                                          <p:attrName>style.visibility</p:attrName>
                                        </p:attrNameLst>
                                      </p:cBhvr>
                                      <p:to>
                                        <p:strVal val="visible"/>
                                      </p:to>
                                    </p:set>
                                    <p:anim calcmode="lin" valueType="num">
                                      <p:cBhvr>
                                        <p:cTn id="50" dur="750" fill="hold"/>
                                        <p:tgtEl>
                                          <p:spTgt spid="16"/>
                                        </p:tgtEl>
                                        <p:attrNameLst>
                                          <p:attrName>ppt_w</p:attrName>
                                        </p:attrNameLst>
                                      </p:cBhvr>
                                      <p:tavLst>
                                        <p:tav tm="0">
                                          <p:val>
                                            <p:fltVal val="0"/>
                                          </p:val>
                                        </p:tav>
                                        <p:tav tm="100000">
                                          <p:val>
                                            <p:strVal val="#ppt_w"/>
                                          </p:val>
                                        </p:tav>
                                      </p:tavLst>
                                    </p:anim>
                                    <p:anim calcmode="lin" valueType="num">
                                      <p:cBhvr>
                                        <p:cTn id="51" dur="750" fill="hold"/>
                                        <p:tgtEl>
                                          <p:spTgt spid="16"/>
                                        </p:tgtEl>
                                        <p:attrNameLst>
                                          <p:attrName>ppt_h</p:attrName>
                                        </p:attrNameLst>
                                      </p:cBhvr>
                                      <p:tavLst>
                                        <p:tav tm="0">
                                          <p:val>
                                            <p:fltVal val="0"/>
                                          </p:val>
                                        </p:tav>
                                        <p:tav tm="100000">
                                          <p:val>
                                            <p:strVal val="#ppt_h"/>
                                          </p:val>
                                        </p:tav>
                                      </p:tavLst>
                                    </p:anim>
                                    <p:animEffect transition="in" filter="fade">
                                      <p:cBhvr>
                                        <p:cTn id="52" dur="750"/>
                                        <p:tgtEl>
                                          <p:spTgt spid="16"/>
                                        </p:tgtEl>
                                      </p:cBhvr>
                                    </p:animEffect>
                                  </p:childTnLst>
                                </p:cTn>
                              </p:par>
                              <p:par>
                                <p:cTn id="53" presetID="22" presetClass="entr" presetSubtype="2" fill="hold" grpId="0" nodeType="with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wipe(right)">
                                      <p:cBhvr>
                                        <p:cTn id="55" dur="750"/>
                                        <p:tgtEl>
                                          <p:spTgt spid="28"/>
                                        </p:tgtEl>
                                      </p:cBhvr>
                                    </p:animEffect>
                                  </p:childTnLst>
                                </p:cTn>
                              </p:par>
                            </p:childTnLst>
                          </p:cTn>
                        </p:par>
                        <p:par>
                          <p:cTn id="56" fill="hold">
                            <p:stCondLst>
                              <p:cond delay="5250"/>
                            </p:stCondLst>
                            <p:childTnLst>
                              <p:par>
                                <p:cTn id="57" presetID="22" presetClass="entr" presetSubtype="8" fill="hold" grpId="0" nodeType="afterEffect">
                                  <p:stCondLst>
                                    <p:cond delay="0"/>
                                  </p:stCondLst>
                                  <p:childTnLst>
                                    <p:set>
                                      <p:cBhvr>
                                        <p:cTn id="58" dur="1" fill="hold">
                                          <p:stCondLst>
                                            <p:cond delay="0"/>
                                          </p:stCondLst>
                                        </p:cTn>
                                        <p:tgtEl>
                                          <p:spTgt spid="29"/>
                                        </p:tgtEl>
                                        <p:attrNameLst>
                                          <p:attrName>style.visibility</p:attrName>
                                        </p:attrNameLst>
                                      </p:cBhvr>
                                      <p:to>
                                        <p:strVal val="visible"/>
                                      </p:to>
                                    </p:set>
                                    <p:animEffect transition="in" filter="wipe(left)">
                                      <p:cBhvr>
                                        <p:cTn id="59" dur="750"/>
                                        <p:tgtEl>
                                          <p:spTgt spid="29"/>
                                        </p:tgtEl>
                                      </p:cBhvr>
                                    </p:animEffect>
                                  </p:childTnLst>
                                </p:cTn>
                              </p:par>
                              <p:par>
                                <p:cTn id="60" presetID="2" presetClass="entr" presetSubtype="8" fill="hold" nodeType="withEffect">
                                  <p:stCondLst>
                                    <p:cond delay="0"/>
                                  </p:stCondLst>
                                  <p:childTnLst>
                                    <p:set>
                                      <p:cBhvr>
                                        <p:cTn id="61" dur="1" fill="hold">
                                          <p:stCondLst>
                                            <p:cond delay="0"/>
                                          </p:stCondLst>
                                        </p:cTn>
                                        <p:tgtEl>
                                          <p:spTgt spid="30"/>
                                        </p:tgtEl>
                                        <p:attrNameLst>
                                          <p:attrName>style.visibility</p:attrName>
                                        </p:attrNameLst>
                                      </p:cBhvr>
                                      <p:to>
                                        <p:strVal val="visible"/>
                                      </p:to>
                                    </p:set>
                                    <p:anim calcmode="lin" valueType="num">
                                      <p:cBhvr additive="base">
                                        <p:cTn id="62" dur="750" fill="hold"/>
                                        <p:tgtEl>
                                          <p:spTgt spid="30"/>
                                        </p:tgtEl>
                                        <p:attrNameLst>
                                          <p:attrName>ppt_x</p:attrName>
                                        </p:attrNameLst>
                                      </p:cBhvr>
                                      <p:tavLst>
                                        <p:tav tm="0">
                                          <p:val>
                                            <p:strVal val="0-#ppt_w/2"/>
                                          </p:val>
                                        </p:tav>
                                        <p:tav tm="100000">
                                          <p:val>
                                            <p:strVal val="#ppt_x"/>
                                          </p:val>
                                        </p:tav>
                                      </p:tavLst>
                                    </p:anim>
                                    <p:anim calcmode="lin" valueType="num">
                                      <p:cBhvr additive="base">
                                        <p:cTn id="63" dur="750" fill="hold"/>
                                        <p:tgtEl>
                                          <p:spTgt spid="30"/>
                                        </p:tgtEl>
                                        <p:attrNameLst>
                                          <p:attrName>ppt_y</p:attrName>
                                        </p:attrNameLst>
                                      </p:cBhvr>
                                      <p:tavLst>
                                        <p:tav tm="0">
                                          <p:val>
                                            <p:strVal val="#ppt_y"/>
                                          </p:val>
                                        </p:tav>
                                        <p:tav tm="100000">
                                          <p:val>
                                            <p:strVal val="#ppt_y"/>
                                          </p:val>
                                        </p:tav>
                                      </p:tavLst>
                                    </p:anim>
                                  </p:childTnLst>
                                </p:cTn>
                              </p:par>
                            </p:childTnLst>
                          </p:cTn>
                        </p:par>
                        <p:par>
                          <p:cTn id="64" fill="hold">
                            <p:stCondLst>
                              <p:cond delay="6000"/>
                            </p:stCondLst>
                            <p:childTnLst>
                              <p:par>
                                <p:cTn id="65" presetID="53" presetClass="entr" presetSubtype="16" fill="hold" grpId="0" nodeType="afterEffect">
                                  <p:stCondLst>
                                    <p:cond delay="0"/>
                                  </p:stCondLst>
                                  <p:childTnLst>
                                    <p:set>
                                      <p:cBhvr>
                                        <p:cTn id="66" dur="1" fill="hold">
                                          <p:stCondLst>
                                            <p:cond delay="0"/>
                                          </p:stCondLst>
                                        </p:cTn>
                                        <p:tgtEl>
                                          <p:spTgt spid="10"/>
                                        </p:tgtEl>
                                        <p:attrNameLst>
                                          <p:attrName>style.visibility</p:attrName>
                                        </p:attrNameLst>
                                      </p:cBhvr>
                                      <p:to>
                                        <p:strVal val="visible"/>
                                      </p:to>
                                    </p:set>
                                    <p:anim calcmode="lin" valueType="num">
                                      <p:cBhvr>
                                        <p:cTn id="67" dur="750" fill="hold"/>
                                        <p:tgtEl>
                                          <p:spTgt spid="10"/>
                                        </p:tgtEl>
                                        <p:attrNameLst>
                                          <p:attrName>ppt_w</p:attrName>
                                        </p:attrNameLst>
                                      </p:cBhvr>
                                      <p:tavLst>
                                        <p:tav tm="0">
                                          <p:val>
                                            <p:fltVal val="0"/>
                                          </p:val>
                                        </p:tav>
                                        <p:tav tm="100000">
                                          <p:val>
                                            <p:strVal val="#ppt_w"/>
                                          </p:val>
                                        </p:tav>
                                      </p:tavLst>
                                    </p:anim>
                                    <p:anim calcmode="lin" valueType="num">
                                      <p:cBhvr>
                                        <p:cTn id="68" dur="750" fill="hold"/>
                                        <p:tgtEl>
                                          <p:spTgt spid="10"/>
                                        </p:tgtEl>
                                        <p:attrNameLst>
                                          <p:attrName>ppt_h</p:attrName>
                                        </p:attrNameLst>
                                      </p:cBhvr>
                                      <p:tavLst>
                                        <p:tav tm="0">
                                          <p:val>
                                            <p:fltVal val="0"/>
                                          </p:val>
                                        </p:tav>
                                        <p:tav tm="100000">
                                          <p:val>
                                            <p:strVal val="#ppt_h"/>
                                          </p:val>
                                        </p:tav>
                                      </p:tavLst>
                                    </p:anim>
                                    <p:animEffect transition="in" filter="fade">
                                      <p:cBhvr>
                                        <p:cTn id="69" dur="750"/>
                                        <p:tgtEl>
                                          <p:spTgt spid="10"/>
                                        </p:tgtEl>
                                      </p:cBhvr>
                                    </p:animEffect>
                                  </p:childTnLst>
                                </p:cTn>
                              </p:par>
                              <p:par>
                                <p:cTn id="70" presetID="22" presetClass="entr" presetSubtype="2" fill="hold" grpId="0" nodeType="withEffect">
                                  <p:stCondLst>
                                    <p:cond delay="0"/>
                                  </p:stCondLst>
                                  <p:childTnLst>
                                    <p:set>
                                      <p:cBhvr>
                                        <p:cTn id="71" dur="1" fill="hold">
                                          <p:stCondLst>
                                            <p:cond delay="0"/>
                                          </p:stCondLst>
                                        </p:cTn>
                                        <p:tgtEl>
                                          <p:spTgt spid="33"/>
                                        </p:tgtEl>
                                        <p:attrNameLst>
                                          <p:attrName>style.visibility</p:attrName>
                                        </p:attrNameLst>
                                      </p:cBhvr>
                                      <p:to>
                                        <p:strVal val="visible"/>
                                      </p:to>
                                    </p:set>
                                    <p:animEffect transition="in" filter="wipe(right)">
                                      <p:cBhvr>
                                        <p:cTn id="72" dur="750"/>
                                        <p:tgtEl>
                                          <p:spTgt spid="33"/>
                                        </p:tgtEl>
                                      </p:cBhvr>
                                    </p:animEffect>
                                  </p:childTnLst>
                                </p:cTn>
                              </p:par>
                            </p:childTnLst>
                          </p:cTn>
                        </p:par>
                        <p:par>
                          <p:cTn id="73" fill="hold">
                            <p:stCondLst>
                              <p:cond delay="6750"/>
                            </p:stCondLst>
                            <p:childTnLst>
                              <p:par>
                                <p:cTn id="74" presetID="22" presetClass="entr" presetSubtype="8" fill="hold" grpId="0" nodeType="afterEffect">
                                  <p:stCondLst>
                                    <p:cond delay="0"/>
                                  </p:stCondLst>
                                  <p:childTnLst>
                                    <p:set>
                                      <p:cBhvr>
                                        <p:cTn id="75" dur="1" fill="hold">
                                          <p:stCondLst>
                                            <p:cond delay="0"/>
                                          </p:stCondLst>
                                        </p:cTn>
                                        <p:tgtEl>
                                          <p:spTgt spid="34"/>
                                        </p:tgtEl>
                                        <p:attrNameLst>
                                          <p:attrName>style.visibility</p:attrName>
                                        </p:attrNameLst>
                                      </p:cBhvr>
                                      <p:to>
                                        <p:strVal val="visible"/>
                                      </p:to>
                                    </p:set>
                                    <p:animEffect transition="in" filter="wipe(left)">
                                      <p:cBhvr>
                                        <p:cTn id="76" dur="750"/>
                                        <p:tgtEl>
                                          <p:spTgt spid="34"/>
                                        </p:tgtEl>
                                      </p:cBhvr>
                                    </p:animEffect>
                                  </p:childTnLst>
                                </p:cTn>
                              </p:par>
                              <p:par>
                                <p:cTn id="77" presetID="2" presetClass="entr" presetSubtype="8" fill="hold" nodeType="withEffect">
                                  <p:stCondLst>
                                    <p:cond delay="0"/>
                                  </p:stCondLst>
                                  <p:childTnLst>
                                    <p:set>
                                      <p:cBhvr>
                                        <p:cTn id="78" dur="1" fill="hold">
                                          <p:stCondLst>
                                            <p:cond delay="0"/>
                                          </p:stCondLst>
                                        </p:cTn>
                                        <p:tgtEl>
                                          <p:spTgt spid="35"/>
                                        </p:tgtEl>
                                        <p:attrNameLst>
                                          <p:attrName>style.visibility</p:attrName>
                                        </p:attrNameLst>
                                      </p:cBhvr>
                                      <p:to>
                                        <p:strVal val="visible"/>
                                      </p:to>
                                    </p:set>
                                    <p:anim calcmode="lin" valueType="num">
                                      <p:cBhvr additive="base">
                                        <p:cTn id="79" dur="750" fill="hold"/>
                                        <p:tgtEl>
                                          <p:spTgt spid="35"/>
                                        </p:tgtEl>
                                        <p:attrNameLst>
                                          <p:attrName>ppt_x</p:attrName>
                                        </p:attrNameLst>
                                      </p:cBhvr>
                                      <p:tavLst>
                                        <p:tav tm="0">
                                          <p:val>
                                            <p:strVal val="0-#ppt_w/2"/>
                                          </p:val>
                                        </p:tav>
                                        <p:tav tm="100000">
                                          <p:val>
                                            <p:strVal val="#ppt_x"/>
                                          </p:val>
                                        </p:tav>
                                      </p:tavLst>
                                    </p:anim>
                                    <p:anim calcmode="lin" valueType="num">
                                      <p:cBhvr additive="base">
                                        <p:cTn id="80" dur="750" fill="hold"/>
                                        <p:tgtEl>
                                          <p:spTgt spid="35"/>
                                        </p:tgtEl>
                                        <p:attrNameLst>
                                          <p:attrName>ppt_y</p:attrName>
                                        </p:attrNameLst>
                                      </p:cBhvr>
                                      <p:tavLst>
                                        <p:tav tm="0">
                                          <p:val>
                                            <p:strVal val="#ppt_y"/>
                                          </p:val>
                                        </p:tav>
                                        <p:tav tm="100000">
                                          <p:val>
                                            <p:strVal val="#ppt_y"/>
                                          </p:val>
                                        </p:tav>
                                      </p:tavLst>
                                    </p:anim>
                                  </p:childTnLst>
                                </p:cTn>
                              </p:par>
                            </p:childTnLst>
                          </p:cTn>
                        </p:par>
                        <p:par>
                          <p:cTn id="81" fill="hold">
                            <p:stCondLst>
                              <p:cond delay="7500"/>
                            </p:stCondLst>
                            <p:childTnLst>
                              <p:par>
                                <p:cTn id="82" presetID="53" presetClass="entr" presetSubtype="16" fill="hold" nodeType="afterEffect">
                                  <p:stCondLst>
                                    <p:cond delay="0"/>
                                  </p:stCondLst>
                                  <p:childTnLst>
                                    <p:set>
                                      <p:cBhvr>
                                        <p:cTn id="83" dur="1" fill="hold">
                                          <p:stCondLst>
                                            <p:cond delay="0"/>
                                          </p:stCondLst>
                                        </p:cTn>
                                        <p:tgtEl>
                                          <p:spTgt spid="40"/>
                                        </p:tgtEl>
                                        <p:attrNameLst>
                                          <p:attrName>style.visibility</p:attrName>
                                        </p:attrNameLst>
                                      </p:cBhvr>
                                      <p:to>
                                        <p:strVal val="visible"/>
                                      </p:to>
                                    </p:set>
                                    <p:anim calcmode="lin" valueType="num">
                                      <p:cBhvr>
                                        <p:cTn id="84" dur="500" fill="hold"/>
                                        <p:tgtEl>
                                          <p:spTgt spid="40"/>
                                        </p:tgtEl>
                                        <p:attrNameLst>
                                          <p:attrName>ppt_w</p:attrName>
                                        </p:attrNameLst>
                                      </p:cBhvr>
                                      <p:tavLst>
                                        <p:tav tm="0">
                                          <p:val>
                                            <p:fltVal val="0"/>
                                          </p:val>
                                        </p:tav>
                                        <p:tav tm="100000">
                                          <p:val>
                                            <p:strVal val="#ppt_w"/>
                                          </p:val>
                                        </p:tav>
                                      </p:tavLst>
                                    </p:anim>
                                    <p:anim calcmode="lin" valueType="num">
                                      <p:cBhvr>
                                        <p:cTn id="85" dur="500" fill="hold"/>
                                        <p:tgtEl>
                                          <p:spTgt spid="40"/>
                                        </p:tgtEl>
                                        <p:attrNameLst>
                                          <p:attrName>ppt_h</p:attrName>
                                        </p:attrNameLst>
                                      </p:cBhvr>
                                      <p:tavLst>
                                        <p:tav tm="0">
                                          <p:val>
                                            <p:fltVal val="0"/>
                                          </p:val>
                                        </p:tav>
                                        <p:tav tm="100000">
                                          <p:val>
                                            <p:strVal val="#ppt_h"/>
                                          </p:val>
                                        </p:tav>
                                      </p:tavLst>
                                    </p:anim>
                                    <p:animEffect transition="in" filter="fade">
                                      <p:cBhvr>
                                        <p:cTn id="86" dur="500"/>
                                        <p:tgtEl>
                                          <p:spTgt spid="40"/>
                                        </p:tgtEl>
                                      </p:cBhvr>
                                    </p:animEffect>
                                  </p:childTnLst>
                                </p:cTn>
                              </p:par>
                            </p:childTnLst>
                          </p:cTn>
                        </p:par>
                        <p:par>
                          <p:cTn id="87" fill="hold">
                            <p:stCondLst>
                              <p:cond delay="8000"/>
                            </p:stCondLst>
                            <p:childTnLst>
                              <p:par>
                                <p:cTn id="88" presetID="22" presetClass="entr" presetSubtype="8" fill="hold" grpId="0" nodeType="afterEffect">
                                  <p:stCondLst>
                                    <p:cond delay="0"/>
                                  </p:stCondLst>
                                  <p:childTnLst>
                                    <p:set>
                                      <p:cBhvr>
                                        <p:cTn id="89" dur="1" fill="hold">
                                          <p:stCondLst>
                                            <p:cond delay="0"/>
                                          </p:stCondLst>
                                        </p:cTn>
                                        <p:tgtEl>
                                          <p:spTgt spid="43"/>
                                        </p:tgtEl>
                                        <p:attrNameLst>
                                          <p:attrName>style.visibility</p:attrName>
                                        </p:attrNameLst>
                                      </p:cBhvr>
                                      <p:to>
                                        <p:strVal val="visible"/>
                                      </p:to>
                                    </p:set>
                                    <p:animEffect transition="in" filter="wipe(left)">
                                      <p:cBhvr>
                                        <p:cTn id="90" dur="500"/>
                                        <p:tgtEl>
                                          <p:spTgt spid="43"/>
                                        </p:tgtEl>
                                      </p:cBhvr>
                                    </p:animEffect>
                                  </p:childTnLst>
                                </p:cTn>
                              </p:par>
                            </p:childTnLst>
                          </p:cTn>
                        </p:par>
                        <p:par>
                          <p:cTn id="91" fill="hold">
                            <p:stCondLst>
                              <p:cond delay="8500"/>
                            </p:stCondLst>
                            <p:childTnLst>
                              <p:par>
                                <p:cTn id="92" presetID="42" presetClass="entr" presetSubtype="0" fill="hold" grpId="0" nodeType="afterEffect">
                                  <p:stCondLst>
                                    <p:cond delay="0"/>
                                  </p:stCondLst>
                                  <p:childTnLst>
                                    <p:set>
                                      <p:cBhvr>
                                        <p:cTn id="93" dur="1" fill="hold">
                                          <p:stCondLst>
                                            <p:cond delay="0"/>
                                          </p:stCondLst>
                                        </p:cTn>
                                        <p:tgtEl>
                                          <p:spTgt spid="44">
                                            <p:txEl>
                                              <p:pRg st="0" end="0"/>
                                            </p:txEl>
                                          </p:spTgt>
                                        </p:tgtEl>
                                        <p:attrNameLst>
                                          <p:attrName>style.visibility</p:attrName>
                                        </p:attrNameLst>
                                      </p:cBhvr>
                                      <p:to>
                                        <p:strVal val="visible"/>
                                      </p:to>
                                    </p:set>
                                    <p:animEffect transition="in" filter="fade">
                                      <p:cBhvr>
                                        <p:cTn id="94" dur="750"/>
                                        <p:tgtEl>
                                          <p:spTgt spid="44">
                                            <p:txEl>
                                              <p:pRg st="0" end="0"/>
                                            </p:txEl>
                                          </p:spTgt>
                                        </p:tgtEl>
                                      </p:cBhvr>
                                    </p:animEffect>
                                    <p:anim calcmode="lin" valueType="num">
                                      <p:cBhvr>
                                        <p:cTn id="95" dur="75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96" dur="75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97" fill="hold">
                            <p:stCondLst>
                              <p:cond delay="9250"/>
                            </p:stCondLst>
                            <p:childTnLst>
                              <p:par>
                                <p:cTn id="98" presetID="42" presetClass="entr" presetSubtype="0" fill="hold" grpId="0" nodeType="afterEffect">
                                  <p:stCondLst>
                                    <p:cond delay="0"/>
                                  </p:stCondLst>
                                  <p:childTnLst>
                                    <p:set>
                                      <p:cBhvr>
                                        <p:cTn id="99" dur="1" fill="hold">
                                          <p:stCondLst>
                                            <p:cond delay="0"/>
                                          </p:stCondLst>
                                        </p:cTn>
                                        <p:tgtEl>
                                          <p:spTgt spid="44">
                                            <p:txEl>
                                              <p:pRg st="2" end="2"/>
                                            </p:txEl>
                                          </p:spTgt>
                                        </p:tgtEl>
                                        <p:attrNameLst>
                                          <p:attrName>style.visibility</p:attrName>
                                        </p:attrNameLst>
                                      </p:cBhvr>
                                      <p:to>
                                        <p:strVal val="visible"/>
                                      </p:to>
                                    </p:set>
                                    <p:animEffect transition="in" filter="fade">
                                      <p:cBhvr>
                                        <p:cTn id="100" dur="750"/>
                                        <p:tgtEl>
                                          <p:spTgt spid="44">
                                            <p:txEl>
                                              <p:pRg st="2" end="2"/>
                                            </p:txEl>
                                          </p:spTgt>
                                        </p:tgtEl>
                                      </p:cBhvr>
                                    </p:animEffect>
                                    <p:anim calcmode="lin" valueType="num">
                                      <p:cBhvr>
                                        <p:cTn id="101" dur="75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102" dur="75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103" fill="hold">
                            <p:stCondLst>
                              <p:cond delay="10000"/>
                            </p:stCondLst>
                            <p:childTnLst>
                              <p:par>
                                <p:cTn id="104" presetID="53" presetClass="entr" presetSubtype="16" fill="hold" nodeType="afterEffect">
                                  <p:stCondLst>
                                    <p:cond delay="0"/>
                                  </p:stCondLst>
                                  <p:childTnLst>
                                    <p:set>
                                      <p:cBhvr>
                                        <p:cTn id="105" dur="1" fill="hold">
                                          <p:stCondLst>
                                            <p:cond delay="0"/>
                                          </p:stCondLst>
                                        </p:cTn>
                                        <p:tgtEl>
                                          <p:spTgt spid="61"/>
                                        </p:tgtEl>
                                        <p:attrNameLst>
                                          <p:attrName>style.visibility</p:attrName>
                                        </p:attrNameLst>
                                      </p:cBhvr>
                                      <p:to>
                                        <p:strVal val="visible"/>
                                      </p:to>
                                    </p:set>
                                    <p:anim calcmode="lin" valueType="num">
                                      <p:cBhvr>
                                        <p:cTn id="106" dur="750" fill="hold"/>
                                        <p:tgtEl>
                                          <p:spTgt spid="61"/>
                                        </p:tgtEl>
                                        <p:attrNameLst>
                                          <p:attrName>ppt_w</p:attrName>
                                        </p:attrNameLst>
                                      </p:cBhvr>
                                      <p:tavLst>
                                        <p:tav tm="0">
                                          <p:val>
                                            <p:fltVal val="0"/>
                                          </p:val>
                                        </p:tav>
                                        <p:tav tm="100000">
                                          <p:val>
                                            <p:strVal val="#ppt_w"/>
                                          </p:val>
                                        </p:tav>
                                      </p:tavLst>
                                    </p:anim>
                                    <p:anim calcmode="lin" valueType="num">
                                      <p:cBhvr>
                                        <p:cTn id="107" dur="750" fill="hold"/>
                                        <p:tgtEl>
                                          <p:spTgt spid="61"/>
                                        </p:tgtEl>
                                        <p:attrNameLst>
                                          <p:attrName>ppt_h</p:attrName>
                                        </p:attrNameLst>
                                      </p:cBhvr>
                                      <p:tavLst>
                                        <p:tav tm="0">
                                          <p:val>
                                            <p:fltVal val="0"/>
                                          </p:val>
                                        </p:tav>
                                        <p:tav tm="100000">
                                          <p:val>
                                            <p:strVal val="#ppt_h"/>
                                          </p:val>
                                        </p:tav>
                                      </p:tavLst>
                                    </p:anim>
                                    <p:animEffect transition="in" filter="fade">
                                      <p:cBhvr>
                                        <p:cTn id="108" dur="750"/>
                                        <p:tgtEl>
                                          <p:spTgt spid="61"/>
                                        </p:tgtEl>
                                      </p:cBhvr>
                                    </p:animEffect>
                                  </p:childTnLst>
                                </p:cTn>
                              </p:par>
                              <p:par>
                                <p:cTn id="109" presetID="22" presetClass="entr" presetSubtype="2" fill="hold" grpId="0" nodeType="withEffect">
                                  <p:stCondLst>
                                    <p:cond delay="0"/>
                                  </p:stCondLst>
                                  <p:childTnLst>
                                    <p:set>
                                      <p:cBhvr>
                                        <p:cTn id="110" dur="1" fill="hold">
                                          <p:stCondLst>
                                            <p:cond delay="0"/>
                                          </p:stCondLst>
                                        </p:cTn>
                                        <p:tgtEl>
                                          <p:spTgt spid="46"/>
                                        </p:tgtEl>
                                        <p:attrNameLst>
                                          <p:attrName>style.visibility</p:attrName>
                                        </p:attrNameLst>
                                      </p:cBhvr>
                                      <p:to>
                                        <p:strVal val="visible"/>
                                      </p:to>
                                    </p:set>
                                    <p:animEffect transition="in" filter="wipe(right)">
                                      <p:cBhvr>
                                        <p:cTn id="111" dur="750"/>
                                        <p:tgtEl>
                                          <p:spTgt spid="46"/>
                                        </p:tgtEl>
                                      </p:cBhvr>
                                    </p:animEffect>
                                  </p:childTnLst>
                                </p:cTn>
                              </p:par>
                            </p:childTnLst>
                          </p:cTn>
                        </p:par>
                        <p:par>
                          <p:cTn id="112" fill="hold">
                            <p:stCondLst>
                              <p:cond delay="10750"/>
                            </p:stCondLst>
                            <p:childTnLst>
                              <p:par>
                                <p:cTn id="113" presetID="22" presetClass="entr" presetSubtype="8" fill="hold" grpId="0" nodeType="afterEffect">
                                  <p:stCondLst>
                                    <p:cond delay="0"/>
                                  </p:stCondLst>
                                  <p:childTnLst>
                                    <p:set>
                                      <p:cBhvr>
                                        <p:cTn id="114" dur="1" fill="hold">
                                          <p:stCondLst>
                                            <p:cond delay="0"/>
                                          </p:stCondLst>
                                        </p:cTn>
                                        <p:tgtEl>
                                          <p:spTgt spid="47"/>
                                        </p:tgtEl>
                                        <p:attrNameLst>
                                          <p:attrName>style.visibility</p:attrName>
                                        </p:attrNameLst>
                                      </p:cBhvr>
                                      <p:to>
                                        <p:strVal val="visible"/>
                                      </p:to>
                                    </p:set>
                                    <p:animEffect transition="in" filter="wipe(left)">
                                      <p:cBhvr>
                                        <p:cTn id="115" dur="750"/>
                                        <p:tgtEl>
                                          <p:spTgt spid="47"/>
                                        </p:tgtEl>
                                      </p:cBhvr>
                                    </p:animEffect>
                                  </p:childTnLst>
                                </p:cTn>
                              </p:par>
                              <p:par>
                                <p:cTn id="116" presetID="2" presetClass="entr" presetSubtype="8" fill="hold" nodeType="withEffect">
                                  <p:stCondLst>
                                    <p:cond delay="0"/>
                                  </p:stCondLst>
                                  <p:childTnLst>
                                    <p:set>
                                      <p:cBhvr>
                                        <p:cTn id="117" dur="1" fill="hold">
                                          <p:stCondLst>
                                            <p:cond delay="0"/>
                                          </p:stCondLst>
                                        </p:cTn>
                                        <p:tgtEl>
                                          <p:spTgt spid="48"/>
                                        </p:tgtEl>
                                        <p:attrNameLst>
                                          <p:attrName>style.visibility</p:attrName>
                                        </p:attrNameLst>
                                      </p:cBhvr>
                                      <p:to>
                                        <p:strVal val="visible"/>
                                      </p:to>
                                    </p:set>
                                    <p:anim calcmode="lin" valueType="num">
                                      <p:cBhvr additive="base">
                                        <p:cTn id="118" dur="750" fill="hold"/>
                                        <p:tgtEl>
                                          <p:spTgt spid="48"/>
                                        </p:tgtEl>
                                        <p:attrNameLst>
                                          <p:attrName>ppt_x</p:attrName>
                                        </p:attrNameLst>
                                      </p:cBhvr>
                                      <p:tavLst>
                                        <p:tav tm="0">
                                          <p:val>
                                            <p:strVal val="0-#ppt_w/2"/>
                                          </p:val>
                                        </p:tav>
                                        <p:tav tm="100000">
                                          <p:val>
                                            <p:strVal val="#ppt_x"/>
                                          </p:val>
                                        </p:tav>
                                      </p:tavLst>
                                    </p:anim>
                                    <p:anim calcmode="lin" valueType="num">
                                      <p:cBhvr additive="base">
                                        <p:cTn id="119" dur="750" fill="hold"/>
                                        <p:tgtEl>
                                          <p:spTgt spid="48"/>
                                        </p:tgtEl>
                                        <p:attrNameLst>
                                          <p:attrName>ppt_y</p:attrName>
                                        </p:attrNameLst>
                                      </p:cBhvr>
                                      <p:tavLst>
                                        <p:tav tm="0">
                                          <p:val>
                                            <p:strVal val="#ppt_y"/>
                                          </p:val>
                                        </p:tav>
                                        <p:tav tm="100000">
                                          <p:val>
                                            <p:strVal val="#ppt_y"/>
                                          </p:val>
                                        </p:tav>
                                      </p:tavLst>
                                    </p:anim>
                                  </p:childTnLst>
                                </p:cTn>
                              </p:par>
                            </p:childTnLst>
                          </p:cTn>
                        </p:par>
                        <p:par>
                          <p:cTn id="120" fill="hold">
                            <p:stCondLst>
                              <p:cond delay="11500"/>
                            </p:stCondLst>
                            <p:childTnLst>
                              <p:par>
                                <p:cTn id="121" presetID="53" presetClass="entr" presetSubtype="16" fill="hold" nodeType="afterEffect">
                                  <p:stCondLst>
                                    <p:cond delay="0"/>
                                  </p:stCondLst>
                                  <p:childTnLst>
                                    <p:set>
                                      <p:cBhvr>
                                        <p:cTn id="122" dur="1" fill="hold">
                                          <p:stCondLst>
                                            <p:cond delay="0"/>
                                          </p:stCondLst>
                                        </p:cTn>
                                        <p:tgtEl>
                                          <p:spTgt spid="66"/>
                                        </p:tgtEl>
                                        <p:attrNameLst>
                                          <p:attrName>style.visibility</p:attrName>
                                        </p:attrNameLst>
                                      </p:cBhvr>
                                      <p:to>
                                        <p:strVal val="visible"/>
                                      </p:to>
                                    </p:set>
                                    <p:anim calcmode="lin" valueType="num">
                                      <p:cBhvr>
                                        <p:cTn id="123" dur="750" fill="hold"/>
                                        <p:tgtEl>
                                          <p:spTgt spid="66"/>
                                        </p:tgtEl>
                                        <p:attrNameLst>
                                          <p:attrName>ppt_w</p:attrName>
                                        </p:attrNameLst>
                                      </p:cBhvr>
                                      <p:tavLst>
                                        <p:tav tm="0">
                                          <p:val>
                                            <p:fltVal val="0"/>
                                          </p:val>
                                        </p:tav>
                                        <p:tav tm="100000">
                                          <p:val>
                                            <p:strVal val="#ppt_w"/>
                                          </p:val>
                                        </p:tav>
                                      </p:tavLst>
                                    </p:anim>
                                    <p:anim calcmode="lin" valueType="num">
                                      <p:cBhvr>
                                        <p:cTn id="124" dur="750" fill="hold"/>
                                        <p:tgtEl>
                                          <p:spTgt spid="66"/>
                                        </p:tgtEl>
                                        <p:attrNameLst>
                                          <p:attrName>ppt_h</p:attrName>
                                        </p:attrNameLst>
                                      </p:cBhvr>
                                      <p:tavLst>
                                        <p:tav tm="0">
                                          <p:val>
                                            <p:fltVal val="0"/>
                                          </p:val>
                                        </p:tav>
                                        <p:tav tm="100000">
                                          <p:val>
                                            <p:strVal val="#ppt_h"/>
                                          </p:val>
                                        </p:tav>
                                      </p:tavLst>
                                    </p:anim>
                                    <p:animEffect transition="in" filter="fade">
                                      <p:cBhvr>
                                        <p:cTn id="125" dur="750"/>
                                        <p:tgtEl>
                                          <p:spTgt spid="66"/>
                                        </p:tgtEl>
                                      </p:cBhvr>
                                    </p:animEffect>
                                  </p:childTnLst>
                                </p:cTn>
                              </p:par>
                              <p:par>
                                <p:cTn id="126" presetID="22" presetClass="entr" presetSubtype="2" fill="hold" grpId="0" nodeType="withEffect">
                                  <p:stCondLst>
                                    <p:cond delay="0"/>
                                  </p:stCondLst>
                                  <p:childTnLst>
                                    <p:set>
                                      <p:cBhvr>
                                        <p:cTn id="127" dur="1" fill="hold">
                                          <p:stCondLst>
                                            <p:cond delay="0"/>
                                          </p:stCondLst>
                                        </p:cTn>
                                        <p:tgtEl>
                                          <p:spTgt spid="49"/>
                                        </p:tgtEl>
                                        <p:attrNameLst>
                                          <p:attrName>style.visibility</p:attrName>
                                        </p:attrNameLst>
                                      </p:cBhvr>
                                      <p:to>
                                        <p:strVal val="visible"/>
                                      </p:to>
                                    </p:set>
                                    <p:animEffect transition="in" filter="wipe(right)">
                                      <p:cBhvr>
                                        <p:cTn id="128" dur="750"/>
                                        <p:tgtEl>
                                          <p:spTgt spid="49"/>
                                        </p:tgtEl>
                                      </p:cBhvr>
                                    </p:animEffect>
                                  </p:childTnLst>
                                </p:cTn>
                              </p:par>
                            </p:childTnLst>
                          </p:cTn>
                        </p:par>
                        <p:par>
                          <p:cTn id="129" fill="hold">
                            <p:stCondLst>
                              <p:cond delay="12250"/>
                            </p:stCondLst>
                            <p:childTnLst>
                              <p:par>
                                <p:cTn id="130" presetID="22" presetClass="entr" presetSubtype="8" fill="hold" grpId="0" nodeType="afterEffect">
                                  <p:stCondLst>
                                    <p:cond delay="0"/>
                                  </p:stCondLst>
                                  <p:childTnLst>
                                    <p:set>
                                      <p:cBhvr>
                                        <p:cTn id="131" dur="1" fill="hold">
                                          <p:stCondLst>
                                            <p:cond delay="0"/>
                                          </p:stCondLst>
                                        </p:cTn>
                                        <p:tgtEl>
                                          <p:spTgt spid="50"/>
                                        </p:tgtEl>
                                        <p:attrNameLst>
                                          <p:attrName>style.visibility</p:attrName>
                                        </p:attrNameLst>
                                      </p:cBhvr>
                                      <p:to>
                                        <p:strVal val="visible"/>
                                      </p:to>
                                    </p:set>
                                    <p:animEffect transition="in" filter="wipe(left)">
                                      <p:cBhvr>
                                        <p:cTn id="132" dur="750"/>
                                        <p:tgtEl>
                                          <p:spTgt spid="50"/>
                                        </p:tgtEl>
                                      </p:cBhvr>
                                    </p:animEffect>
                                  </p:childTnLst>
                                </p:cTn>
                              </p:par>
                              <p:par>
                                <p:cTn id="133" presetID="2" presetClass="entr" presetSubtype="8" fill="hold" nodeType="withEffect">
                                  <p:stCondLst>
                                    <p:cond delay="0"/>
                                  </p:stCondLst>
                                  <p:childTnLst>
                                    <p:set>
                                      <p:cBhvr>
                                        <p:cTn id="134" dur="1" fill="hold">
                                          <p:stCondLst>
                                            <p:cond delay="0"/>
                                          </p:stCondLst>
                                        </p:cTn>
                                        <p:tgtEl>
                                          <p:spTgt spid="51"/>
                                        </p:tgtEl>
                                        <p:attrNameLst>
                                          <p:attrName>style.visibility</p:attrName>
                                        </p:attrNameLst>
                                      </p:cBhvr>
                                      <p:to>
                                        <p:strVal val="visible"/>
                                      </p:to>
                                    </p:set>
                                    <p:anim calcmode="lin" valueType="num">
                                      <p:cBhvr additive="base">
                                        <p:cTn id="135" dur="750" fill="hold"/>
                                        <p:tgtEl>
                                          <p:spTgt spid="51"/>
                                        </p:tgtEl>
                                        <p:attrNameLst>
                                          <p:attrName>ppt_x</p:attrName>
                                        </p:attrNameLst>
                                      </p:cBhvr>
                                      <p:tavLst>
                                        <p:tav tm="0">
                                          <p:val>
                                            <p:strVal val="0-#ppt_w/2"/>
                                          </p:val>
                                        </p:tav>
                                        <p:tav tm="100000">
                                          <p:val>
                                            <p:strVal val="#ppt_x"/>
                                          </p:val>
                                        </p:tav>
                                      </p:tavLst>
                                    </p:anim>
                                    <p:anim calcmode="lin" valueType="num">
                                      <p:cBhvr additive="base">
                                        <p:cTn id="136" dur="750" fill="hold"/>
                                        <p:tgtEl>
                                          <p:spTgt spid="51"/>
                                        </p:tgtEl>
                                        <p:attrNameLst>
                                          <p:attrName>ppt_y</p:attrName>
                                        </p:attrNameLst>
                                      </p:cBhvr>
                                      <p:tavLst>
                                        <p:tav tm="0">
                                          <p:val>
                                            <p:strVal val="#ppt_y"/>
                                          </p:val>
                                        </p:tav>
                                        <p:tav tm="100000">
                                          <p:val>
                                            <p:strVal val="#ppt_y"/>
                                          </p:val>
                                        </p:tav>
                                      </p:tavLst>
                                    </p:anim>
                                  </p:childTnLst>
                                </p:cTn>
                              </p:par>
                            </p:childTnLst>
                          </p:cTn>
                        </p:par>
                        <p:par>
                          <p:cTn id="137" fill="hold">
                            <p:stCondLst>
                              <p:cond delay="13000"/>
                            </p:stCondLst>
                            <p:childTnLst>
                              <p:par>
                                <p:cTn id="138" presetID="53" presetClass="entr" presetSubtype="16" fill="hold" grpId="0" nodeType="afterEffect">
                                  <p:stCondLst>
                                    <p:cond delay="0"/>
                                  </p:stCondLst>
                                  <p:childTnLst>
                                    <p:set>
                                      <p:cBhvr>
                                        <p:cTn id="139" dur="1" fill="hold">
                                          <p:stCondLst>
                                            <p:cond delay="0"/>
                                          </p:stCondLst>
                                        </p:cTn>
                                        <p:tgtEl>
                                          <p:spTgt spid="71"/>
                                        </p:tgtEl>
                                        <p:attrNameLst>
                                          <p:attrName>style.visibility</p:attrName>
                                        </p:attrNameLst>
                                      </p:cBhvr>
                                      <p:to>
                                        <p:strVal val="visible"/>
                                      </p:to>
                                    </p:set>
                                    <p:anim calcmode="lin" valueType="num">
                                      <p:cBhvr>
                                        <p:cTn id="140" dur="750" fill="hold"/>
                                        <p:tgtEl>
                                          <p:spTgt spid="71"/>
                                        </p:tgtEl>
                                        <p:attrNameLst>
                                          <p:attrName>ppt_w</p:attrName>
                                        </p:attrNameLst>
                                      </p:cBhvr>
                                      <p:tavLst>
                                        <p:tav tm="0">
                                          <p:val>
                                            <p:fltVal val="0"/>
                                          </p:val>
                                        </p:tav>
                                        <p:tav tm="100000">
                                          <p:val>
                                            <p:strVal val="#ppt_w"/>
                                          </p:val>
                                        </p:tav>
                                      </p:tavLst>
                                    </p:anim>
                                    <p:anim calcmode="lin" valueType="num">
                                      <p:cBhvr>
                                        <p:cTn id="141" dur="750" fill="hold"/>
                                        <p:tgtEl>
                                          <p:spTgt spid="71"/>
                                        </p:tgtEl>
                                        <p:attrNameLst>
                                          <p:attrName>ppt_h</p:attrName>
                                        </p:attrNameLst>
                                      </p:cBhvr>
                                      <p:tavLst>
                                        <p:tav tm="0">
                                          <p:val>
                                            <p:fltVal val="0"/>
                                          </p:val>
                                        </p:tav>
                                        <p:tav tm="100000">
                                          <p:val>
                                            <p:strVal val="#ppt_h"/>
                                          </p:val>
                                        </p:tav>
                                      </p:tavLst>
                                    </p:anim>
                                    <p:animEffect transition="in" filter="fade">
                                      <p:cBhvr>
                                        <p:cTn id="142" dur="750"/>
                                        <p:tgtEl>
                                          <p:spTgt spid="71"/>
                                        </p:tgtEl>
                                      </p:cBhvr>
                                    </p:animEffect>
                                  </p:childTnLst>
                                </p:cTn>
                              </p:par>
                              <p:par>
                                <p:cTn id="143" presetID="22" presetClass="entr" presetSubtype="2" fill="hold" grpId="0" nodeType="withEffect">
                                  <p:stCondLst>
                                    <p:cond delay="0"/>
                                  </p:stCondLst>
                                  <p:childTnLst>
                                    <p:set>
                                      <p:cBhvr>
                                        <p:cTn id="144" dur="1" fill="hold">
                                          <p:stCondLst>
                                            <p:cond delay="0"/>
                                          </p:stCondLst>
                                        </p:cTn>
                                        <p:tgtEl>
                                          <p:spTgt spid="52"/>
                                        </p:tgtEl>
                                        <p:attrNameLst>
                                          <p:attrName>style.visibility</p:attrName>
                                        </p:attrNameLst>
                                      </p:cBhvr>
                                      <p:to>
                                        <p:strVal val="visible"/>
                                      </p:to>
                                    </p:set>
                                    <p:animEffect transition="in" filter="wipe(right)">
                                      <p:cBhvr>
                                        <p:cTn id="145" dur="750"/>
                                        <p:tgtEl>
                                          <p:spTgt spid="52"/>
                                        </p:tgtEl>
                                      </p:cBhvr>
                                    </p:animEffect>
                                  </p:childTnLst>
                                </p:cTn>
                              </p:par>
                            </p:childTnLst>
                          </p:cTn>
                        </p:par>
                        <p:par>
                          <p:cTn id="146" fill="hold">
                            <p:stCondLst>
                              <p:cond delay="13750"/>
                            </p:stCondLst>
                            <p:childTnLst>
                              <p:par>
                                <p:cTn id="147" presetID="22" presetClass="entr" presetSubtype="8" fill="hold" grpId="0" nodeType="afterEffect">
                                  <p:stCondLst>
                                    <p:cond delay="0"/>
                                  </p:stCondLst>
                                  <p:childTnLst>
                                    <p:set>
                                      <p:cBhvr>
                                        <p:cTn id="148" dur="1" fill="hold">
                                          <p:stCondLst>
                                            <p:cond delay="0"/>
                                          </p:stCondLst>
                                        </p:cTn>
                                        <p:tgtEl>
                                          <p:spTgt spid="53"/>
                                        </p:tgtEl>
                                        <p:attrNameLst>
                                          <p:attrName>style.visibility</p:attrName>
                                        </p:attrNameLst>
                                      </p:cBhvr>
                                      <p:to>
                                        <p:strVal val="visible"/>
                                      </p:to>
                                    </p:set>
                                    <p:animEffect transition="in" filter="wipe(left)">
                                      <p:cBhvr>
                                        <p:cTn id="149" dur="750"/>
                                        <p:tgtEl>
                                          <p:spTgt spid="53"/>
                                        </p:tgtEl>
                                      </p:cBhvr>
                                    </p:animEffect>
                                  </p:childTnLst>
                                </p:cTn>
                              </p:par>
                              <p:par>
                                <p:cTn id="150" presetID="2" presetClass="entr" presetSubtype="8" fill="hold" nodeType="withEffect">
                                  <p:stCondLst>
                                    <p:cond delay="0"/>
                                  </p:stCondLst>
                                  <p:childTnLst>
                                    <p:set>
                                      <p:cBhvr>
                                        <p:cTn id="151" dur="1" fill="hold">
                                          <p:stCondLst>
                                            <p:cond delay="0"/>
                                          </p:stCondLst>
                                        </p:cTn>
                                        <p:tgtEl>
                                          <p:spTgt spid="54"/>
                                        </p:tgtEl>
                                        <p:attrNameLst>
                                          <p:attrName>style.visibility</p:attrName>
                                        </p:attrNameLst>
                                      </p:cBhvr>
                                      <p:to>
                                        <p:strVal val="visible"/>
                                      </p:to>
                                    </p:set>
                                    <p:anim calcmode="lin" valueType="num">
                                      <p:cBhvr additive="base">
                                        <p:cTn id="152" dur="750" fill="hold"/>
                                        <p:tgtEl>
                                          <p:spTgt spid="54"/>
                                        </p:tgtEl>
                                        <p:attrNameLst>
                                          <p:attrName>ppt_x</p:attrName>
                                        </p:attrNameLst>
                                      </p:cBhvr>
                                      <p:tavLst>
                                        <p:tav tm="0">
                                          <p:val>
                                            <p:strVal val="0-#ppt_w/2"/>
                                          </p:val>
                                        </p:tav>
                                        <p:tav tm="100000">
                                          <p:val>
                                            <p:strVal val="#ppt_x"/>
                                          </p:val>
                                        </p:tav>
                                      </p:tavLst>
                                    </p:anim>
                                    <p:anim calcmode="lin" valueType="num">
                                      <p:cBhvr additive="base">
                                        <p:cTn id="153" dur="750" fill="hold"/>
                                        <p:tgtEl>
                                          <p:spTgt spid="5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9" grpId="0" build="p"/>
      <p:bldP spid="21" grpId="0" animBg="1"/>
      <p:bldP spid="23" grpId="0" animBg="1"/>
      <p:bldP spid="28" grpId="0" animBg="1"/>
      <p:bldP spid="29" grpId="0" animBg="1"/>
      <p:bldP spid="33" grpId="0" animBg="1"/>
      <p:bldP spid="34" grpId="0" animBg="1"/>
      <p:bldP spid="10" grpId="0" animBg="1"/>
      <p:bldP spid="43" grpId="0"/>
      <p:bldP spid="44" grpId="0" build="p"/>
      <p:bldP spid="46" grpId="0" animBg="1"/>
      <p:bldP spid="47" grpId="0" animBg="1"/>
      <p:bldP spid="49" grpId="0" animBg="1"/>
      <p:bldP spid="50" grpId="0" animBg="1"/>
      <p:bldP spid="52" grpId="0" animBg="1"/>
      <p:bldP spid="53" grpId="0" animBg="1"/>
      <p:bldP spid="7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1706</TotalTime>
  <Words>1424</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353</cp:revision>
  <dcterms:created xsi:type="dcterms:W3CDTF">2016-09-28T22:08:47Z</dcterms:created>
  <dcterms:modified xsi:type="dcterms:W3CDTF">2019-09-06T17:32:52Z</dcterms:modified>
</cp:coreProperties>
</file>