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78"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8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6273379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extBox 32">
            <a:extLst>
              <a:ext uri="{FF2B5EF4-FFF2-40B4-BE49-F238E27FC236}">
                <a16:creationId xmlns:a16="http://schemas.microsoft.com/office/drawing/2014/main" id="{5B446E98-5AE6-4A7E-A450-98094096C70B}"/>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D4D4D"/>
                </a:solidFill>
                <a:latin typeface="Bernard MT Condensed" panose="02050806060905020404" pitchFamily="18" charset="0"/>
              </a:rPr>
              <a:t>TITLE GOES HERE</a:t>
            </a:r>
          </a:p>
          <a:p>
            <a:r>
              <a:rPr lang="en-US" dirty="0">
                <a:solidFill>
                  <a:srgbClr val="4D4D4D"/>
                </a:solidFill>
                <a:latin typeface="Candara" panose="020E0502030303020204" pitchFamily="34" charset="0"/>
              </a:rPr>
              <a:t>Your Subtitle</a:t>
            </a:r>
          </a:p>
        </p:txBody>
      </p:sp>
      <p:sp>
        <p:nvSpPr>
          <p:cNvPr id="34" name="TextBox 33">
            <a:extLst>
              <a:ext uri="{FF2B5EF4-FFF2-40B4-BE49-F238E27FC236}">
                <a16:creationId xmlns:a16="http://schemas.microsoft.com/office/drawing/2014/main" id="{3822D110-40B9-43C8-BF25-A47AAA4EF184}"/>
              </a:ext>
            </a:extLst>
          </p:cNvPr>
          <p:cNvSpPr txBox="1"/>
          <p:nvPr/>
        </p:nvSpPr>
        <p:spPr>
          <a:xfrm>
            <a:off x="370046" y="1876308"/>
            <a:ext cx="5192554" cy="1492716"/>
          </a:xfrm>
          <a:prstGeom prst="rect">
            <a:avLst/>
          </a:prstGeom>
          <a:noFill/>
        </p:spPr>
        <p:txBody>
          <a:bodyPr wrap="square" rtlCol="0">
            <a:spAutoFit/>
          </a:bodyPr>
          <a:lstStyle/>
          <a:p>
            <a:r>
              <a:rPr lang="en-US" sz="1600" dirty="0">
                <a:solidFill>
                  <a:srgbClr val="4D4D4D"/>
                </a:solidFill>
                <a:latin typeface="Bernard MT Condensed" panose="02050806060905020404" pitchFamily="18" charset="0"/>
              </a:rPr>
              <a:t>LOREM IPSUM DOLOR</a:t>
            </a:r>
          </a:p>
          <a:p>
            <a:endParaRPr lang="en-US" sz="1000" dirty="0">
              <a:solidFill>
                <a:srgbClr val="4D4D4D"/>
              </a:solidFill>
              <a:latin typeface="Candara" panose="020E0502030303020204" pitchFamily="34" charset="0"/>
            </a:endParaRP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sp>
        <p:nvSpPr>
          <p:cNvPr id="35" name="TextBox 34">
            <a:extLst>
              <a:ext uri="{FF2B5EF4-FFF2-40B4-BE49-F238E27FC236}">
                <a16:creationId xmlns:a16="http://schemas.microsoft.com/office/drawing/2014/main" id="{40E06CC7-25D4-4B66-8EFA-74AE76081755}"/>
              </a:ext>
            </a:extLst>
          </p:cNvPr>
          <p:cNvSpPr txBox="1"/>
          <p:nvPr/>
        </p:nvSpPr>
        <p:spPr>
          <a:xfrm>
            <a:off x="379548" y="3733800"/>
            <a:ext cx="4649652" cy="907941"/>
          </a:xfrm>
          <a:prstGeom prst="rect">
            <a:avLst/>
          </a:prstGeom>
          <a:noFill/>
        </p:spPr>
        <p:txBody>
          <a:bodyPr wrap="square" rtlCol="0">
            <a:spAutoFit/>
          </a:bodyPr>
          <a:lstStyle/>
          <a:p>
            <a:r>
              <a:rPr lang="en-US" sz="1400" dirty="0">
                <a:solidFill>
                  <a:srgbClr val="36B8E3"/>
                </a:solidFill>
                <a:latin typeface="Bernard MT Condensed" panose="02050806060905020404" pitchFamily="18" charset="0"/>
              </a:rPr>
              <a:t>1) LOREM IPSUM DOLOR</a:t>
            </a: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36" name="TextBox 35">
            <a:extLst>
              <a:ext uri="{FF2B5EF4-FFF2-40B4-BE49-F238E27FC236}">
                <a16:creationId xmlns:a16="http://schemas.microsoft.com/office/drawing/2014/main" id="{89C5990F-1F4C-4B03-AE17-51568F8DEFFF}"/>
              </a:ext>
            </a:extLst>
          </p:cNvPr>
          <p:cNvSpPr txBox="1"/>
          <p:nvPr/>
        </p:nvSpPr>
        <p:spPr>
          <a:xfrm>
            <a:off x="379548" y="4718420"/>
            <a:ext cx="4632619" cy="907941"/>
          </a:xfrm>
          <a:prstGeom prst="rect">
            <a:avLst/>
          </a:prstGeom>
          <a:noFill/>
        </p:spPr>
        <p:txBody>
          <a:bodyPr wrap="square" rtlCol="0">
            <a:spAutoFit/>
          </a:bodyPr>
          <a:lstStyle/>
          <a:p>
            <a:r>
              <a:rPr lang="en-US" sz="1400" dirty="0">
                <a:solidFill>
                  <a:srgbClr val="157EBF"/>
                </a:solidFill>
                <a:latin typeface="Bernard MT Condensed" panose="02050806060905020404" pitchFamily="18" charset="0"/>
              </a:rPr>
              <a:t>2) LOREM IPSUM DOLOR</a:t>
            </a: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37" name="TextBox 36">
            <a:extLst>
              <a:ext uri="{FF2B5EF4-FFF2-40B4-BE49-F238E27FC236}">
                <a16:creationId xmlns:a16="http://schemas.microsoft.com/office/drawing/2014/main" id="{318F5711-981B-4B1A-9E2B-0632AACDC9FA}"/>
              </a:ext>
            </a:extLst>
          </p:cNvPr>
          <p:cNvSpPr txBox="1"/>
          <p:nvPr/>
        </p:nvSpPr>
        <p:spPr>
          <a:xfrm>
            <a:off x="379548" y="5703040"/>
            <a:ext cx="4632619" cy="907941"/>
          </a:xfrm>
          <a:prstGeom prst="rect">
            <a:avLst/>
          </a:prstGeom>
          <a:noFill/>
        </p:spPr>
        <p:txBody>
          <a:bodyPr wrap="square" rtlCol="0">
            <a:spAutoFit/>
          </a:bodyPr>
          <a:lstStyle/>
          <a:p>
            <a:r>
              <a:rPr lang="en-US" sz="1400" dirty="0">
                <a:solidFill>
                  <a:srgbClr val="0050AA"/>
                </a:solidFill>
                <a:latin typeface="Bernard MT Condensed" panose="02050806060905020404" pitchFamily="18" charset="0"/>
              </a:rPr>
              <a:t>3) LOREM IPSUM DOLOR</a:t>
            </a: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nvGrpSpPr>
          <p:cNvPr id="46" name="Group 45">
            <a:extLst>
              <a:ext uri="{FF2B5EF4-FFF2-40B4-BE49-F238E27FC236}">
                <a16:creationId xmlns:a16="http://schemas.microsoft.com/office/drawing/2014/main" id="{C4D7686F-8BD1-4C19-A37D-F289E0A395F5}"/>
              </a:ext>
            </a:extLst>
          </p:cNvPr>
          <p:cNvGrpSpPr/>
          <p:nvPr/>
        </p:nvGrpSpPr>
        <p:grpSpPr>
          <a:xfrm>
            <a:off x="7483492" y="2453586"/>
            <a:ext cx="2194560" cy="2194560"/>
            <a:chOff x="7483492" y="2453586"/>
            <a:chExt cx="2194560" cy="2194560"/>
          </a:xfrm>
        </p:grpSpPr>
        <p:sp>
          <p:nvSpPr>
            <p:cNvPr id="45" name="Oval 44">
              <a:extLst>
                <a:ext uri="{FF2B5EF4-FFF2-40B4-BE49-F238E27FC236}">
                  <a16:creationId xmlns:a16="http://schemas.microsoft.com/office/drawing/2014/main" id="{0CDCD717-5AD4-4A33-8087-570C925D7EA3}"/>
                </a:ext>
              </a:extLst>
            </p:cNvPr>
            <p:cNvSpPr>
              <a:spLocks noChangeAspect="1"/>
            </p:cNvSpPr>
            <p:nvPr/>
          </p:nvSpPr>
          <p:spPr>
            <a:xfrm>
              <a:off x="7483492" y="2453586"/>
              <a:ext cx="2194560" cy="2194560"/>
            </a:xfrm>
            <a:prstGeom prst="ellipse">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extBox 37">
              <a:extLst>
                <a:ext uri="{FF2B5EF4-FFF2-40B4-BE49-F238E27FC236}">
                  <a16:creationId xmlns:a16="http://schemas.microsoft.com/office/drawing/2014/main" id="{A70B1082-60D2-4847-8793-22B0FF6A6606}"/>
                </a:ext>
              </a:extLst>
            </p:cNvPr>
            <p:cNvSpPr txBox="1"/>
            <p:nvPr/>
          </p:nvSpPr>
          <p:spPr>
            <a:xfrm>
              <a:off x="7490635" y="2838110"/>
              <a:ext cx="2158821" cy="1406539"/>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LOREM IPSUM</a:t>
              </a:r>
              <a:endParaRPr lang="en-US" sz="4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42" name="Group 41">
            <a:extLst>
              <a:ext uri="{FF2B5EF4-FFF2-40B4-BE49-F238E27FC236}">
                <a16:creationId xmlns:a16="http://schemas.microsoft.com/office/drawing/2014/main" id="{20D9185A-761C-44E4-B535-DA74FBA4143C}"/>
              </a:ext>
            </a:extLst>
          </p:cNvPr>
          <p:cNvGrpSpPr/>
          <p:nvPr/>
        </p:nvGrpSpPr>
        <p:grpSpPr>
          <a:xfrm>
            <a:off x="6964528" y="1151129"/>
            <a:ext cx="3232488" cy="1850793"/>
            <a:chOff x="6964528" y="1151129"/>
            <a:chExt cx="3232488" cy="1850793"/>
          </a:xfrm>
        </p:grpSpPr>
        <p:sp>
          <p:nvSpPr>
            <p:cNvPr id="4" name="Freeform 8"/>
            <p:cNvSpPr>
              <a:spLocks/>
            </p:cNvSpPr>
            <p:nvPr/>
          </p:nvSpPr>
          <p:spPr bwMode="auto">
            <a:xfrm rot="767818" flipH="1">
              <a:off x="6964528" y="1151129"/>
              <a:ext cx="3232488" cy="1850793"/>
            </a:xfrm>
            <a:custGeom>
              <a:avLst/>
              <a:gdLst/>
              <a:ahLst/>
              <a:cxnLst>
                <a:cxn ang="0">
                  <a:pos x="405" y="173"/>
                </a:cxn>
                <a:cxn ang="0">
                  <a:pos x="37" y="74"/>
                </a:cxn>
                <a:cxn ang="0">
                  <a:pos x="28" y="59"/>
                </a:cxn>
                <a:cxn ang="0">
                  <a:pos x="0" y="144"/>
                </a:cxn>
                <a:cxn ang="0">
                  <a:pos x="87" y="162"/>
                </a:cxn>
                <a:cxn ang="0">
                  <a:pos x="79" y="147"/>
                </a:cxn>
                <a:cxn ang="0">
                  <a:pos x="332" y="215"/>
                </a:cxn>
                <a:cxn ang="0">
                  <a:pos x="345" y="244"/>
                </a:cxn>
                <a:cxn ang="0">
                  <a:pos x="425" y="215"/>
                </a:cxn>
                <a:cxn ang="0">
                  <a:pos x="405" y="173"/>
                </a:cxn>
              </a:cxnLst>
              <a:rect l="0" t="0" r="r" b="b"/>
              <a:pathLst>
                <a:path w="425" h="244">
                  <a:moveTo>
                    <a:pt x="405" y="173"/>
                  </a:moveTo>
                  <a:cubicBezTo>
                    <a:pt x="330" y="44"/>
                    <a:pt x="166" y="0"/>
                    <a:pt x="37" y="74"/>
                  </a:cubicBezTo>
                  <a:cubicBezTo>
                    <a:pt x="28" y="59"/>
                    <a:pt x="28" y="59"/>
                    <a:pt x="28" y="59"/>
                  </a:cubicBezTo>
                  <a:cubicBezTo>
                    <a:pt x="0" y="144"/>
                    <a:pt x="0" y="144"/>
                    <a:pt x="0" y="144"/>
                  </a:cubicBezTo>
                  <a:cubicBezTo>
                    <a:pt x="87" y="162"/>
                    <a:pt x="87" y="162"/>
                    <a:pt x="87" y="162"/>
                  </a:cubicBezTo>
                  <a:cubicBezTo>
                    <a:pt x="79" y="147"/>
                    <a:pt x="79" y="147"/>
                    <a:pt x="79" y="147"/>
                  </a:cubicBezTo>
                  <a:cubicBezTo>
                    <a:pt x="168" y="96"/>
                    <a:pt x="281" y="126"/>
                    <a:pt x="332" y="215"/>
                  </a:cubicBezTo>
                  <a:cubicBezTo>
                    <a:pt x="337" y="224"/>
                    <a:pt x="342" y="234"/>
                    <a:pt x="345" y="244"/>
                  </a:cubicBezTo>
                  <a:cubicBezTo>
                    <a:pt x="425" y="215"/>
                    <a:pt x="425" y="215"/>
                    <a:pt x="425" y="215"/>
                  </a:cubicBezTo>
                  <a:cubicBezTo>
                    <a:pt x="419" y="201"/>
                    <a:pt x="413" y="186"/>
                    <a:pt x="405" y="173"/>
                  </a:cubicBezTo>
                  <a:close/>
                </a:path>
              </a:pathLst>
            </a:custGeom>
            <a:solidFill>
              <a:srgbClr val="36B8E3"/>
            </a:solidFill>
            <a:ln w="9525">
              <a:noFill/>
              <a:round/>
              <a:headEnd/>
              <a:tailEnd/>
            </a:ln>
            <a:effectLst>
              <a:outerShdw blurRad="190500" dist="1905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9" name="TextBox 38">
              <a:extLst>
                <a:ext uri="{FF2B5EF4-FFF2-40B4-BE49-F238E27FC236}">
                  <a16:creationId xmlns:a16="http://schemas.microsoft.com/office/drawing/2014/main" id="{FCD46A87-47FF-4E69-8D36-BB6F4E7179FC}"/>
                </a:ext>
              </a:extLst>
            </p:cNvPr>
            <p:cNvSpPr txBox="1"/>
            <p:nvPr/>
          </p:nvSpPr>
          <p:spPr>
            <a:xfrm>
              <a:off x="8136694" y="1673227"/>
              <a:ext cx="866705" cy="307777"/>
            </a:xfrm>
            <a:prstGeom prst="rect">
              <a:avLst/>
            </a:prstGeom>
            <a:noFill/>
          </p:spPr>
          <p:txBody>
            <a:bodyPr wrap="square" lIns="0" tIns="0" rIns="0" bIns="0" rtlCol="0" anchor="t">
              <a:spAutoFit/>
            </a:bodyPr>
            <a:lstStyle/>
            <a:p>
              <a:pPr algn="ctr"/>
              <a:r>
                <a:rPr lang="en-US" sz="2000" dirty="0">
                  <a:solidFill>
                    <a:schemeClr val="bg1"/>
                  </a:solidFill>
                  <a:latin typeface="Bernard MT Condensed" panose="02050806060905020404" pitchFamily="18" charset="0"/>
                </a:rPr>
                <a:t>$2,156</a:t>
              </a:r>
            </a:p>
          </p:txBody>
        </p:sp>
      </p:grpSp>
      <p:grpSp>
        <p:nvGrpSpPr>
          <p:cNvPr id="43" name="Group 42">
            <a:extLst>
              <a:ext uri="{FF2B5EF4-FFF2-40B4-BE49-F238E27FC236}">
                <a16:creationId xmlns:a16="http://schemas.microsoft.com/office/drawing/2014/main" id="{F31975D0-E6D5-4818-9CE4-77D04440B397}"/>
              </a:ext>
            </a:extLst>
          </p:cNvPr>
          <p:cNvGrpSpPr/>
          <p:nvPr/>
        </p:nvGrpSpPr>
        <p:grpSpPr>
          <a:xfrm>
            <a:off x="8901375" y="2499969"/>
            <a:ext cx="1919025" cy="3206901"/>
            <a:chOff x="8901375" y="2499969"/>
            <a:chExt cx="1919025" cy="3206901"/>
          </a:xfrm>
        </p:grpSpPr>
        <p:sp>
          <p:nvSpPr>
            <p:cNvPr id="5" name="Freeform 9"/>
            <p:cNvSpPr>
              <a:spLocks/>
            </p:cNvSpPr>
            <p:nvPr/>
          </p:nvSpPr>
          <p:spPr bwMode="auto">
            <a:xfrm rot="767818" flipH="1">
              <a:off x="8901375" y="2499969"/>
              <a:ext cx="1919025" cy="3206901"/>
            </a:xfrm>
            <a:custGeom>
              <a:avLst/>
              <a:gdLst/>
              <a:ahLst/>
              <a:cxnLst>
                <a:cxn ang="0">
                  <a:pos x="252" y="404"/>
                </a:cxn>
                <a:cxn ang="0">
                  <a:pos x="223" y="319"/>
                </a:cxn>
                <a:cxn ang="0">
                  <a:pos x="215" y="334"/>
                </a:cxn>
                <a:cxn ang="0">
                  <a:pos x="147" y="81"/>
                </a:cxn>
                <a:cxn ang="0">
                  <a:pos x="166" y="54"/>
                </a:cxn>
                <a:cxn ang="0">
                  <a:pos x="101" y="0"/>
                </a:cxn>
                <a:cxn ang="0">
                  <a:pos x="74" y="39"/>
                </a:cxn>
                <a:cxn ang="0">
                  <a:pos x="173" y="406"/>
                </a:cxn>
                <a:cxn ang="0">
                  <a:pos x="164" y="421"/>
                </a:cxn>
                <a:cxn ang="0">
                  <a:pos x="252" y="404"/>
                </a:cxn>
              </a:cxnLst>
              <a:rect l="0" t="0" r="r" b="b"/>
              <a:pathLst>
                <a:path w="252" h="421">
                  <a:moveTo>
                    <a:pt x="252" y="404"/>
                  </a:moveTo>
                  <a:cubicBezTo>
                    <a:pt x="223" y="319"/>
                    <a:pt x="223" y="319"/>
                    <a:pt x="223" y="319"/>
                  </a:cubicBezTo>
                  <a:cubicBezTo>
                    <a:pt x="215" y="334"/>
                    <a:pt x="215" y="334"/>
                    <a:pt x="215" y="334"/>
                  </a:cubicBezTo>
                  <a:cubicBezTo>
                    <a:pt x="126" y="282"/>
                    <a:pt x="96" y="169"/>
                    <a:pt x="147" y="81"/>
                  </a:cubicBezTo>
                  <a:cubicBezTo>
                    <a:pt x="153" y="71"/>
                    <a:pt x="159" y="62"/>
                    <a:pt x="166" y="54"/>
                  </a:cubicBezTo>
                  <a:cubicBezTo>
                    <a:pt x="101" y="0"/>
                    <a:pt x="101" y="0"/>
                    <a:pt x="101" y="0"/>
                  </a:cubicBezTo>
                  <a:cubicBezTo>
                    <a:pt x="91" y="12"/>
                    <a:pt x="82" y="25"/>
                    <a:pt x="74" y="39"/>
                  </a:cubicBezTo>
                  <a:cubicBezTo>
                    <a:pt x="0" y="167"/>
                    <a:pt x="44" y="332"/>
                    <a:pt x="173" y="406"/>
                  </a:cubicBezTo>
                  <a:cubicBezTo>
                    <a:pt x="164" y="421"/>
                    <a:pt x="164" y="421"/>
                    <a:pt x="164" y="421"/>
                  </a:cubicBezTo>
                  <a:lnTo>
                    <a:pt x="252" y="404"/>
                  </a:lnTo>
                  <a:close/>
                </a:path>
              </a:pathLst>
            </a:custGeom>
            <a:solidFill>
              <a:srgbClr val="157EBF"/>
            </a:solidFill>
            <a:ln w="9525">
              <a:noFill/>
              <a:round/>
              <a:headEnd/>
              <a:tailEnd/>
            </a:ln>
            <a:effectLst>
              <a:outerShdw blurRad="190500" dist="1905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0" name="TextBox 39">
              <a:extLst>
                <a:ext uri="{FF2B5EF4-FFF2-40B4-BE49-F238E27FC236}">
                  <a16:creationId xmlns:a16="http://schemas.microsoft.com/office/drawing/2014/main" id="{111DFDEF-61E0-4FEE-96A4-6053F5AAE854}"/>
                </a:ext>
              </a:extLst>
            </p:cNvPr>
            <p:cNvSpPr txBox="1"/>
            <p:nvPr/>
          </p:nvSpPr>
          <p:spPr>
            <a:xfrm rot="18014730">
              <a:off x="9654193" y="4114800"/>
              <a:ext cx="866705" cy="307777"/>
            </a:xfrm>
            <a:prstGeom prst="rect">
              <a:avLst/>
            </a:prstGeom>
            <a:noFill/>
          </p:spPr>
          <p:txBody>
            <a:bodyPr wrap="square" lIns="0" tIns="0" rIns="0" bIns="0" rtlCol="0" anchor="t">
              <a:spAutoFit/>
            </a:bodyPr>
            <a:lstStyle/>
            <a:p>
              <a:pPr algn="ctr"/>
              <a:r>
                <a:rPr lang="en-US" sz="2000" dirty="0">
                  <a:solidFill>
                    <a:schemeClr val="bg1"/>
                  </a:solidFill>
                  <a:latin typeface="Bernard MT Condensed" panose="02050806060905020404" pitchFamily="18" charset="0"/>
                </a:rPr>
                <a:t>$2,381</a:t>
              </a:r>
            </a:p>
          </p:txBody>
        </p:sp>
      </p:grpSp>
      <p:grpSp>
        <p:nvGrpSpPr>
          <p:cNvPr id="44" name="Group 43">
            <a:extLst>
              <a:ext uri="{FF2B5EF4-FFF2-40B4-BE49-F238E27FC236}">
                <a16:creationId xmlns:a16="http://schemas.microsoft.com/office/drawing/2014/main" id="{8C0F281F-0E5D-41C9-BD87-650870267873}"/>
              </a:ext>
            </a:extLst>
          </p:cNvPr>
          <p:cNvGrpSpPr/>
          <p:nvPr/>
        </p:nvGrpSpPr>
        <p:grpSpPr>
          <a:xfrm>
            <a:off x="6248400" y="2789858"/>
            <a:ext cx="2533111" cy="2567229"/>
            <a:chOff x="6248400" y="2789858"/>
            <a:chExt cx="2533111" cy="2567229"/>
          </a:xfrm>
        </p:grpSpPr>
        <p:sp>
          <p:nvSpPr>
            <p:cNvPr id="6" name="Freeform 10"/>
            <p:cNvSpPr>
              <a:spLocks/>
            </p:cNvSpPr>
            <p:nvPr/>
          </p:nvSpPr>
          <p:spPr bwMode="auto">
            <a:xfrm rot="767818" flipH="1">
              <a:off x="6248400" y="2789858"/>
              <a:ext cx="2533111" cy="2567229"/>
            </a:xfrm>
            <a:custGeom>
              <a:avLst/>
              <a:gdLst/>
              <a:ahLst/>
              <a:cxnLst>
                <a:cxn ang="0">
                  <a:pos x="274" y="0"/>
                </a:cxn>
                <a:cxn ang="0">
                  <a:pos x="215" y="67"/>
                </a:cxn>
                <a:cxn ang="0">
                  <a:pos x="232" y="67"/>
                </a:cxn>
                <a:cxn ang="0">
                  <a:pos x="47" y="252"/>
                </a:cxn>
                <a:cxn ang="0">
                  <a:pos x="14" y="250"/>
                </a:cxn>
                <a:cxn ang="0">
                  <a:pos x="0" y="332"/>
                </a:cxn>
                <a:cxn ang="0">
                  <a:pos x="47" y="337"/>
                </a:cxn>
                <a:cxn ang="0">
                  <a:pos x="316" y="67"/>
                </a:cxn>
                <a:cxn ang="0">
                  <a:pos x="333" y="67"/>
                </a:cxn>
                <a:cxn ang="0">
                  <a:pos x="274" y="0"/>
                </a:cxn>
              </a:cxnLst>
              <a:rect l="0" t="0" r="r" b="b"/>
              <a:pathLst>
                <a:path w="333" h="337">
                  <a:moveTo>
                    <a:pt x="274" y="0"/>
                  </a:moveTo>
                  <a:cubicBezTo>
                    <a:pt x="215" y="67"/>
                    <a:pt x="215" y="67"/>
                    <a:pt x="215" y="67"/>
                  </a:cubicBezTo>
                  <a:cubicBezTo>
                    <a:pt x="232" y="67"/>
                    <a:pt x="232" y="67"/>
                    <a:pt x="232" y="67"/>
                  </a:cubicBezTo>
                  <a:cubicBezTo>
                    <a:pt x="232" y="170"/>
                    <a:pt x="149" y="252"/>
                    <a:pt x="47" y="252"/>
                  </a:cubicBezTo>
                  <a:cubicBezTo>
                    <a:pt x="36" y="252"/>
                    <a:pt x="25" y="251"/>
                    <a:pt x="14" y="250"/>
                  </a:cubicBezTo>
                  <a:cubicBezTo>
                    <a:pt x="0" y="332"/>
                    <a:pt x="0" y="332"/>
                    <a:pt x="0" y="332"/>
                  </a:cubicBezTo>
                  <a:cubicBezTo>
                    <a:pt x="15" y="335"/>
                    <a:pt x="31" y="337"/>
                    <a:pt x="47" y="337"/>
                  </a:cubicBezTo>
                  <a:cubicBezTo>
                    <a:pt x="195" y="337"/>
                    <a:pt x="316" y="216"/>
                    <a:pt x="316" y="67"/>
                  </a:cubicBezTo>
                  <a:cubicBezTo>
                    <a:pt x="333" y="67"/>
                    <a:pt x="333" y="67"/>
                    <a:pt x="333" y="67"/>
                  </a:cubicBezTo>
                  <a:lnTo>
                    <a:pt x="274" y="0"/>
                  </a:lnTo>
                  <a:close/>
                </a:path>
              </a:pathLst>
            </a:custGeom>
            <a:solidFill>
              <a:srgbClr val="0050AA"/>
            </a:solidFill>
            <a:ln w="9525">
              <a:noFill/>
              <a:round/>
              <a:headEnd/>
              <a:tailEnd/>
            </a:ln>
            <a:effectLst>
              <a:outerShdw blurRad="190500" dist="1905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1" name="TextBox 40">
              <a:extLst>
                <a:ext uri="{FF2B5EF4-FFF2-40B4-BE49-F238E27FC236}">
                  <a16:creationId xmlns:a16="http://schemas.microsoft.com/office/drawing/2014/main" id="{61F946EE-792A-4A3B-BA39-642B80D686AB}"/>
                </a:ext>
              </a:extLst>
            </p:cNvPr>
            <p:cNvSpPr txBox="1"/>
            <p:nvPr/>
          </p:nvSpPr>
          <p:spPr>
            <a:xfrm rot="3738259">
              <a:off x="6587381" y="4114800"/>
              <a:ext cx="866705" cy="307777"/>
            </a:xfrm>
            <a:prstGeom prst="rect">
              <a:avLst/>
            </a:prstGeom>
            <a:noFill/>
          </p:spPr>
          <p:txBody>
            <a:bodyPr wrap="square" lIns="0" tIns="0" rIns="0" bIns="0" rtlCol="0" anchor="t">
              <a:spAutoFit/>
            </a:bodyPr>
            <a:lstStyle/>
            <a:p>
              <a:pPr algn="ctr"/>
              <a:r>
                <a:rPr lang="en-US" sz="2000" dirty="0">
                  <a:solidFill>
                    <a:schemeClr val="bg1"/>
                  </a:solidFill>
                  <a:latin typeface="Bernard MT Condensed" panose="02050806060905020404" pitchFamily="18" charset="0"/>
                </a:rPr>
                <a:t>$1,924</a:t>
              </a:r>
            </a:p>
          </p:txBody>
        </p:sp>
      </p:grpSp>
      <p:pic>
        <p:nvPicPr>
          <p:cNvPr id="19" name="Picture 18">
            <a:hlinkClick r:id="rId2"/>
            <a:extLst>
              <a:ext uri="{FF2B5EF4-FFF2-40B4-BE49-F238E27FC236}">
                <a16:creationId xmlns:a16="http://schemas.microsoft.com/office/drawing/2014/main" id="{E698FD52-B9B5-4F43-8158-6048100489F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9863775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wipe(left)">
                                      <p:cBhvr>
                                        <p:cTn id="7" dur="750"/>
                                        <p:tgtEl>
                                          <p:spTgt spid="33"/>
                                        </p:tgtEl>
                                      </p:cBhvr>
                                    </p:animEffect>
                                  </p:childTnLst>
                                </p:cTn>
                              </p:par>
                            </p:childTnLst>
                          </p:cTn>
                        </p:par>
                        <p:par>
                          <p:cTn id="8" fill="hold">
                            <p:stCondLst>
                              <p:cond delay="750"/>
                            </p:stCondLst>
                            <p:childTnLst>
                              <p:par>
                                <p:cTn id="9" presetID="42" presetClass="entr" presetSubtype="0" fill="hold" grpId="0" nodeType="afterEffect">
                                  <p:stCondLst>
                                    <p:cond delay="0"/>
                                  </p:stCondLst>
                                  <p:childTnLst>
                                    <p:set>
                                      <p:cBhvr>
                                        <p:cTn id="10" dur="1" fill="hold">
                                          <p:stCondLst>
                                            <p:cond delay="0"/>
                                          </p:stCondLst>
                                        </p:cTn>
                                        <p:tgtEl>
                                          <p:spTgt spid="34"/>
                                        </p:tgtEl>
                                        <p:attrNameLst>
                                          <p:attrName>style.visibility</p:attrName>
                                        </p:attrNameLst>
                                      </p:cBhvr>
                                      <p:to>
                                        <p:strVal val="visible"/>
                                      </p:to>
                                    </p:set>
                                    <p:animEffect transition="in" filter="fade">
                                      <p:cBhvr>
                                        <p:cTn id="11" dur="750"/>
                                        <p:tgtEl>
                                          <p:spTgt spid="34"/>
                                        </p:tgtEl>
                                      </p:cBhvr>
                                    </p:animEffect>
                                    <p:anim calcmode="lin" valueType="num">
                                      <p:cBhvr>
                                        <p:cTn id="12" dur="750" fill="hold"/>
                                        <p:tgtEl>
                                          <p:spTgt spid="34"/>
                                        </p:tgtEl>
                                        <p:attrNameLst>
                                          <p:attrName>ppt_x</p:attrName>
                                        </p:attrNameLst>
                                      </p:cBhvr>
                                      <p:tavLst>
                                        <p:tav tm="0">
                                          <p:val>
                                            <p:strVal val="#ppt_x"/>
                                          </p:val>
                                        </p:tav>
                                        <p:tav tm="100000">
                                          <p:val>
                                            <p:strVal val="#ppt_x"/>
                                          </p:val>
                                        </p:tav>
                                      </p:tavLst>
                                    </p:anim>
                                    <p:anim calcmode="lin" valueType="num">
                                      <p:cBhvr>
                                        <p:cTn id="13" dur="750" fill="hold"/>
                                        <p:tgtEl>
                                          <p:spTgt spid="34"/>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53" presetClass="entr" presetSubtype="16" fill="hold" nodeType="afterEffect">
                                  <p:stCondLst>
                                    <p:cond delay="0"/>
                                  </p:stCondLst>
                                  <p:childTnLst>
                                    <p:set>
                                      <p:cBhvr>
                                        <p:cTn id="16" dur="1" fill="hold">
                                          <p:stCondLst>
                                            <p:cond delay="0"/>
                                          </p:stCondLst>
                                        </p:cTn>
                                        <p:tgtEl>
                                          <p:spTgt spid="46"/>
                                        </p:tgtEl>
                                        <p:attrNameLst>
                                          <p:attrName>style.visibility</p:attrName>
                                        </p:attrNameLst>
                                      </p:cBhvr>
                                      <p:to>
                                        <p:strVal val="visible"/>
                                      </p:to>
                                    </p:set>
                                    <p:anim calcmode="lin" valueType="num">
                                      <p:cBhvr>
                                        <p:cTn id="17" dur="500" fill="hold"/>
                                        <p:tgtEl>
                                          <p:spTgt spid="46"/>
                                        </p:tgtEl>
                                        <p:attrNameLst>
                                          <p:attrName>ppt_w</p:attrName>
                                        </p:attrNameLst>
                                      </p:cBhvr>
                                      <p:tavLst>
                                        <p:tav tm="0">
                                          <p:val>
                                            <p:fltVal val="0"/>
                                          </p:val>
                                        </p:tav>
                                        <p:tav tm="100000">
                                          <p:val>
                                            <p:strVal val="#ppt_w"/>
                                          </p:val>
                                        </p:tav>
                                      </p:tavLst>
                                    </p:anim>
                                    <p:anim calcmode="lin" valueType="num">
                                      <p:cBhvr>
                                        <p:cTn id="18" dur="500" fill="hold"/>
                                        <p:tgtEl>
                                          <p:spTgt spid="46"/>
                                        </p:tgtEl>
                                        <p:attrNameLst>
                                          <p:attrName>ppt_h</p:attrName>
                                        </p:attrNameLst>
                                      </p:cBhvr>
                                      <p:tavLst>
                                        <p:tav tm="0">
                                          <p:val>
                                            <p:fltVal val="0"/>
                                          </p:val>
                                        </p:tav>
                                        <p:tav tm="100000">
                                          <p:val>
                                            <p:strVal val="#ppt_h"/>
                                          </p:val>
                                        </p:tav>
                                      </p:tavLst>
                                    </p:anim>
                                    <p:animEffect transition="in" filter="fade">
                                      <p:cBhvr>
                                        <p:cTn id="19" dur="500"/>
                                        <p:tgtEl>
                                          <p:spTgt spid="46"/>
                                        </p:tgtEl>
                                      </p:cBhvr>
                                    </p:animEffect>
                                  </p:childTnLst>
                                </p:cTn>
                              </p:par>
                            </p:childTnLst>
                          </p:cTn>
                        </p:par>
                        <p:par>
                          <p:cTn id="20" fill="hold">
                            <p:stCondLst>
                              <p:cond delay="2000"/>
                            </p:stCondLst>
                            <p:childTnLst>
                              <p:par>
                                <p:cTn id="21" presetID="42" presetClass="entr" presetSubtype="0" fill="hold" grpId="0" nodeType="afterEffect">
                                  <p:stCondLst>
                                    <p:cond delay="0"/>
                                  </p:stCondLst>
                                  <p:childTnLst>
                                    <p:set>
                                      <p:cBhvr>
                                        <p:cTn id="22" dur="1" fill="hold">
                                          <p:stCondLst>
                                            <p:cond delay="0"/>
                                          </p:stCondLst>
                                        </p:cTn>
                                        <p:tgtEl>
                                          <p:spTgt spid="35"/>
                                        </p:tgtEl>
                                        <p:attrNameLst>
                                          <p:attrName>style.visibility</p:attrName>
                                        </p:attrNameLst>
                                      </p:cBhvr>
                                      <p:to>
                                        <p:strVal val="visible"/>
                                      </p:to>
                                    </p:set>
                                    <p:animEffect transition="in" filter="fade">
                                      <p:cBhvr>
                                        <p:cTn id="23" dur="1000"/>
                                        <p:tgtEl>
                                          <p:spTgt spid="35"/>
                                        </p:tgtEl>
                                      </p:cBhvr>
                                    </p:animEffect>
                                    <p:anim calcmode="lin" valueType="num">
                                      <p:cBhvr>
                                        <p:cTn id="24" dur="1000" fill="hold"/>
                                        <p:tgtEl>
                                          <p:spTgt spid="35"/>
                                        </p:tgtEl>
                                        <p:attrNameLst>
                                          <p:attrName>ppt_x</p:attrName>
                                        </p:attrNameLst>
                                      </p:cBhvr>
                                      <p:tavLst>
                                        <p:tav tm="0">
                                          <p:val>
                                            <p:strVal val="#ppt_x"/>
                                          </p:val>
                                        </p:tav>
                                        <p:tav tm="100000">
                                          <p:val>
                                            <p:strVal val="#ppt_x"/>
                                          </p:val>
                                        </p:tav>
                                      </p:tavLst>
                                    </p:anim>
                                    <p:anim calcmode="lin" valueType="num">
                                      <p:cBhvr>
                                        <p:cTn id="25" dur="1000" fill="hold"/>
                                        <p:tgtEl>
                                          <p:spTgt spid="35"/>
                                        </p:tgtEl>
                                        <p:attrNameLst>
                                          <p:attrName>ppt_y</p:attrName>
                                        </p:attrNameLst>
                                      </p:cBhvr>
                                      <p:tavLst>
                                        <p:tav tm="0">
                                          <p:val>
                                            <p:strVal val="#ppt_y+.1"/>
                                          </p:val>
                                        </p:tav>
                                        <p:tav tm="100000">
                                          <p:val>
                                            <p:strVal val="#ppt_y"/>
                                          </p:val>
                                        </p:tav>
                                      </p:tavLst>
                                    </p:anim>
                                  </p:childTnLst>
                                </p:cTn>
                              </p:par>
                            </p:childTnLst>
                          </p:cTn>
                        </p:par>
                        <p:par>
                          <p:cTn id="26" fill="hold">
                            <p:stCondLst>
                              <p:cond delay="3000"/>
                            </p:stCondLst>
                            <p:childTnLst>
                              <p:par>
                                <p:cTn id="27" presetID="31" presetClass="entr" presetSubtype="0" fill="hold" nodeType="afterEffect">
                                  <p:stCondLst>
                                    <p:cond delay="0"/>
                                  </p:stCondLst>
                                  <p:childTnLst>
                                    <p:set>
                                      <p:cBhvr>
                                        <p:cTn id="28" dur="1" fill="hold">
                                          <p:stCondLst>
                                            <p:cond delay="0"/>
                                          </p:stCondLst>
                                        </p:cTn>
                                        <p:tgtEl>
                                          <p:spTgt spid="42"/>
                                        </p:tgtEl>
                                        <p:attrNameLst>
                                          <p:attrName>style.visibility</p:attrName>
                                        </p:attrNameLst>
                                      </p:cBhvr>
                                      <p:to>
                                        <p:strVal val="visible"/>
                                      </p:to>
                                    </p:set>
                                    <p:anim calcmode="lin" valueType="num">
                                      <p:cBhvr>
                                        <p:cTn id="29" dur="1000" fill="hold"/>
                                        <p:tgtEl>
                                          <p:spTgt spid="42"/>
                                        </p:tgtEl>
                                        <p:attrNameLst>
                                          <p:attrName>ppt_w</p:attrName>
                                        </p:attrNameLst>
                                      </p:cBhvr>
                                      <p:tavLst>
                                        <p:tav tm="0">
                                          <p:val>
                                            <p:fltVal val="0"/>
                                          </p:val>
                                        </p:tav>
                                        <p:tav tm="100000">
                                          <p:val>
                                            <p:strVal val="#ppt_w"/>
                                          </p:val>
                                        </p:tav>
                                      </p:tavLst>
                                    </p:anim>
                                    <p:anim calcmode="lin" valueType="num">
                                      <p:cBhvr>
                                        <p:cTn id="30" dur="1000" fill="hold"/>
                                        <p:tgtEl>
                                          <p:spTgt spid="42"/>
                                        </p:tgtEl>
                                        <p:attrNameLst>
                                          <p:attrName>ppt_h</p:attrName>
                                        </p:attrNameLst>
                                      </p:cBhvr>
                                      <p:tavLst>
                                        <p:tav tm="0">
                                          <p:val>
                                            <p:fltVal val="0"/>
                                          </p:val>
                                        </p:tav>
                                        <p:tav tm="100000">
                                          <p:val>
                                            <p:strVal val="#ppt_h"/>
                                          </p:val>
                                        </p:tav>
                                      </p:tavLst>
                                    </p:anim>
                                    <p:anim calcmode="lin" valueType="num">
                                      <p:cBhvr>
                                        <p:cTn id="31" dur="1000" fill="hold"/>
                                        <p:tgtEl>
                                          <p:spTgt spid="42"/>
                                        </p:tgtEl>
                                        <p:attrNameLst>
                                          <p:attrName>style.rotation</p:attrName>
                                        </p:attrNameLst>
                                      </p:cBhvr>
                                      <p:tavLst>
                                        <p:tav tm="0">
                                          <p:val>
                                            <p:fltVal val="90"/>
                                          </p:val>
                                        </p:tav>
                                        <p:tav tm="100000">
                                          <p:val>
                                            <p:fltVal val="0"/>
                                          </p:val>
                                        </p:tav>
                                      </p:tavLst>
                                    </p:anim>
                                    <p:animEffect transition="in" filter="fade">
                                      <p:cBhvr>
                                        <p:cTn id="32" dur="1000"/>
                                        <p:tgtEl>
                                          <p:spTgt spid="42"/>
                                        </p:tgtEl>
                                      </p:cBhvr>
                                    </p:animEffect>
                                  </p:childTnLst>
                                </p:cTn>
                              </p:par>
                            </p:childTnLst>
                          </p:cTn>
                        </p:par>
                        <p:par>
                          <p:cTn id="33" fill="hold">
                            <p:stCondLst>
                              <p:cond delay="4000"/>
                            </p:stCondLst>
                            <p:childTnLst>
                              <p:par>
                                <p:cTn id="34" presetID="42" presetClass="entr" presetSubtype="0" fill="hold" grpId="0" nodeType="afterEffect">
                                  <p:stCondLst>
                                    <p:cond delay="0"/>
                                  </p:stCondLst>
                                  <p:childTnLst>
                                    <p:set>
                                      <p:cBhvr>
                                        <p:cTn id="35" dur="1" fill="hold">
                                          <p:stCondLst>
                                            <p:cond delay="0"/>
                                          </p:stCondLst>
                                        </p:cTn>
                                        <p:tgtEl>
                                          <p:spTgt spid="36"/>
                                        </p:tgtEl>
                                        <p:attrNameLst>
                                          <p:attrName>style.visibility</p:attrName>
                                        </p:attrNameLst>
                                      </p:cBhvr>
                                      <p:to>
                                        <p:strVal val="visible"/>
                                      </p:to>
                                    </p:set>
                                    <p:animEffect transition="in" filter="fade">
                                      <p:cBhvr>
                                        <p:cTn id="36" dur="1000"/>
                                        <p:tgtEl>
                                          <p:spTgt spid="36"/>
                                        </p:tgtEl>
                                      </p:cBhvr>
                                    </p:animEffect>
                                    <p:anim calcmode="lin" valueType="num">
                                      <p:cBhvr>
                                        <p:cTn id="37" dur="1000" fill="hold"/>
                                        <p:tgtEl>
                                          <p:spTgt spid="36"/>
                                        </p:tgtEl>
                                        <p:attrNameLst>
                                          <p:attrName>ppt_x</p:attrName>
                                        </p:attrNameLst>
                                      </p:cBhvr>
                                      <p:tavLst>
                                        <p:tav tm="0">
                                          <p:val>
                                            <p:strVal val="#ppt_x"/>
                                          </p:val>
                                        </p:tav>
                                        <p:tav tm="100000">
                                          <p:val>
                                            <p:strVal val="#ppt_x"/>
                                          </p:val>
                                        </p:tav>
                                      </p:tavLst>
                                    </p:anim>
                                    <p:anim calcmode="lin" valueType="num">
                                      <p:cBhvr>
                                        <p:cTn id="38" dur="1000" fill="hold"/>
                                        <p:tgtEl>
                                          <p:spTgt spid="36"/>
                                        </p:tgtEl>
                                        <p:attrNameLst>
                                          <p:attrName>ppt_y</p:attrName>
                                        </p:attrNameLst>
                                      </p:cBhvr>
                                      <p:tavLst>
                                        <p:tav tm="0">
                                          <p:val>
                                            <p:strVal val="#ppt_y+.1"/>
                                          </p:val>
                                        </p:tav>
                                        <p:tav tm="100000">
                                          <p:val>
                                            <p:strVal val="#ppt_y"/>
                                          </p:val>
                                        </p:tav>
                                      </p:tavLst>
                                    </p:anim>
                                  </p:childTnLst>
                                </p:cTn>
                              </p:par>
                            </p:childTnLst>
                          </p:cTn>
                        </p:par>
                        <p:par>
                          <p:cTn id="39" fill="hold">
                            <p:stCondLst>
                              <p:cond delay="5000"/>
                            </p:stCondLst>
                            <p:childTnLst>
                              <p:par>
                                <p:cTn id="40" presetID="31" presetClass="entr" presetSubtype="0" fill="hold" nodeType="afterEffect">
                                  <p:stCondLst>
                                    <p:cond delay="0"/>
                                  </p:stCondLst>
                                  <p:childTnLst>
                                    <p:set>
                                      <p:cBhvr>
                                        <p:cTn id="41" dur="1" fill="hold">
                                          <p:stCondLst>
                                            <p:cond delay="0"/>
                                          </p:stCondLst>
                                        </p:cTn>
                                        <p:tgtEl>
                                          <p:spTgt spid="43"/>
                                        </p:tgtEl>
                                        <p:attrNameLst>
                                          <p:attrName>style.visibility</p:attrName>
                                        </p:attrNameLst>
                                      </p:cBhvr>
                                      <p:to>
                                        <p:strVal val="visible"/>
                                      </p:to>
                                    </p:set>
                                    <p:anim calcmode="lin" valueType="num">
                                      <p:cBhvr>
                                        <p:cTn id="42" dur="1000" fill="hold"/>
                                        <p:tgtEl>
                                          <p:spTgt spid="43"/>
                                        </p:tgtEl>
                                        <p:attrNameLst>
                                          <p:attrName>ppt_w</p:attrName>
                                        </p:attrNameLst>
                                      </p:cBhvr>
                                      <p:tavLst>
                                        <p:tav tm="0">
                                          <p:val>
                                            <p:fltVal val="0"/>
                                          </p:val>
                                        </p:tav>
                                        <p:tav tm="100000">
                                          <p:val>
                                            <p:strVal val="#ppt_w"/>
                                          </p:val>
                                        </p:tav>
                                      </p:tavLst>
                                    </p:anim>
                                    <p:anim calcmode="lin" valueType="num">
                                      <p:cBhvr>
                                        <p:cTn id="43" dur="1000" fill="hold"/>
                                        <p:tgtEl>
                                          <p:spTgt spid="43"/>
                                        </p:tgtEl>
                                        <p:attrNameLst>
                                          <p:attrName>ppt_h</p:attrName>
                                        </p:attrNameLst>
                                      </p:cBhvr>
                                      <p:tavLst>
                                        <p:tav tm="0">
                                          <p:val>
                                            <p:fltVal val="0"/>
                                          </p:val>
                                        </p:tav>
                                        <p:tav tm="100000">
                                          <p:val>
                                            <p:strVal val="#ppt_h"/>
                                          </p:val>
                                        </p:tav>
                                      </p:tavLst>
                                    </p:anim>
                                    <p:anim calcmode="lin" valueType="num">
                                      <p:cBhvr>
                                        <p:cTn id="44" dur="1000" fill="hold"/>
                                        <p:tgtEl>
                                          <p:spTgt spid="43"/>
                                        </p:tgtEl>
                                        <p:attrNameLst>
                                          <p:attrName>style.rotation</p:attrName>
                                        </p:attrNameLst>
                                      </p:cBhvr>
                                      <p:tavLst>
                                        <p:tav tm="0">
                                          <p:val>
                                            <p:fltVal val="90"/>
                                          </p:val>
                                        </p:tav>
                                        <p:tav tm="100000">
                                          <p:val>
                                            <p:fltVal val="0"/>
                                          </p:val>
                                        </p:tav>
                                      </p:tavLst>
                                    </p:anim>
                                    <p:animEffect transition="in" filter="fade">
                                      <p:cBhvr>
                                        <p:cTn id="45" dur="1000"/>
                                        <p:tgtEl>
                                          <p:spTgt spid="43"/>
                                        </p:tgtEl>
                                      </p:cBhvr>
                                    </p:animEffect>
                                  </p:childTnLst>
                                </p:cTn>
                              </p:par>
                            </p:childTnLst>
                          </p:cTn>
                        </p:par>
                        <p:par>
                          <p:cTn id="46" fill="hold">
                            <p:stCondLst>
                              <p:cond delay="6000"/>
                            </p:stCondLst>
                            <p:childTnLst>
                              <p:par>
                                <p:cTn id="47" presetID="42" presetClass="entr" presetSubtype="0" fill="hold" grpId="0" nodeType="afterEffect">
                                  <p:stCondLst>
                                    <p:cond delay="0"/>
                                  </p:stCondLst>
                                  <p:childTnLst>
                                    <p:set>
                                      <p:cBhvr>
                                        <p:cTn id="48" dur="1" fill="hold">
                                          <p:stCondLst>
                                            <p:cond delay="0"/>
                                          </p:stCondLst>
                                        </p:cTn>
                                        <p:tgtEl>
                                          <p:spTgt spid="37"/>
                                        </p:tgtEl>
                                        <p:attrNameLst>
                                          <p:attrName>style.visibility</p:attrName>
                                        </p:attrNameLst>
                                      </p:cBhvr>
                                      <p:to>
                                        <p:strVal val="visible"/>
                                      </p:to>
                                    </p:set>
                                    <p:animEffect transition="in" filter="fade">
                                      <p:cBhvr>
                                        <p:cTn id="49" dur="1000"/>
                                        <p:tgtEl>
                                          <p:spTgt spid="37"/>
                                        </p:tgtEl>
                                      </p:cBhvr>
                                    </p:animEffect>
                                    <p:anim calcmode="lin" valueType="num">
                                      <p:cBhvr>
                                        <p:cTn id="50" dur="1000" fill="hold"/>
                                        <p:tgtEl>
                                          <p:spTgt spid="37"/>
                                        </p:tgtEl>
                                        <p:attrNameLst>
                                          <p:attrName>ppt_x</p:attrName>
                                        </p:attrNameLst>
                                      </p:cBhvr>
                                      <p:tavLst>
                                        <p:tav tm="0">
                                          <p:val>
                                            <p:strVal val="#ppt_x"/>
                                          </p:val>
                                        </p:tav>
                                        <p:tav tm="100000">
                                          <p:val>
                                            <p:strVal val="#ppt_x"/>
                                          </p:val>
                                        </p:tav>
                                      </p:tavLst>
                                    </p:anim>
                                    <p:anim calcmode="lin" valueType="num">
                                      <p:cBhvr>
                                        <p:cTn id="51" dur="1000" fill="hold"/>
                                        <p:tgtEl>
                                          <p:spTgt spid="37"/>
                                        </p:tgtEl>
                                        <p:attrNameLst>
                                          <p:attrName>ppt_y</p:attrName>
                                        </p:attrNameLst>
                                      </p:cBhvr>
                                      <p:tavLst>
                                        <p:tav tm="0">
                                          <p:val>
                                            <p:strVal val="#ppt_y+.1"/>
                                          </p:val>
                                        </p:tav>
                                        <p:tav tm="100000">
                                          <p:val>
                                            <p:strVal val="#ppt_y"/>
                                          </p:val>
                                        </p:tav>
                                      </p:tavLst>
                                    </p:anim>
                                  </p:childTnLst>
                                </p:cTn>
                              </p:par>
                            </p:childTnLst>
                          </p:cTn>
                        </p:par>
                        <p:par>
                          <p:cTn id="52" fill="hold">
                            <p:stCondLst>
                              <p:cond delay="7000"/>
                            </p:stCondLst>
                            <p:childTnLst>
                              <p:par>
                                <p:cTn id="53" presetID="31" presetClass="entr" presetSubtype="0" fill="hold" nodeType="afterEffect">
                                  <p:stCondLst>
                                    <p:cond delay="0"/>
                                  </p:stCondLst>
                                  <p:childTnLst>
                                    <p:set>
                                      <p:cBhvr>
                                        <p:cTn id="54" dur="1" fill="hold">
                                          <p:stCondLst>
                                            <p:cond delay="0"/>
                                          </p:stCondLst>
                                        </p:cTn>
                                        <p:tgtEl>
                                          <p:spTgt spid="44"/>
                                        </p:tgtEl>
                                        <p:attrNameLst>
                                          <p:attrName>style.visibility</p:attrName>
                                        </p:attrNameLst>
                                      </p:cBhvr>
                                      <p:to>
                                        <p:strVal val="visible"/>
                                      </p:to>
                                    </p:set>
                                    <p:anim calcmode="lin" valueType="num">
                                      <p:cBhvr>
                                        <p:cTn id="55" dur="1000" fill="hold"/>
                                        <p:tgtEl>
                                          <p:spTgt spid="44"/>
                                        </p:tgtEl>
                                        <p:attrNameLst>
                                          <p:attrName>ppt_w</p:attrName>
                                        </p:attrNameLst>
                                      </p:cBhvr>
                                      <p:tavLst>
                                        <p:tav tm="0">
                                          <p:val>
                                            <p:fltVal val="0"/>
                                          </p:val>
                                        </p:tav>
                                        <p:tav tm="100000">
                                          <p:val>
                                            <p:strVal val="#ppt_w"/>
                                          </p:val>
                                        </p:tav>
                                      </p:tavLst>
                                    </p:anim>
                                    <p:anim calcmode="lin" valueType="num">
                                      <p:cBhvr>
                                        <p:cTn id="56" dur="1000" fill="hold"/>
                                        <p:tgtEl>
                                          <p:spTgt spid="44"/>
                                        </p:tgtEl>
                                        <p:attrNameLst>
                                          <p:attrName>ppt_h</p:attrName>
                                        </p:attrNameLst>
                                      </p:cBhvr>
                                      <p:tavLst>
                                        <p:tav tm="0">
                                          <p:val>
                                            <p:fltVal val="0"/>
                                          </p:val>
                                        </p:tav>
                                        <p:tav tm="100000">
                                          <p:val>
                                            <p:strVal val="#ppt_h"/>
                                          </p:val>
                                        </p:tav>
                                      </p:tavLst>
                                    </p:anim>
                                    <p:anim calcmode="lin" valueType="num">
                                      <p:cBhvr>
                                        <p:cTn id="57" dur="1000" fill="hold"/>
                                        <p:tgtEl>
                                          <p:spTgt spid="44"/>
                                        </p:tgtEl>
                                        <p:attrNameLst>
                                          <p:attrName>style.rotation</p:attrName>
                                        </p:attrNameLst>
                                      </p:cBhvr>
                                      <p:tavLst>
                                        <p:tav tm="0">
                                          <p:val>
                                            <p:fltVal val="90"/>
                                          </p:val>
                                        </p:tav>
                                        <p:tav tm="100000">
                                          <p:val>
                                            <p:fltVal val="0"/>
                                          </p:val>
                                        </p:tav>
                                      </p:tavLst>
                                    </p:anim>
                                    <p:animEffect transition="in" filter="fade">
                                      <p:cBhvr>
                                        <p:cTn id="58" dur="10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p:bldP spid="34" grpId="0"/>
      <p:bldP spid="35" grpId="0"/>
      <p:bldP spid="36" grpId="0"/>
      <p:bldP spid="3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1929</TotalTime>
  <Words>1470</Words>
  <Application>Microsoft Office PowerPoint</Application>
  <PresentationFormat>Widescreen</PresentationFormat>
  <Paragraphs>63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355</cp:revision>
  <dcterms:created xsi:type="dcterms:W3CDTF">2016-09-28T22:08:47Z</dcterms:created>
  <dcterms:modified xsi:type="dcterms:W3CDTF">2019-07-22T21:43:24Z</dcterms:modified>
</cp:coreProperties>
</file>