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rgbClr val="4D4D4D"/>
              </a:solidFill>
              <a:latin typeface="Bernard MT Condensed" panose="02050806060905020404" pitchFamily="18" charset="0"/>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rgbClr val="36B8E3"/>
              </a:solidFill>
              <a:round/>
            </a:ln>
            <a:effectLst/>
          </c:spPr>
          <c:marker>
            <c:symbol val="circle"/>
            <c:size val="5"/>
            <c:spPr>
              <a:solidFill>
                <a:schemeClr val="accent1"/>
              </a:solidFill>
              <a:ln w="9525">
                <a:solidFill>
                  <a:schemeClr val="accent1"/>
                </a:solidFill>
              </a:ln>
              <a:effectLst/>
            </c:spPr>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2.2000000000000002</c:v>
                </c:pt>
                <c:pt idx="1">
                  <c:v>2.5</c:v>
                </c:pt>
                <c:pt idx="2">
                  <c:v>3.5</c:v>
                </c:pt>
                <c:pt idx="3">
                  <c:v>4.5</c:v>
                </c:pt>
              </c:numCache>
            </c:numRef>
          </c:val>
          <c:smooth val="0"/>
          <c:extLst>
            <c:ext xmlns:c16="http://schemas.microsoft.com/office/drawing/2014/chart" uri="{C3380CC4-5D6E-409C-BE32-E72D297353CC}">
              <c16:uniqueId val="{00000000-A86B-42E2-B770-50A1C10B0669}"/>
            </c:ext>
          </c:extLst>
        </c:ser>
        <c:ser>
          <c:idx val="1"/>
          <c:order val="1"/>
          <c:tx>
            <c:strRef>
              <c:f>Sheet1!$C$1</c:f>
              <c:strCache>
                <c:ptCount val="1"/>
                <c:pt idx="0">
                  <c:v>Series 2</c:v>
                </c:pt>
              </c:strCache>
            </c:strRef>
          </c:tx>
          <c:spPr>
            <a:ln w="28575" cap="rnd">
              <a:solidFill>
                <a:srgbClr val="157EBF"/>
              </a:solidFill>
              <a:round/>
            </a:ln>
            <a:effectLst/>
          </c:spPr>
          <c:marker>
            <c:symbol val="circle"/>
            <c:size val="5"/>
            <c:spPr>
              <a:solidFill>
                <a:schemeClr val="accent2"/>
              </a:solidFill>
              <a:ln w="9525">
                <a:solidFill>
                  <a:schemeClr val="accent2"/>
                </a:solidFill>
              </a:ln>
              <a:effectLst/>
            </c:spPr>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3.5</c:v>
                </c:pt>
                <c:pt idx="2">
                  <c:v>1.8</c:v>
                </c:pt>
                <c:pt idx="3">
                  <c:v>2.8</c:v>
                </c:pt>
              </c:numCache>
            </c:numRef>
          </c:val>
          <c:smooth val="0"/>
          <c:extLst>
            <c:ext xmlns:c16="http://schemas.microsoft.com/office/drawing/2014/chart" uri="{C3380CC4-5D6E-409C-BE32-E72D297353CC}">
              <c16:uniqueId val="{00000001-A86B-42E2-B770-50A1C10B0669}"/>
            </c:ext>
          </c:extLst>
        </c:ser>
        <c:ser>
          <c:idx val="2"/>
          <c:order val="2"/>
          <c:tx>
            <c:strRef>
              <c:f>Sheet1!$D$1</c:f>
              <c:strCache>
                <c:ptCount val="1"/>
                <c:pt idx="0">
                  <c:v>Series 3</c:v>
                </c:pt>
              </c:strCache>
            </c:strRef>
          </c:tx>
          <c:spPr>
            <a:ln w="28575" cap="rnd">
              <a:solidFill>
                <a:srgbClr val="0050AA"/>
              </a:solidFill>
              <a:round/>
            </a:ln>
            <a:effectLst/>
          </c:spPr>
          <c:marker>
            <c:symbol val="circle"/>
            <c:size val="5"/>
            <c:spPr>
              <a:solidFill>
                <a:schemeClr val="accent3"/>
              </a:solidFill>
              <a:ln w="9525">
                <a:solidFill>
                  <a:schemeClr val="accent3"/>
                </a:solidFill>
              </a:ln>
              <a:effectLst/>
            </c:spPr>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86B-42E2-B770-50A1C10B0669}"/>
            </c:ext>
          </c:extLst>
        </c:ser>
        <c:dLbls>
          <c:showLegendKey val="0"/>
          <c:showVal val="0"/>
          <c:showCatName val="0"/>
          <c:showSerName val="0"/>
          <c:showPercent val="0"/>
          <c:showBubbleSize val="0"/>
        </c:dLbls>
        <c:marker val="1"/>
        <c:smooth val="0"/>
        <c:axId val="993170544"/>
        <c:axId val="993167920"/>
      </c:lineChart>
      <c:catAx>
        <c:axId val="99317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rgbClr val="4D4D4D"/>
                </a:solidFill>
                <a:latin typeface="+mn-lt"/>
                <a:ea typeface="+mn-ea"/>
                <a:cs typeface="+mn-cs"/>
              </a:defRPr>
            </a:pPr>
            <a:endParaRPr lang="en-US"/>
          </a:p>
        </c:txPr>
        <c:crossAx val="993167920"/>
        <c:crosses val="autoZero"/>
        <c:auto val="1"/>
        <c:lblAlgn val="ctr"/>
        <c:lblOffset val="100"/>
        <c:noMultiLvlLbl val="0"/>
      </c:catAx>
      <c:valAx>
        <c:axId val="993167920"/>
        <c:scaling>
          <c:orientation val="minMax"/>
        </c:scaling>
        <c:delete val="0"/>
        <c:axPos val="l"/>
        <c:majorGridlines>
          <c:spPr>
            <a:ln w="9525" cap="flat" cmpd="sng" algn="ctr">
              <a:solidFill>
                <a:srgbClr val="4D4D4D"/>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4D4D4D"/>
                </a:solidFill>
                <a:latin typeface="+mn-lt"/>
                <a:ea typeface="+mn-ea"/>
                <a:cs typeface="+mn-cs"/>
              </a:defRPr>
            </a:pPr>
            <a:endParaRPr lang="en-US"/>
          </a:p>
        </c:txPr>
        <c:crossAx val="993170544"/>
        <c:crosses val="autoZero"/>
        <c:crossBetween val="between"/>
      </c:valAx>
      <c:spPr>
        <a:noFill/>
        <a:ln>
          <a:solidFill>
            <a:srgbClr val="4D4D4D"/>
          </a:solid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rgbClr val="4D4D4D"/>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8244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CF55BD8C-E129-4F96-A493-1E65030998A6}"/>
              </a:ext>
            </a:extLst>
          </p:cNvPr>
          <p:cNvGraphicFramePr/>
          <p:nvPr>
            <p:extLst/>
          </p:nvPr>
        </p:nvGraphicFramePr>
        <p:xfrm>
          <a:off x="417351" y="762000"/>
          <a:ext cx="5678649" cy="5604933"/>
        </p:xfrm>
        <a:graphic>
          <a:graphicData uri="http://schemas.openxmlformats.org/drawingml/2006/chart">
            <c:chart xmlns:c="http://schemas.openxmlformats.org/drawingml/2006/chart" xmlns:r="http://schemas.openxmlformats.org/officeDocument/2006/relationships" r:id="rId2"/>
          </a:graphicData>
        </a:graphic>
      </p:graphicFrame>
      <p:grpSp>
        <p:nvGrpSpPr>
          <p:cNvPr id="20" name="Group 19">
            <a:extLst>
              <a:ext uri="{FF2B5EF4-FFF2-40B4-BE49-F238E27FC236}">
                <a16:creationId xmlns:a16="http://schemas.microsoft.com/office/drawing/2014/main" id="{A01BAFA9-8083-4C2C-9E38-3F99C8D1BFF4}"/>
              </a:ext>
            </a:extLst>
          </p:cNvPr>
          <p:cNvGrpSpPr/>
          <p:nvPr/>
        </p:nvGrpSpPr>
        <p:grpSpPr>
          <a:xfrm>
            <a:off x="6400800" y="3474720"/>
            <a:ext cx="657827" cy="638993"/>
            <a:chOff x="6418397" y="3353769"/>
            <a:chExt cx="657827" cy="638993"/>
          </a:xfrm>
        </p:grpSpPr>
        <p:sp>
          <p:nvSpPr>
            <p:cNvPr id="12" name="Oval 11">
              <a:extLst>
                <a:ext uri="{FF2B5EF4-FFF2-40B4-BE49-F238E27FC236}">
                  <a16:creationId xmlns:a16="http://schemas.microsoft.com/office/drawing/2014/main" id="{CA9382C0-0798-46DD-8E1E-421D3EA62E6F}"/>
                </a:ext>
              </a:extLst>
            </p:cNvPr>
            <p:cNvSpPr/>
            <p:nvPr/>
          </p:nvSpPr>
          <p:spPr>
            <a:xfrm>
              <a:off x="6418397" y="3353769"/>
              <a:ext cx="657827" cy="638993"/>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D4D4D"/>
                </a:solidFill>
                <a:latin typeface="FontAwesome" pitchFamily="2" charset="0"/>
              </a:endParaRPr>
            </a:p>
          </p:txBody>
        </p:sp>
        <p:sp>
          <p:nvSpPr>
            <p:cNvPr id="15" name="TextBox 14">
              <a:extLst>
                <a:ext uri="{FF2B5EF4-FFF2-40B4-BE49-F238E27FC236}">
                  <a16:creationId xmlns:a16="http://schemas.microsoft.com/office/drawing/2014/main" id="{8F7F7E59-72AD-458C-8A70-50B846F164E1}"/>
                </a:ext>
              </a:extLst>
            </p:cNvPr>
            <p:cNvSpPr txBox="1"/>
            <p:nvPr/>
          </p:nvSpPr>
          <p:spPr>
            <a:xfrm>
              <a:off x="6455627" y="3387538"/>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19" name="Group 18">
            <a:extLst>
              <a:ext uri="{FF2B5EF4-FFF2-40B4-BE49-F238E27FC236}">
                <a16:creationId xmlns:a16="http://schemas.microsoft.com/office/drawing/2014/main" id="{CF447991-241A-40A3-9FBB-655C6686711A}"/>
              </a:ext>
            </a:extLst>
          </p:cNvPr>
          <p:cNvGrpSpPr/>
          <p:nvPr/>
        </p:nvGrpSpPr>
        <p:grpSpPr>
          <a:xfrm>
            <a:off x="6400800" y="4389120"/>
            <a:ext cx="657827" cy="638993"/>
            <a:chOff x="6407639" y="4343400"/>
            <a:chExt cx="657827" cy="638993"/>
          </a:xfrm>
        </p:grpSpPr>
        <p:sp>
          <p:nvSpPr>
            <p:cNvPr id="13" name="Oval 12">
              <a:extLst>
                <a:ext uri="{FF2B5EF4-FFF2-40B4-BE49-F238E27FC236}">
                  <a16:creationId xmlns:a16="http://schemas.microsoft.com/office/drawing/2014/main" id="{99404329-E057-4B3A-8186-05C219FB4FE1}"/>
                </a:ext>
              </a:extLst>
            </p:cNvPr>
            <p:cNvSpPr/>
            <p:nvPr/>
          </p:nvSpPr>
          <p:spPr>
            <a:xfrm>
              <a:off x="6407639" y="4343400"/>
              <a:ext cx="657827" cy="638993"/>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D4D4D"/>
                </a:solidFill>
                <a:latin typeface="FontAwesome" pitchFamily="2" charset="0"/>
              </a:endParaRPr>
            </a:p>
          </p:txBody>
        </p:sp>
        <p:sp>
          <p:nvSpPr>
            <p:cNvPr id="16" name="TextBox 15">
              <a:extLst>
                <a:ext uri="{FF2B5EF4-FFF2-40B4-BE49-F238E27FC236}">
                  <a16:creationId xmlns:a16="http://schemas.microsoft.com/office/drawing/2014/main" id="{CAF9FD16-6AFC-4F7F-9891-5F887570621A}"/>
                </a:ext>
              </a:extLst>
            </p:cNvPr>
            <p:cNvSpPr txBox="1"/>
            <p:nvPr/>
          </p:nvSpPr>
          <p:spPr>
            <a:xfrm>
              <a:off x="6449289" y="4387344"/>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8" name="Group 17">
            <a:extLst>
              <a:ext uri="{FF2B5EF4-FFF2-40B4-BE49-F238E27FC236}">
                <a16:creationId xmlns:a16="http://schemas.microsoft.com/office/drawing/2014/main" id="{D469F4E9-2BA4-4200-AB01-6272C60525A9}"/>
              </a:ext>
            </a:extLst>
          </p:cNvPr>
          <p:cNvGrpSpPr/>
          <p:nvPr/>
        </p:nvGrpSpPr>
        <p:grpSpPr>
          <a:xfrm>
            <a:off x="6400800" y="5303520"/>
            <a:ext cx="657827" cy="638993"/>
            <a:chOff x="6449289" y="5486400"/>
            <a:chExt cx="657827" cy="638993"/>
          </a:xfrm>
        </p:grpSpPr>
        <p:sp>
          <p:nvSpPr>
            <p:cNvPr id="14" name="Oval 13">
              <a:extLst>
                <a:ext uri="{FF2B5EF4-FFF2-40B4-BE49-F238E27FC236}">
                  <a16:creationId xmlns:a16="http://schemas.microsoft.com/office/drawing/2014/main" id="{CF5435FB-AE4B-4D2A-8B8D-77114ACC1585}"/>
                </a:ext>
              </a:extLst>
            </p:cNvPr>
            <p:cNvSpPr/>
            <p:nvPr/>
          </p:nvSpPr>
          <p:spPr>
            <a:xfrm>
              <a:off x="6449289" y="5486400"/>
              <a:ext cx="657827" cy="638993"/>
            </a:xfrm>
            <a:prstGeom prst="ellipse">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D4D4D"/>
                </a:solidFill>
                <a:latin typeface="FontAwesome" pitchFamily="2" charset="0"/>
              </a:endParaRPr>
            </a:p>
          </p:txBody>
        </p:sp>
        <p:sp>
          <p:nvSpPr>
            <p:cNvPr id="17" name="TextBox 16">
              <a:extLst>
                <a:ext uri="{FF2B5EF4-FFF2-40B4-BE49-F238E27FC236}">
                  <a16:creationId xmlns:a16="http://schemas.microsoft.com/office/drawing/2014/main" id="{1E2DAFFE-176C-497D-8E39-6AFABDFE562D}"/>
                </a:ext>
              </a:extLst>
            </p:cNvPr>
            <p:cNvSpPr txBox="1"/>
            <p:nvPr/>
          </p:nvSpPr>
          <p:spPr>
            <a:xfrm>
              <a:off x="6490939" y="554428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21" name="TextBox 20">
            <a:extLst>
              <a:ext uri="{FF2B5EF4-FFF2-40B4-BE49-F238E27FC236}">
                <a16:creationId xmlns:a16="http://schemas.microsoft.com/office/drawing/2014/main" id="{9CD5A6C9-EE79-441A-93BD-48FC775FE694}"/>
              </a:ext>
            </a:extLst>
          </p:cNvPr>
          <p:cNvSpPr txBox="1"/>
          <p:nvPr/>
        </p:nvSpPr>
        <p:spPr>
          <a:xfrm>
            <a:off x="7192272" y="3474720"/>
            <a:ext cx="4539214" cy="744819"/>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 01</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2" name="TextBox 21">
            <a:extLst>
              <a:ext uri="{FF2B5EF4-FFF2-40B4-BE49-F238E27FC236}">
                <a16:creationId xmlns:a16="http://schemas.microsoft.com/office/drawing/2014/main" id="{3ABB39AF-C9B8-4C01-AE8D-8766D9C2801E}"/>
              </a:ext>
            </a:extLst>
          </p:cNvPr>
          <p:cNvSpPr txBox="1"/>
          <p:nvPr/>
        </p:nvSpPr>
        <p:spPr>
          <a:xfrm>
            <a:off x="7192272" y="4389120"/>
            <a:ext cx="4539214" cy="744819"/>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 02</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D9128860-9964-43DA-8BFD-3F7DB9FB5DF2}"/>
              </a:ext>
            </a:extLst>
          </p:cNvPr>
          <p:cNvSpPr txBox="1"/>
          <p:nvPr/>
        </p:nvSpPr>
        <p:spPr>
          <a:xfrm>
            <a:off x="7223648" y="5303520"/>
            <a:ext cx="4539214" cy="744819"/>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 03</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736BAEDF-C089-4869-BF92-B446AC702CEA}"/>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D4D4D"/>
              </a:solidFill>
              <a:latin typeface="Candara" panose="020E0502030303020204" pitchFamily="34" charset="0"/>
            </a:endParaRP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a:t>
            </a:r>
          </a:p>
        </p:txBody>
      </p:sp>
    </p:spTree>
    <p:extLst>
      <p:ext uri="{BB962C8B-B14F-4D97-AF65-F5344CB8AC3E}">
        <p14:creationId xmlns:p14="http://schemas.microsoft.com/office/powerpoint/2010/main" val="295055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ipe(left)">
                                      <p:cBhvr>
                                        <p:cTn id="11" dur="1000"/>
                                        <p:tgtEl>
                                          <p:spTgt spid="10">
                                            <p:graphicEl>
                                              <a:chart seriesIdx="-3" categoryIdx="-3" bldStep="gridLegend"/>
                                            </p:graphic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ipe(left)">
                                      <p:cBhvr>
                                        <p:cTn id="15" dur="2500"/>
                                        <p:tgtEl>
                                          <p:spTgt spid="10">
                                            <p:graphicEl>
                                              <a:chart seriesIdx="0" categoryIdx="-4" bldStep="series"/>
                                            </p:graphicEl>
                                          </p:spTgt>
                                        </p:tgtEl>
                                      </p:cBhvr>
                                    </p:animEffect>
                                  </p:childTnLst>
                                </p:cTn>
                              </p:par>
                              <p:par>
                                <p:cTn id="16" presetID="2" presetClass="entr" presetSubtype="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2500" fill="hold"/>
                                        <p:tgtEl>
                                          <p:spTgt spid="20"/>
                                        </p:tgtEl>
                                        <p:attrNameLst>
                                          <p:attrName>ppt_x</p:attrName>
                                        </p:attrNameLst>
                                      </p:cBhvr>
                                      <p:tavLst>
                                        <p:tav tm="0">
                                          <p:val>
                                            <p:strVal val="0-#ppt_w/2"/>
                                          </p:val>
                                        </p:tav>
                                        <p:tav tm="100000">
                                          <p:val>
                                            <p:strVal val="#ppt_x"/>
                                          </p:val>
                                        </p:tav>
                                      </p:tavLst>
                                    </p:anim>
                                    <p:anim calcmode="lin" valueType="num">
                                      <p:cBhvr additive="base">
                                        <p:cTn id="19" dur="2500" fill="hold"/>
                                        <p:tgtEl>
                                          <p:spTgt spid="20"/>
                                        </p:tgtEl>
                                        <p:attrNameLst>
                                          <p:attrName>ppt_y</p:attrName>
                                        </p:attrNameLst>
                                      </p:cBhvr>
                                      <p:tavLst>
                                        <p:tav tm="0">
                                          <p:val>
                                            <p:strVal val="#ppt_y"/>
                                          </p:val>
                                        </p:tav>
                                        <p:tav tm="100000">
                                          <p:val>
                                            <p:strVal val="#ppt_y"/>
                                          </p:val>
                                        </p:tav>
                                      </p:tavLst>
                                    </p:anim>
                                  </p:childTnLst>
                                </p:cTn>
                              </p:par>
                            </p:childTnLst>
                          </p:cTn>
                        </p:par>
                        <p:par>
                          <p:cTn id="20" fill="hold">
                            <p:stCondLst>
                              <p:cond delay="4500"/>
                            </p:stCondLst>
                            <p:childTnLst>
                              <p:par>
                                <p:cTn id="21" presetID="42"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1000" fill="hold"/>
                                        <p:tgtEl>
                                          <p:spTgt spid="21"/>
                                        </p:tgtEl>
                                        <p:attrNameLst>
                                          <p:attrName>ppt_y</p:attrName>
                                        </p:attrNameLst>
                                      </p:cBhvr>
                                      <p:tavLst>
                                        <p:tav tm="0">
                                          <p:val>
                                            <p:strVal val="#ppt_y+.1"/>
                                          </p:val>
                                        </p:tav>
                                        <p:tav tm="100000">
                                          <p:val>
                                            <p:strVal val="#ppt_y"/>
                                          </p:val>
                                        </p:tav>
                                      </p:tavLst>
                                    </p:anim>
                                  </p:childTnLst>
                                </p:cTn>
                              </p:par>
                            </p:childTnLst>
                          </p:cTn>
                        </p:par>
                        <p:par>
                          <p:cTn id="26" fill="hold">
                            <p:stCondLst>
                              <p:cond delay="5500"/>
                            </p:stCondLst>
                            <p:childTnLst>
                              <p:par>
                                <p:cTn id="27" presetID="22" presetClass="entr" presetSubtype="8" fill="hold" grpId="0" nodeType="afterEffect">
                                  <p:stCondLst>
                                    <p:cond delay="0"/>
                                  </p:stCondLst>
                                  <p:childTnLst>
                                    <p:set>
                                      <p:cBhvr>
                                        <p:cTn id="28"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wipe(left)">
                                      <p:cBhvr>
                                        <p:cTn id="29" dur="2500"/>
                                        <p:tgtEl>
                                          <p:spTgt spid="10">
                                            <p:graphicEl>
                                              <a:chart seriesIdx="1" categoryIdx="-4" bldStep="series"/>
                                            </p:graphicEl>
                                          </p:spTgt>
                                        </p:tgtEl>
                                      </p:cBhvr>
                                    </p:animEffect>
                                  </p:childTnLst>
                                </p:cTn>
                              </p:par>
                              <p:par>
                                <p:cTn id="30" presetID="2" presetClass="entr" presetSubtype="8"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2500" fill="hold"/>
                                        <p:tgtEl>
                                          <p:spTgt spid="19"/>
                                        </p:tgtEl>
                                        <p:attrNameLst>
                                          <p:attrName>ppt_x</p:attrName>
                                        </p:attrNameLst>
                                      </p:cBhvr>
                                      <p:tavLst>
                                        <p:tav tm="0">
                                          <p:val>
                                            <p:strVal val="0-#ppt_w/2"/>
                                          </p:val>
                                        </p:tav>
                                        <p:tav tm="100000">
                                          <p:val>
                                            <p:strVal val="#ppt_x"/>
                                          </p:val>
                                        </p:tav>
                                      </p:tavLst>
                                    </p:anim>
                                    <p:anim calcmode="lin" valueType="num">
                                      <p:cBhvr additive="base">
                                        <p:cTn id="33" dur="2500" fill="hold"/>
                                        <p:tgtEl>
                                          <p:spTgt spid="19"/>
                                        </p:tgtEl>
                                        <p:attrNameLst>
                                          <p:attrName>ppt_y</p:attrName>
                                        </p:attrNameLst>
                                      </p:cBhvr>
                                      <p:tavLst>
                                        <p:tav tm="0">
                                          <p:val>
                                            <p:strVal val="#ppt_y"/>
                                          </p:val>
                                        </p:tav>
                                        <p:tav tm="100000">
                                          <p:val>
                                            <p:strVal val="#ppt_y"/>
                                          </p:val>
                                        </p:tav>
                                      </p:tavLst>
                                    </p:anim>
                                  </p:childTnLst>
                                </p:cTn>
                              </p:par>
                            </p:childTnLst>
                          </p:cTn>
                        </p:par>
                        <p:par>
                          <p:cTn id="34" fill="hold">
                            <p:stCondLst>
                              <p:cond delay="800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9000"/>
                            </p:stCondLst>
                            <p:childTnLst>
                              <p:par>
                                <p:cTn id="41" presetID="22" presetClass="entr" presetSubtype="8" fill="hold" grpId="0" nodeType="afterEffect">
                                  <p:stCondLst>
                                    <p:cond delay="0"/>
                                  </p:stCondLst>
                                  <p:childTnLst>
                                    <p:set>
                                      <p:cBhvr>
                                        <p:cTn id="42" dur="1" fill="hold">
                                          <p:stCondLst>
                                            <p:cond delay="0"/>
                                          </p:stCondLst>
                                        </p:cTn>
                                        <p:tgtEl>
                                          <p:spTgt spid="10">
                                            <p:graphicEl>
                                              <a:chart seriesIdx="2" categoryIdx="-4" bldStep="series"/>
                                            </p:graphicEl>
                                          </p:spTgt>
                                        </p:tgtEl>
                                        <p:attrNameLst>
                                          <p:attrName>style.visibility</p:attrName>
                                        </p:attrNameLst>
                                      </p:cBhvr>
                                      <p:to>
                                        <p:strVal val="visible"/>
                                      </p:to>
                                    </p:set>
                                    <p:animEffect transition="in" filter="wipe(left)">
                                      <p:cBhvr>
                                        <p:cTn id="43" dur="2500"/>
                                        <p:tgtEl>
                                          <p:spTgt spid="10">
                                            <p:graphicEl>
                                              <a:chart seriesIdx="2" categoryIdx="-4" bldStep="series"/>
                                            </p:graphicEl>
                                          </p:spTgt>
                                        </p:tgtEl>
                                      </p:cBhvr>
                                    </p:animEffect>
                                  </p:childTnLst>
                                </p:cTn>
                              </p:par>
                              <p:par>
                                <p:cTn id="44" presetID="2" presetClass="entr" presetSubtype="8"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2500" fill="hold"/>
                                        <p:tgtEl>
                                          <p:spTgt spid="18"/>
                                        </p:tgtEl>
                                        <p:attrNameLst>
                                          <p:attrName>ppt_x</p:attrName>
                                        </p:attrNameLst>
                                      </p:cBhvr>
                                      <p:tavLst>
                                        <p:tav tm="0">
                                          <p:val>
                                            <p:strVal val="0-#ppt_w/2"/>
                                          </p:val>
                                        </p:tav>
                                        <p:tav tm="100000">
                                          <p:val>
                                            <p:strVal val="#ppt_x"/>
                                          </p:val>
                                        </p:tav>
                                      </p:tavLst>
                                    </p:anim>
                                    <p:anim calcmode="lin" valueType="num">
                                      <p:cBhvr additive="base">
                                        <p:cTn id="47" dur="2500" fill="hold"/>
                                        <p:tgtEl>
                                          <p:spTgt spid="18"/>
                                        </p:tgtEl>
                                        <p:attrNameLst>
                                          <p:attrName>ppt_y</p:attrName>
                                        </p:attrNameLst>
                                      </p:cBhvr>
                                      <p:tavLst>
                                        <p:tav tm="0">
                                          <p:val>
                                            <p:strVal val="#ppt_y"/>
                                          </p:val>
                                        </p:tav>
                                        <p:tav tm="100000">
                                          <p:val>
                                            <p:strVal val="#ppt_y"/>
                                          </p:val>
                                        </p:tav>
                                      </p:tavLst>
                                    </p:anim>
                                  </p:childTnLst>
                                </p:cTn>
                              </p:par>
                            </p:childTnLst>
                          </p:cTn>
                        </p:par>
                        <p:par>
                          <p:cTn id="48" fill="hold">
                            <p:stCondLst>
                              <p:cond delay="115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Chart bld="series"/>
        </p:bldSub>
      </p:bldGraphic>
      <p:bldP spid="21" grpId="0"/>
      <p:bldP spid="22"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1415</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2019-07-21T18:09:08Z</dcterms:modified>
</cp:coreProperties>
</file>