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8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404141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053258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g"/><Relationship Id="rId7"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Straight Connector 22"/>
          <p:cNvCxnSpPr/>
          <p:nvPr/>
        </p:nvCxnSpPr>
        <p:spPr>
          <a:xfrm>
            <a:off x="1568320" y="4042265"/>
            <a:ext cx="0" cy="640080"/>
          </a:xfrm>
          <a:prstGeom prst="line">
            <a:avLst/>
          </a:prstGeom>
          <a:ln w="25400">
            <a:solidFill>
              <a:schemeClr val="bg1"/>
            </a:solidFill>
            <a:prstDash val="sysDash"/>
          </a:ln>
          <a:effectLst/>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1823660" y="4042265"/>
            <a:ext cx="0" cy="640080"/>
          </a:xfrm>
          <a:prstGeom prst="line">
            <a:avLst/>
          </a:prstGeom>
          <a:ln w="25400">
            <a:solidFill>
              <a:schemeClr val="bg1"/>
            </a:solidFill>
            <a:prstDash val="sysDash"/>
          </a:ln>
          <a:effectLst/>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9E5E3E4F-076E-4D88-AE19-D69A3352C253}"/>
              </a:ext>
            </a:extLst>
          </p:cNvPr>
          <p:cNvCxnSpPr/>
          <p:nvPr/>
        </p:nvCxnSpPr>
        <p:spPr>
          <a:xfrm>
            <a:off x="7398666" y="4042265"/>
            <a:ext cx="0" cy="640080"/>
          </a:xfrm>
          <a:prstGeom prst="line">
            <a:avLst/>
          </a:prstGeom>
          <a:ln w="25400">
            <a:solidFill>
              <a:schemeClr val="bg1"/>
            </a:solidFill>
            <a:prstDash val="sysDash"/>
          </a:ln>
          <a:effectLst/>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84EFC537-D5F4-41BC-B260-94FA69D12EB7}"/>
              </a:ext>
            </a:extLst>
          </p:cNvPr>
          <p:cNvCxnSpPr/>
          <p:nvPr/>
        </p:nvCxnSpPr>
        <p:spPr>
          <a:xfrm>
            <a:off x="7654006" y="4042265"/>
            <a:ext cx="0" cy="640080"/>
          </a:xfrm>
          <a:prstGeom prst="line">
            <a:avLst/>
          </a:prstGeom>
          <a:ln w="25400">
            <a:solidFill>
              <a:schemeClr val="bg1"/>
            </a:solidFill>
            <a:prstDash val="sysDash"/>
          </a:ln>
          <a:effectLst/>
        </p:spPr>
        <p:style>
          <a:lnRef idx="1">
            <a:schemeClr val="accent1"/>
          </a:lnRef>
          <a:fillRef idx="0">
            <a:schemeClr val="accent1"/>
          </a:fillRef>
          <a:effectRef idx="0">
            <a:schemeClr val="accent1"/>
          </a:effectRef>
          <a:fontRef idx="minor">
            <a:schemeClr val="tx1"/>
          </a:fontRef>
        </p:style>
      </p:cxnSp>
      <p:grpSp>
        <p:nvGrpSpPr>
          <p:cNvPr id="31" name="Group 30">
            <a:extLst>
              <a:ext uri="{FF2B5EF4-FFF2-40B4-BE49-F238E27FC236}">
                <a16:creationId xmlns:a16="http://schemas.microsoft.com/office/drawing/2014/main" id="{359D66BB-15FD-48D1-8916-67E57648F84D}"/>
              </a:ext>
            </a:extLst>
          </p:cNvPr>
          <p:cNvGrpSpPr/>
          <p:nvPr/>
        </p:nvGrpSpPr>
        <p:grpSpPr>
          <a:xfrm>
            <a:off x="18288" y="4628921"/>
            <a:ext cx="1618364" cy="137160"/>
            <a:chOff x="18288" y="4628921"/>
            <a:chExt cx="1618364" cy="137160"/>
          </a:xfrm>
        </p:grpSpPr>
        <p:cxnSp>
          <p:nvCxnSpPr>
            <p:cNvPr id="20" name="Straight Connector 19"/>
            <p:cNvCxnSpPr/>
            <p:nvPr/>
          </p:nvCxnSpPr>
          <p:spPr>
            <a:xfrm flipH="1">
              <a:off x="18288" y="4697501"/>
              <a:ext cx="1554480" cy="0"/>
            </a:xfrm>
            <a:prstGeom prst="line">
              <a:avLst/>
            </a:prstGeom>
            <a:ln w="25400">
              <a:solidFill>
                <a:schemeClr val="bg1"/>
              </a:solidFill>
              <a:prstDash val="sysDash"/>
            </a:ln>
            <a:effectLst/>
          </p:spPr>
          <p:style>
            <a:lnRef idx="1">
              <a:schemeClr val="accent1"/>
            </a:lnRef>
            <a:fillRef idx="0">
              <a:schemeClr val="accent1"/>
            </a:fillRef>
            <a:effectRef idx="0">
              <a:schemeClr val="accent1"/>
            </a:effectRef>
            <a:fontRef idx="minor">
              <a:schemeClr val="tx1"/>
            </a:fontRef>
          </p:style>
        </p:cxnSp>
        <p:sp>
          <p:nvSpPr>
            <p:cNvPr id="30" name="Oval 29">
              <a:extLst>
                <a:ext uri="{FF2B5EF4-FFF2-40B4-BE49-F238E27FC236}">
                  <a16:creationId xmlns:a16="http://schemas.microsoft.com/office/drawing/2014/main" id="{AC1424E2-CB59-429C-BEB9-2941883336CA}"/>
                </a:ext>
              </a:extLst>
            </p:cNvPr>
            <p:cNvSpPr>
              <a:spLocks noChangeAspect="1"/>
            </p:cNvSpPr>
            <p:nvPr/>
          </p:nvSpPr>
          <p:spPr>
            <a:xfrm>
              <a:off x="1499492" y="4628921"/>
              <a:ext cx="137160" cy="1371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Group 31">
            <a:extLst>
              <a:ext uri="{FF2B5EF4-FFF2-40B4-BE49-F238E27FC236}">
                <a16:creationId xmlns:a16="http://schemas.microsoft.com/office/drawing/2014/main" id="{17456E43-8455-45A0-9FD1-D7D2C08799BB}"/>
              </a:ext>
            </a:extLst>
          </p:cNvPr>
          <p:cNvGrpSpPr/>
          <p:nvPr/>
        </p:nvGrpSpPr>
        <p:grpSpPr>
          <a:xfrm>
            <a:off x="1759527" y="4628921"/>
            <a:ext cx="1609502" cy="137160"/>
            <a:chOff x="1759527" y="4628921"/>
            <a:chExt cx="1609502" cy="137160"/>
          </a:xfrm>
        </p:grpSpPr>
        <p:cxnSp>
          <p:nvCxnSpPr>
            <p:cNvPr id="68" name="Straight Connector 67"/>
            <p:cNvCxnSpPr/>
            <p:nvPr/>
          </p:nvCxnSpPr>
          <p:spPr>
            <a:xfrm flipH="1">
              <a:off x="1814549" y="4700633"/>
              <a:ext cx="1554480" cy="0"/>
            </a:xfrm>
            <a:prstGeom prst="line">
              <a:avLst/>
            </a:prstGeom>
            <a:ln w="25400">
              <a:solidFill>
                <a:schemeClr val="bg1"/>
              </a:solidFill>
              <a:prstDash val="sysDash"/>
              <a:headEnd type="none"/>
            </a:ln>
            <a:effectLst/>
          </p:spPr>
          <p:style>
            <a:lnRef idx="1">
              <a:schemeClr val="accent1"/>
            </a:lnRef>
            <a:fillRef idx="0">
              <a:schemeClr val="accent1"/>
            </a:fillRef>
            <a:effectRef idx="0">
              <a:schemeClr val="accent1"/>
            </a:effectRef>
            <a:fontRef idx="minor">
              <a:schemeClr val="tx1"/>
            </a:fontRef>
          </p:style>
        </p:cxnSp>
        <p:sp>
          <p:nvSpPr>
            <p:cNvPr id="88" name="Oval 87">
              <a:extLst>
                <a:ext uri="{FF2B5EF4-FFF2-40B4-BE49-F238E27FC236}">
                  <a16:creationId xmlns:a16="http://schemas.microsoft.com/office/drawing/2014/main" id="{9254F982-6757-454A-9217-A1AC32D74844}"/>
                </a:ext>
              </a:extLst>
            </p:cNvPr>
            <p:cNvSpPr>
              <a:spLocks noChangeAspect="1"/>
            </p:cNvSpPr>
            <p:nvPr/>
          </p:nvSpPr>
          <p:spPr>
            <a:xfrm>
              <a:off x="1759527" y="4628921"/>
              <a:ext cx="137160" cy="1371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4" name="Group 33">
            <a:extLst>
              <a:ext uri="{FF2B5EF4-FFF2-40B4-BE49-F238E27FC236}">
                <a16:creationId xmlns:a16="http://schemas.microsoft.com/office/drawing/2014/main" id="{9A5600CD-7FDA-4B93-A50A-0CD718D436D1}"/>
              </a:ext>
            </a:extLst>
          </p:cNvPr>
          <p:cNvGrpSpPr/>
          <p:nvPr/>
        </p:nvGrpSpPr>
        <p:grpSpPr>
          <a:xfrm>
            <a:off x="5760720" y="4626864"/>
            <a:ext cx="1708574" cy="137160"/>
            <a:chOff x="5760720" y="4626864"/>
            <a:chExt cx="1708574" cy="137160"/>
          </a:xfrm>
        </p:grpSpPr>
        <p:cxnSp>
          <p:nvCxnSpPr>
            <p:cNvPr id="74" name="Straight Connector 73">
              <a:extLst>
                <a:ext uri="{FF2B5EF4-FFF2-40B4-BE49-F238E27FC236}">
                  <a16:creationId xmlns:a16="http://schemas.microsoft.com/office/drawing/2014/main" id="{F4FABD88-F35A-41C3-9933-BFEEC8E43812}"/>
                </a:ext>
              </a:extLst>
            </p:cNvPr>
            <p:cNvCxnSpPr/>
            <p:nvPr/>
          </p:nvCxnSpPr>
          <p:spPr>
            <a:xfrm flipH="1">
              <a:off x="5760720" y="4700728"/>
              <a:ext cx="1645920" cy="0"/>
            </a:xfrm>
            <a:prstGeom prst="line">
              <a:avLst/>
            </a:prstGeom>
            <a:ln w="25400">
              <a:solidFill>
                <a:schemeClr val="bg1"/>
              </a:solidFill>
              <a:prstDash val="sysDash"/>
            </a:ln>
            <a:effectLst/>
          </p:spPr>
          <p:style>
            <a:lnRef idx="1">
              <a:schemeClr val="accent1"/>
            </a:lnRef>
            <a:fillRef idx="0">
              <a:schemeClr val="accent1"/>
            </a:fillRef>
            <a:effectRef idx="0">
              <a:schemeClr val="accent1"/>
            </a:effectRef>
            <a:fontRef idx="minor">
              <a:schemeClr val="tx1"/>
            </a:fontRef>
          </p:style>
        </p:cxnSp>
        <p:sp>
          <p:nvSpPr>
            <p:cNvPr id="89" name="Oval 88">
              <a:extLst>
                <a:ext uri="{FF2B5EF4-FFF2-40B4-BE49-F238E27FC236}">
                  <a16:creationId xmlns:a16="http://schemas.microsoft.com/office/drawing/2014/main" id="{8C86B3C3-2BF7-4063-BD45-ACBEA3B66AB1}"/>
                </a:ext>
              </a:extLst>
            </p:cNvPr>
            <p:cNvSpPr>
              <a:spLocks noChangeAspect="1"/>
            </p:cNvSpPr>
            <p:nvPr/>
          </p:nvSpPr>
          <p:spPr>
            <a:xfrm>
              <a:off x="7332134" y="4626864"/>
              <a:ext cx="137160" cy="1371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5" name="Group 34">
            <a:extLst>
              <a:ext uri="{FF2B5EF4-FFF2-40B4-BE49-F238E27FC236}">
                <a16:creationId xmlns:a16="http://schemas.microsoft.com/office/drawing/2014/main" id="{4DE5FF62-3D56-4DA8-8374-BC096F529B7F}"/>
              </a:ext>
            </a:extLst>
          </p:cNvPr>
          <p:cNvGrpSpPr/>
          <p:nvPr/>
        </p:nvGrpSpPr>
        <p:grpSpPr>
          <a:xfrm>
            <a:off x="7580235" y="4626864"/>
            <a:ext cx="1700925" cy="137160"/>
            <a:chOff x="7580235" y="4626864"/>
            <a:chExt cx="1700925" cy="137160"/>
          </a:xfrm>
        </p:grpSpPr>
        <p:cxnSp>
          <p:nvCxnSpPr>
            <p:cNvPr id="76" name="Straight Connector 75">
              <a:extLst>
                <a:ext uri="{FF2B5EF4-FFF2-40B4-BE49-F238E27FC236}">
                  <a16:creationId xmlns:a16="http://schemas.microsoft.com/office/drawing/2014/main" id="{8EADDF0E-644B-4633-8D8F-C230A15729FD}"/>
                </a:ext>
              </a:extLst>
            </p:cNvPr>
            <p:cNvCxnSpPr/>
            <p:nvPr/>
          </p:nvCxnSpPr>
          <p:spPr>
            <a:xfrm flipH="1">
              <a:off x="7635240" y="4700633"/>
              <a:ext cx="1645920" cy="0"/>
            </a:xfrm>
            <a:prstGeom prst="line">
              <a:avLst/>
            </a:prstGeom>
            <a:ln w="25400">
              <a:solidFill>
                <a:schemeClr val="bg1"/>
              </a:solidFill>
              <a:prstDash val="sysDash"/>
              <a:headEnd type="none"/>
            </a:ln>
            <a:effectLst/>
          </p:spPr>
          <p:style>
            <a:lnRef idx="1">
              <a:schemeClr val="accent1"/>
            </a:lnRef>
            <a:fillRef idx="0">
              <a:schemeClr val="accent1"/>
            </a:fillRef>
            <a:effectRef idx="0">
              <a:schemeClr val="accent1"/>
            </a:effectRef>
            <a:fontRef idx="minor">
              <a:schemeClr val="tx1"/>
            </a:fontRef>
          </p:style>
        </p:cxnSp>
        <p:sp>
          <p:nvSpPr>
            <p:cNvPr id="90" name="Oval 89">
              <a:extLst>
                <a:ext uri="{FF2B5EF4-FFF2-40B4-BE49-F238E27FC236}">
                  <a16:creationId xmlns:a16="http://schemas.microsoft.com/office/drawing/2014/main" id="{BAAF9682-2CF3-49EE-B584-3A08EE9F0F2D}"/>
                </a:ext>
              </a:extLst>
            </p:cNvPr>
            <p:cNvSpPr>
              <a:spLocks noChangeAspect="1"/>
            </p:cNvSpPr>
            <p:nvPr/>
          </p:nvSpPr>
          <p:spPr>
            <a:xfrm>
              <a:off x="7580235" y="4626864"/>
              <a:ext cx="137160" cy="1371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a:extLst>
              <a:ext uri="{FF2B5EF4-FFF2-40B4-BE49-F238E27FC236}">
                <a16:creationId xmlns:a16="http://schemas.microsoft.com/office/drawing/2014/main" id="{159DC1A5-0FBF-489F-8E10-EF7BF87289A0}"/>
              </a:ext>
            </a:extLst>
          </p:cNvPr>
          <p:cNvGrpSpPr/>
          <p:nvPr/>
        </p:nvGrpSpPr>
        <p:grpSpPr>
          <a:xfrm>
            <a:off x="457200" y="1714210"/>
            <a:ext cx="2419495" cy="2419495"/>
            <a:chOff x="872966" y="1739195"/>
            <a:chExt cx="2419495" cy="2419495"/>
          </a:xfrm>
          <a:effectLst>
            <a:outerShdw blurRad="50800" dist="38100" dir="18900000" algn="bl" rotWithShape="0">
              <a:prstClr val="black">
                <a:alpha val="40000"/>
              </a:prstClr>
            </a:outerShdw>
          </a:effectLst>
        </p:grpSpPr>
        <p:sp>
          <p:nvSpPr>
            <p:cNvPr id="60" name="Sev01">
              <a:extLst>
                <a:ext uri="{FF2B5EF4-FFF2-40B4-BE49-F238E27FC236}">
                  <a16:creationId xmlns:a16="http://schemas.microsoft.com/office/drawing/2014/main" id="{AFCD7A65-3245-4C3B-BA96-2C74ED7DFF91}"/>
                </a:ext>
              </a:extLst>
            </p:cNvPr>
            <p:cNvSpPr>
              <a:spLocks noChangeAspect="1"/>
            </p:cNvSpPr>
            <p:nvPr/>
          </p:nvSpPr>
          <p:spPr>
            <a:xfrm>
              <a:off x="872966" y="1739195"/>
              <a:ext cx="2419495" cy="2419495"/>
            </a:xfrm>
            <a:prstGeom prst="roundRect">
              <a:avLst>
                <a:gd name="adj" fmla="val 7569"/>
              </a:avLst>
            </a:prstGeom>
            <a:solidFill>
              <a:srgbClr val="FE4A1E"/>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59" name="Freeform: Shape 58">
              <a:extLst>
                <a:ext uri="{FF2B5EF4-FFF2-40B4-BE49-F238E27FC236}">
                  <a16:creationId xmlns:a16="http://schemas.microsoft.com/office/drawing/2014/main" id="{0E324E8C-D961-4361-A07B-1983CF7D7DE0}"/>
                </a:ext>
              </a:extLst>
            </p:cNvPr>
            <p:cNvSpPr>
              <a:spLocks noChangeAspect="1"/>
            </p:cNvSpPr>
            <p:nvPr/>
          </p:nvSpPr>
          <p:spPr>
            <a:xfrm>
              <a:off x="2143841" y="1739195"/>
              <a:ext cx="1148620" cy="1273521"/>
            </a:xfrm>
            <a:custGeom>
              <a:avLst/>
              <a:gdLst>
                <a:gd name="connsiteX0" fmla="*/ 0 w 1148620"/>
                <a:gd name="connsiteY0" fmla="*/ 0 h 1273521"/>
                <a:gd name="connsiteX1" fmla="*/ 965488 w 1148620"/>
                <a:gd name="connsiteY1" fmla="*/ 0 h 1273521"/>
                <a:gd name="connsiteX2" fmla="*/ 1148620 w 1148620"/>
                <a:gd name="connsiteY2" fmla="*/ 183132 h 1273521"/>
                <a:gd name="connsiteX3" fmla="*/ 1148620 w 1148620"/>
                <a:gd name="connsiteY3" fmla="*/ 1273521 h 1273521"/>
                <a:gd name="connsiteX4" fmla="*/ 1121042 w 1148620"/>
                <a:gd name="connsiteY4" fmla="*/ 1229188 h 1273521"/>
                <a:gd name="connsiteX5" fmla="*/ 6663 w 1148620"/>
                <a:gd name="connsiteY5" fmla="*/ 51535 h 1273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8620" h="1273521">
                  <a:moveTo>
                    <a:pt x="0" y="0"/>
                  </a:moveTo>
                  <a:lnTo>
                    <a:pt x="965488" y="0"/>
                  </a:lnTo>
                  <a:cubicBezTo>
                    <a:pt x="1066629" y="0"/>
                    <a:pt x="1148620" y="81991"/>
                    <a:pt x="1148620" y="183132"/>
                  </a:cubicBezTo>
                  <a:lnTo>
                    <a:pt x="1148620" y="1273521"/>
                  </a:lnTo>
                  <a:lnTo>
                    <a:pt x="1121042" y="1229188"/>
                  </a:lnTo>
                  <a:cubicBezTo>
                    <a:pt x="695428" y="623612"/>
                    <a:pt x="127504" y="825070"/>
                    <a:pt x="6663" y="51535"/>
                  </a:cubicBezTo>
                  <a:close/>
                </a:path>
              </a:pathLst>
            </a:custGeom>
            <a:blipFill>
              <a:blip r:embed="rId3"/>
              <a:stretch>
                <a:fillRect/>
              </a:stretch>
            </a:blip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5333" dirty="0">
                <a:solidFill>
                  <a:schemeClr val="accent1">
                    <a:lumMod val="50000"/>
                  </a:schemeClr>
                </a:solidFill>
                <a:latin typeface="FontAwesome" pitchFamily="2" charset="0"/>
              </a:endParaRPr>
            </a:p>
          </p:txBody>
        </p:sp>
      </p:grpSp>
      <p:sp>
        <p:nvSpPr>
          <p:cNvPr id="64" name="TextBox 63"/>
          <p:cNvSpPr txBox="1"/>
          <p:nvPr/>
        </p:nvSpPr>
        <p:spPr>
          <a:xfrm>
            <a:off x="586446" y="1912851"/>
            <a:ext cx="2271311" cy="2080570"/>
          </a:xfrm>
          <a:prstGeom prst="rect">
            <a:avLst/>
          </a:prstGeom>
          <a:noFill/>
        </p:spPr>
        <p:txBody>
          <a:bodyPr wrap="square" rtlCol="0">
            <a:spAutoFit/>
          </a:bodyPr>
          <a:lstStyle/>
          <a:p>
            <a:pPr defTabSz="1219170">
              <a:spcBef>
                <a:spcPct val="20000"/>
              </a:spcBef>
              <a:defRPr/>
            </a:pPr>
            <a:r>
              <a:rPr lang="en-US" sz="4000" dirty="0">
                <a:solidFill>
                  <a:schemeClr val="bg1"/>
                </a:solidFill>
                <a:latin typeface="Bernard MT Condensed" panose="02050806060905020404" pitchFamily="18" charset="0"/>
              </a:rPr>
              <a:t>25%</a:t>
            </a:r>
          </a:p>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grpSp>
        <p:nvGrpSpPr>
          <p:cNvPr id="62" name="Group 61">
            <a:extLst>
              <a:ext uri="{FF2B5EF4-FFF2-40B4-BE49-F238E27FC236}">
                <a16:creationId xmlns:a16="http://schemas.microsoft.com/office/drawing/2014/main" id="{FEE2F98E-6A26-454C-81AF-F4B1F9A522D2}"/>
              </a:ext>
            </a:extLst>
          </p:cNvPr>
          <p:cNvGrpSpPr/>
          <p:nvPr/>
        </p:nvGrpSpPr>
        <p:grpSpPr>
          <a:xfrm>
            <a:off x="3383280" y="3905105"/>
            <a:ext cx="2419495" cy="2419495"/>
            <a:chOff x="872966" y="1739195"/>
            <a:chExt cx="2419495" cy="2419495"/>
          </a:xfrm>
          <a:effectLst>
            <a:outerShdw blurRad="50800" dist="38100" dir="18900000" algn="bl" rotWithShape="0">
              <a:prstClr val="black">
                <a:alpha val="40000"/>
              </a:prstClr>
            </a:outerShdw>
          </a:effectLst>
        </p:grpSpPr>
        <p:sp>
          <p:nvSpPr>
            <p:cNvPr id="71" name="Sev01">
              <a:extLst>
                <a:ext uri="{FF2B5EF4-FFF2-40B4-BE49-F238E27FC236}">
                  <a16:creationId xmlns:a16="http://schemas.microsoft.com/office/drawing/2014/main" id="{56E3DD3A-2A39-4790-91F2-DC50EF348CBB}"/>
                </a:ext>
              </a:extLst>
            </p:cNvPr>
            <p:cNvSpPr>
              <a:spLocks noChangeAspect="1"/>
            </p:cNvSpPr>
            <p:nvPr/>
          </p:nvSpPr>
          <p:spPr>
            <a:xfrm>
              <a:off x="872966" y="1739195"/>
              <a:ext cx="2419495" cy="2419495"/>
            </a:xfrm>
            <a:prstGeom prst="roundRect">
              <a:avLst>
                <a:gd name="adj" fmla="val 7569"/>
              </a:avLst>
            </a:prstGeom>
            <a:solidFill>
              <a:srgbClr val="5C9AD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72" name="Freeform: Shape 71">
              <a:extLst>
                <a:ext uri="{FF2B5EF4-FFF2-40B4-BE49-F238E27FC236}">
                  <a16:creationId xmlns:a16="http://schemas.microsoft.com/office/drawing/2014/main" id="{C0BDB4AB-BC2E-44D7-BD83-755FCE63BAC6}"/>
                </a:ext>
              </a:extLst>
            </p:cNvPr>
            <p:cNvSpPr>
              <a:spLocks noChangeAspect="1"/>
            </p:cNvSpPr>
            <p:nvPr/>
          </p:nvSpPr>
          <p:spPr>
            <a:xfrm>
              <a:off x="2143841" y="1739195"/>
              <a:ext cx="1148620" cy="1273521"/>
            </a:xfrm>
            <a:custGeom>
              <a:avLst/>
              <a:gdLst>
                <a:gd name="connsiteX0" fmla="*/ 0 w 1148620"/>
                <a:gd name="connsiteY0" fmla="*/ 0 h 1273521"/>
                <a:gd name="connsiteX1" fmla="*/ 965488 w 1148620"/>
                <a:gd name="connsiteY1" fmla="*/ 0 h 1273521"/>
                <a:gd name="connsiteX2" fmla="*/ 1148620 w 1148620"/>
                <a:gd name="connsiteY2" fmla="*/ 183132 h 1273521"/>
                <a:gd name="connsiteX3" fmla="*/ 1148620 w 1148620"/>
                <a:gd name="connsiteY3" fmla="*/ 1273521 h 1273521"/>
                <a:gd name="connsiteX4" fmla="*/ 1121042 w 1148620"/>
                <a:gd name="connsiteY4" fmla="*/ 1229188 h 1273521"/>
                <a:gd name="connsiteX5" fmla="*/ 6663 w 1148620"/>
                <a:gd name="connsiteY5" fmla="*/ 51535 h 1273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8620" h="1273521">
                  <a:moveTo>
                    <a:pt x="0" y="0"/>
                  </a:moveTo>
                  <a:lnTo>
                    <a:pt x="965488" y="0"/>
                  </a:lnTo>
                  <a:cubicBezTo>
                    <a:pt x="1066629" y="0"/>
                    <a:pt x="1148620" y="81991"/>
                    <a:pt x="1148620" y="183132"/>
                  </a:cubicBezTo>
                  <a:lnTo>
                    <a:pt x="1148620" y="1273521"/>
                  </a:lnTo>
                  <a:lnTo>
                    <a:pt x="1121042" y="1229188"/>
                  </a:lnTo>
                  <a:cubicBezTo>
                    <a:pt x="695428" y="623612"/>
                    <a:pt x="127504" y="825070"/>
                    <a:pt x="6663" y="51535"/>
                  </a:cubicBezTo>
                  <a:close/>
                </a:path>
              </a:pathLst>
            </a:custGeom>
            <a:blipFill>
              <a:blip r:embed="rId4"/>
              <a:stretch>
                <a:fillRect/>
              </a:stretch>
            </a:blip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5333" dirty="0">
                <a:solidFill>
                  <a:schemeClr val="accent1">
                    <a:lumMod val="50000"/>
                  </a:schemeClr>
                </a:solidFill>
                <a:latin typeface="FontAwesome" pitchFamily="2" charset="0"/>
              </a:endParaRPr>
            </a:p>
          </p:txBody>
        </p:sp>
      </p:grpSp>
      <p:sp>
        <p:nvSpPr>
          <p:cNvPr id="73" name="TextBox 72">
            <a:extLst>
              <a:ext uri="{FF2B5EF4-FFF2-40B4-BE49-F238E27FC236}">
                <a16:creationId xmlns:a16="http://schemas.microsoft.com/office/drawing/2014/main" id="{CC757FDD-0FFB-409C-8801-558CB4D98920}"/>
              </a:ext>
            </a:extLst>
          </p:cNvPr>
          <p:cNvSpPr txBox="1"/>
          <p:nvPr/>
        </p:nvSpPr>
        <p:spPr>
          <a:xfrm>
            <a:off x="3512526" y="4103746"/>
            <a:ext cx="2271311" cy="2080570"/>
          </a:xfrm>
          <a:prstGeom prst="rect">
            <a:avLst/>
          </a:prstGeom>
          <a:noFill/>
        </p:spPr>
        <p:txBody>
          <a:bodyPr wrap="square" rtlCol="0">
            <a:spAutoFit/>
          </a:bodyPr>
          <a:lstStyle/>
          <a:p>
            <a:pPr defTabSz="1219170">
              <a:spcBef>
                <a:spcPct val="20000"/>
              </a:spcBef>
              <a:defRPr/>
            </a:pPr>
            <a:r>
              <a:rPr lang="en-US" sz="4000" dirty="0">
                <a:solidFill>
                  <a:schemeClr val="bg1"/>
                </a:solidFill>
                <a:latin typeface="Bernard MT Condensed" panose="02050806060905020404" pitchFamily="18" charset="0"/>
              </a:rPr>
              <a:t>25%</a:t>
            </a:r>
          </a:p>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grpSp>
        <p:nvGrpSpPr>
          <p:cNvPr id="78" name="Group 77">
            <a:extLst>
              <a:ext uri="{FF2B5EF4-FFF2-40B4-BE49-F238E27FC236}">
                <a16:creationId xmlns:a16="http://schemas.microsoft.com/office/drawing/2014/main" id="{853681EE-10DF-4F1B-8C53-2C998338DCE8}"/>
              </a:ext>
            </a:extLst>
          </p:cNvPr>
          <p:cNvGrpSpPr/>
          <p:nvPr/>
        </p:nvGrpSpPr>
        <p:grpSpPr>
          <a:xfrm>
            <a:off x="6309360" y="1714210"/>
            <a:ext cx="2419495" cy="2419495"/>
            <a:chOff x="872966" y="1739195"/>
            <a:chExt cx="2419495" cy="2419495"/>
          </a:xfrm>
          <a:effectLst>
            <a:outerShdw blurRad="50800" dist="38100" dir="18900000" algn="bl" rotWithShape="0">
              <a:prstClr val="black">
                <a:alpha val="40000"/>
              </a:prstClr>
            </a:outerShdw>
          </a:effectLst>
        </p:grpSpPr>
        <p:sp>
          <p:nvSpPr>
            <p:cNvPr id="79" name="Sev01">
              <a:extLst>
                <a:ext uri="{FF2B5EF4-FFF2-40B4-BE49-F238E27FC236}">
                  <a16:creationId xmlns:a16="http://schemas.microsoft.com/office/drawing/2014/main" id="{D69FC422-B75C-4A88-93BD-A6FF612F9E97}"/>
                </a:ext>
              </a:extLst>
            </p:cNvPr>
            <p:cNvSpPr>
              <a:spLocks noChangeAspect="1"/>
            </p:cNvSpPr>
            <p:nvPr/>
          </p:nvSpPr>
          <p:spPr>
            <a:xfrm>
              <a:off x="872966" y="1739195"/>
              <a:ext cx="2419495" cy="2419495"/>
            </a:xfrm>
            <a:prstGeom prst="roundRect">
              <a:avLst>
                <a:gd name="adj" fmla="val 7569"/>
              </a:avLst>
            </a:prstGeom>
            <a:solidFill>
              <a:srgbClr val="44546B"/>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80" name="Freeform: Shape 79">
              <a:extLst>
                <a:ext uri="{FF2B5EF4-FFF2-40B4-BE49-F238E27FC236}">
                  <a16:creationId xmlns:a16="http://schemas.microsoft.com/office/drawing/2014/main" id="{301F9942-AD5A-4573-9E86-31E14ADA57E8}"/>
                </a:ext>
              </a:extLst>
            </p:cNvPr>
            <p:cNvSpPr>
              <a:spLocks noChangeAspect="1"/>
            </p:cNvSpPr>
            <p:nvPr/>
          </p:nvSpPr>
          <p:spPr>
            <a:xfrm>
              <a:off x="2143841" y="1739195"/>
              <a:ext cx="1148620" cy="1273521"/>
            </a:xfrm>
            <a:custGeom>
              <a:avLst/>
              <a:gdLst>
                <a:gd name="connsiteX0" fmla="*/ 0 w 1148620"/>
                <a:gd name="connsiteY0" fmla="*/ 0 h 1273521"/>
                <a:gd name="connsiteX1" fmla="*/ 965488 w 1148620"/>
                <a:gd name="connsiteY1" fmla="*/ 0 h 1273521"/>
                <a:gd name="connsiteX2" fmla="*/ 1148620 w 1148620"/>
                <a:gd name="connsiteY2" fmla="*/ 183132 h 1273521"/>
                <a:gd name="connsiteX3" fmla="*/ 1148620 w 1148620"/>
                <a:gd name="connsiteY3" fmla="*/ 1273521 h 1273521"/>
                <a:gd name="connsiteX4" fmla="*/ 1121042 w 1148620"/>
                <a:gd name="connsiteY4" fmla="*/ 1229188 h 1273521"/>
                <a:gd name="connsiteX5" fmla="*/ 6663 w 1148620"/>
                <a:gd name="connsiteY5" fmla="*/ 51535 h 1273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8620" h="1273521">
                  <a:moveTo>
                    <a:pt x="0" y="0"/>
                  </a:moveTo>
                  <a:lnTo>
                    <a:pt x="965488" y="0"/>
                  </a:lnTo>
                  <a:cubicBezTo>
                    <a:pt x="1066629" y="0"/>
                    <a:pt x="1148620" y="81991"/>
                    <a:pt x="1148620" y="183132"/>
                  </a:cubicBezTo>
                  <a:lnTo>
                    <a:pt x="1148620" y="1273521"/>
                  </a:lnTo>
                  <a:lnTo>
                    <a:pt x="1121042" y="1229188"/>
                  </a:lnTo>
                  <a:cubicBezTo>
                    <a:pt x="695428" y="623612"/>
                    <a:pt x="127504" y="825070"/>
                    <a:pt x="6663" y="51535"/>
                  </a:cubicBezTo>
                  <a:close/>
                </a:path>
              </a:pathLst>
            </a:custGeom>
            <a:blipFill>
              <a:blip r:embed="rId5"/>
              <a:stretch>
                <a:fillRect/>
              </a:stretch>
            </a:blip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5333" dirty="0">
                <a:solidFill>
                  <a:schemeClr val="accent1">
                    <a:lumMod val="50000"/>
                  </a:schemeClr>
                </a:solidFill>
                <a:latin typeface="FontAwesome" pitchFamily="2" charset="0"/>
              </a:endParaRPr>
            </a:p>
          </p:txBody>
        </p:sp>
      </p:grpSp>
      <p:sp>
        <p:nvSpPr>
          <p:cNvPr id="81" name="TextBox 80">
            <a:extLst>
              <a:ext uri="{FF2B5EF4-FFF2-40B4-BE49-F238E27FC236}">
                <a16:creationId xmlns:a16="http://schemas.microsoft.com/office/drawing/2014/main" id="{BFCF58FA-6C35-42BE-B65E-6B2B788FE4C5}"/>
              </a:ext>
            </a:extLst>
          </p:cNvPr>
          <p:cNvSpPr txBox="1"/>
          <p:nvPr/>
        </p:nvSpPr>
        <p:spPr>
          <a:xfrm>
            <a:off x="6427544" y="1947446"/>
            <a:ext cx="2271311" cy="2080570"/>
          </a:xfrm>
          <a:prstGeom prst="rect">
            <a:avLst/>
          </a:prstGeom>
          <a:noFill/>
        </p:spPr>
        <p:txBody>
          <a:bodyPr wrap="square" rtlCol="0">
            <a:spAutoFit/>
          </a:bodyPr>
          <a:lstStyle/>
          <a:p>
            <a:pPr defTabSz="1219170">
              <a:spcBef>
                <a:spcPct val="20000"/>
              </a:spcBef>
              <a:defRPr/>
            </a:pPr>
            <a:r>
              <a:rPr lang="en-US" sz="4000" dirty="0">
                <a:solidFill>
                  <a:schemeClr val="bg1"/>
                </a:solidFill>
                <a:latin typeface="Bernard MT Condensed" panose="02050806060905020404" pitchFamily="18" charset="0"/>
              </a:rPr>
              <a:t>25%</a:t>
            </a:r>
          </a:p>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grpSp>
        <p:nvGrpSpPr>
          <p:cNvPr id="83" name="Group 82">
            <a:extLst>
              <a:ext uri="{FF2B5EF4-FFF2-40B4-BE49-F238E27FC236}">
                <a16:creationId xmlns:a16="http://schemas.microsoft.com/office/drawing/2014/main" id="{5433D3D0-C817-4CC1-8B68-C6F2A2765843}"/>
              </a:ext>
            </a:extLst>
          </p:cNvPr>
          <p:cNvGrpSpPr/>
          <p:nvPr/>
        </p:nvGrpSpPr>
        <p:grpSpPr>
          <a:xfrm>
            <a:off x="9235440" y="3902106"/>
            <a:ext cx="2419495" cy="2419495"/>
            <a:chOff x="872966" y="1739195"/>
            <a:chExt cx="2419495" cy="2419495"/>
          </a:xfrm>
          <a:effectLst>
            <a:outerShdw blurRad="50800" dist="38100" dir="18900000" algn="bl" rotWithShape="0">
              <a:prstClr val="black">
                <a:alpha val="40000"/>
              </a:prstClr>
            </a:outerShdw>
          </a:effectLst>
        </p:grpSpPr>
        <p:sp>
          <p:nvSpPr>
            <p:cNvPr id="85" name="Sev01">
              <a:extLst>
                <a:ext uri="{FF2B5EF4-FFF2-40B4-BE49-F238E27FC236}">
                  <a16:creationId xmlns:a16="http://schemas.microsoft.com/office/drawing/2014/main" id="{2FC3AAFE-6BBA-44E5-975B-959835686C80}"/>
                </a:ext>
              </a:extLst>
            </p:cNvPr>
            <p:cNvSpPr>
              <a:spLocks noChangeAspect="1"/>
            </p:cNvSpPr>
            <p:nvPr/>
          </p:nvSpPr>
          <p:spPr>
            <a:xfrm>
              <a:off x="872966" y="1739195"/>
              <a:ext cx="2419495" cy="2419495"/>
            </a:xfrm>
            <a:prstGeom prst="roundRect">
              <a:avLst>
                <a:gd name="adj" fmla="val 7569"/>
              </a:avLst>
            </a:prstGeom>
            <a:solidFill>
              <a:srgbClr val="7A7A7A"/>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86" name="Freeform: Shape 85">
              <a:extLst>
                <a:ext uri="{FF2B5EF4-FFF2-40B4-BE49-F238E27FC236}">
                  <a16:creationId xmlns:a16="http://schemas.microsoft.com/office/drawing/2014/main" id="{B2B0F87F-723D-47C9-BDE8-EB5FA5ED263B}"/>
                </a:ext>
              </a:extLst>
            </p:cNvPr>
            <p:cNvSpPr>
              <a:spLocks noChangeAspect="1"/>
            </p:cNvSpPr>
            <p:nvPr/>
          </p:nvSpPr>
          <p:spPr>
            <a:xfrm>
              <a:off x="2143841" y="1739195"/>
              <a:ext cx="1148620" cy="1273521"/>
            </a:xfrm>
            <a:custGeom>
              <a:avLst/>
              <a:gdLst>
                <a:gd name="connsiteX0" fmla="*/ 0 w 1148620"/>
                <a:gd name="connsiteY0" fmla="*/ 0 h 1273521"/>
                <a:gd name="connsiteX1" fmla="*/ 965488 w 1148620"/>
                <a:gd name="connsiteY1" fmla="*/ 0 h 1273521"/>
                <a:gd name="connsiteX2" fmla="*/ 1148620 w 1148620"/>
                <a:gd name="connsiteY2" fmla="*/ 183132 h 1273521"/>
                <a:gd name="connsiteX3" fmla="*/ 1148620 w 1148620"/>
                <a:gd name="connsiteY3" fmla="*/ 1273521 h 1273521"/>
                <a:gd name="connsiteX4" fmla="*/ 1121042 w 1148620"/>
                <a:gd name="connsiteY4" fmla="*/ 1229188 h 1273521"/>
                <a:gd name="connsiteX5" fmla="*/ 6663 w 1148620"/>
                <a:gd name="connsiteY5" fmla="*/ 51535 h 1273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8620" h="1273521">
                  <a:moveTo>
                    <a:pt x="0" y="0"/>
                  </a:moveTo>
                  <a:lnTo>
                    <a:pt x="965488" y="0"/>
                  </a:lnTo>
                  <a:cubicBezTo>
                    <a:pt x="1066629" y="0"/>
                    <a:pt x="1148620" y="81991"/>
                    <a:pt x="1148620" y="183132"/>
                  </a:cubicBezTo>
                  <a:lnTo>
                    <a:pt x="1148620" y="1273521"/>
                  </a:lnTo>
                  <a:lnTo>
                    <a:pt x="1121042" y="1229188"/>
                  </a:lnTo>
                  <a:cubicBezTo>
                    <a:pt x="695428" y="623612"/>
                    <a:pt x="127504" y="825070"/>
                    <a:pt x="6663" y="51535"/>
                  </a:cubicBezTo>
                  <a:close/>
                </a:path>
              </a:pathLst>
            </a:custGeom>
            <a:blipFill>
              <a:blip r:embed="rId6"/>
              <a:stretch>
                <a:fillRect/>
              </a:stretch>
            </a:blip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5333" dirty="0">
                <a:solidFill>
                  <a:schemeClr val="accent1">
                    <a:lumMod val="50000"/>
                  </a:schemeClr>
                </a:solidFill>
                <a:latin typeface="FontAwesome" pitchFamily="2" charset="0"/>
              </a:endParaRPr>
            </a:p>
          </p:txBody>
        </p:sp>
      </p:grpSp>
      <p:sp>
        <p:nvSpPr>
          <p:cNvPr id="84" name="TextBox 83">
            <a:extLst>
              <a:ext uri="{FF2B5EF4-FFF2-40B4-BE49-F238E27FC236}">
                <a16:creationId xmlns:a16="http://schemas.microsoft.com/office/drawing/2014/main" id="{29A940CA-1599-48A8-83D2-855882E671B4}"/>
              </a:ext>
            </a:extLst>
          </p:cNvPr>
          <p:cNvSpPr txBox="1"/>
          <p:nvPr/>
        </p:nvSpPr>
        <p:spPr>
          <a:xfrm>
            <a:off x="9364686" y="4100747"/>
            <a:ext cx="2271311" cy="2080570"/>
          </a:xfrm>
          <a:prstGeom prst="rect">
            <a:avLst/>
          </a:prstGeom>
          <a:noFill/>
        </p:spPr>
        <p:txBody>
          <a:bodyPr wrap="square" rtlCol="0">
            <a:spAutoFit/>
          </a:bodyPr>
          <a:lstStyle/>
          <a:p>
            <a:pPr defTabSz="1219170">
              <a:spcBef>
                <a:spcPct val="20000"/>
              </a:spcBef>
              <a:defRPr/>
            </a:pPr>
            <a:r>
              <a:rPr lang="en-US" sz="4000" dirty="0">
                <a:solidFill>
                  <a:schemeClr val="bg1"/>
                </a:solidFill>
                <a:latin typeface="Bernard MT Condensed" panose="02050806060905020404" pitchFamily="18" charset="0"/>
              </a:rPr>
              <a:t>25%</a:t>
            </a:r>
          </a:p>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87" name="TextBox 86">
            <a:extLst>
              <a:ext uri="{FF2B5EF4-FFF2-40B4-BE49-F238E27FC236}">
                <a16:creationId xmlns:a16="http://schemas.microsoft.com/office/drawing/2014/main" id="{053129F2-7D2F-46C1-86A1-8C4DE3AACE95}"/>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pic>
        <p:nvPicPr>
          <p:cNvPr id="36" name="Picture 35">
            <a:hlinkClick r:id="rId7"/>
            <a:extLst>
              <a:ext uri="{FF2B5EF4-FFF2-40B4-BE49-F238E27FC236}">
                <a16:creationId xmlns:a16="http://schemas.microsoft.com/office/drawing/2014/main" id="{22B43DDF-22F3-4792-B46C-A282C2D8D7E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72348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wipe(right)">
                                      <p:cBhvr>
                                        <p:cTn id="7" dur="1000"/>
                                        <p:tgtEl>
                                          <p:spTgt spid="87"/>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wipe(left)">
                                      <p:cBhvr>
                                        <p:cTn id="11" dur="1000"/>
                                        <p:tgtEl>
                                          <p:spTgt spid="31"/>
                                        </p:tgtEl>
                                      </p:cBhvr>
                                    </p:animEffect>
                                  </p:childTnLst>
                                </p:cTn>
                              </p:par>
                            </p:childTnLst>
                          </p:cTn>
                        </p:par>
                        <p:par>
                          <p:cTn id="12" fill="hold">
                            <p:stCondLst>
                              <p:cond delay="2000"/>
                            </p:stCondLst>
                            <p:childTnLst>
                              <p:par>
                                <p:cTn id="13" presetID="22" presetClass="entr" presetSubtype="4" fill="hold"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wipe(down)">
                                      <p:cBhvr>
                                        <p:cTn id="15" dur="1000"/>
                                        <p:tgtEl>
                                          <p:spTgt spid="23"/>
                                        </p:tgtEl>
                                      </p:cBhvr>
                                    </p:animEffect>
                                  </p:childTnLst>
                                </p:cTn>
                              </p:par>
                              <p:par>
                                <p:cTn id="16" presetID="42" presetClass="entr" presetSubtype="0" fill="hold"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1000"/>
                                        <p:tgtEl>
                                          <p:spTgt spid="15"/>
                                        </p:tgtEl>
                                      </p:cBhvr>
                                    </p:animEffect>
                                    <p:anim calcmode="lin" valueType="num">
                                      <p:cBhvr>
                                        <p:cTn id="19" dur="1000" fill="hold"/>
                                        <p:tgtEl>
                                          <p:spTgt spid="15"/>
                                        </p:tgtEl>
                                        <p:attrNameLst>
                                          <p:attrName>ppt_x</p:attrName>
                                        </p:attrNameLst>
                                      </p:cBhvr>
                                      <p:tavLst>
                                        <p:tav tm="0">
                                          <p:val>
                                            <p:strVal val="#ppt_x"/>
                                          </p:val>
                                        </p:tav>
                                        <p:tav tm="100000">
                                          <p:val>
                                            <p:strVal val="#ppt_x"/>
                                          </p:val>
                                        </p:tav>
                                      </p:tavLst>
                                    </p:anim>
                                    <p:anim calcmode="lin" valueType="num">
                                      <p:cBhvr>
                                        <p:cTn id="20" dur="1000" fill="hold"/>
                                        <p:tgtEl>
                                          <p:spTgt spid="15"/>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64"/>
                                        </p:tgtEl>
                                        <p:attrNameLst>
                                          <p:attrName>style.visibility</p:attrName>
                                        </p:attrNameLst>
                                      </p:cBhvr>
                                      <p:to>
                                        <p:strVal val="visible"/>
                                      </p:to>
                                    </p:set>
                                    <p:animEffect transition="in" filter="wipe(up)">
                                      <p:cBhvr>
                                        <p:cTn id="24" dur="1000"/>
                                        <p:tgtEl>
                                          <p:spTgt spid="64"/>
                                        </p:tgtEl>
                                      </p:cBhvr>
                                    </p:animEffect>
                                  </p:childTnLst>
                                </p:cTn>
                              </p:par>
                            </p:childTnLst>
                          </p:cTn>
                        </p:par>
                        <p:par>
                          <p:cTn id="25" fill="hold">
                            <p:stCondLst>
                              <p:cond delay="4000"/>
                            </p:stCondLst>
                            <p:childTnLst>
                              <p:par>
                                <p:cTn id="26" presetID="22" presetClass="entr" presetSubtype="1" fill="hold" nodeType="afterEffect">
                                  <p:stCondLst>
                                    <p:cond delay="0"/>
                                  </p:stCondLst>
                                  <p:childTnLst>
                                    <p:set>
                                      <p:cBhvr>
                                        <p:cTn id="27" dur="1" fill="hold">
                                          <p:stCondLst>
                                            <p:cond delay="0"/>
                                          </p:stCondLst>
                                        </p:cTn>
                                        <p:tgtEl>
                                          <p:spTgt spid="69"/>
                                        </p:tgtEl>
                                        <p:attrNameLst>
                                          <p:attrName>style.visibility</p:attrName>
                                        </p:attrNameLst>
                                      </p:cBhvr>
                                      <p:to>
                                        <p:strVal val="visible"/>
                                      </p:to>
                                    </p:set>
                                    <p:animEffect transition="in" filter="wipe(up)">
                                      <p:cBhvr>
                                        <p:cTn id="28" dur="1000"/>
                                        <p:tgtEl>
                                          <p:spTgt spid="69"/>
                                        </p:tgtEl>
                                      </p:cBhvr>
                                    </p:animEffect>
                                  </p:childTnLst>
                                </p:cTn>
                              </p:par>
                            </p:childTnLst>
                          </p:cTn>
                        </p:par>
                        <p:par>
                          <p:cTn id="29" fill="hold">
                            <p:stCondLst>
                              <p:cond delay="5000"/>
                            </p:stCondLst>
                            <p:childTnLst>
                              <p:par>
                                <p:cTn id="30" presetID="22" presetClass="entr" presetSubtype="8" fill="hold" nodeType="after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wipe(left)">
                                      <p:cBhvr>
                                        <p:cTn id="32" dur="1000"/>
                                        <p:tgtEl>
                                          <p:spTgt spid="32"/>
                                        </p:tgtEl>
                                      </p:cBhvr>
                                    </p:animEffect>
                                  </p:childTnLst>
                                </p:cTn>
                              </p:par>
                              <p:par>
                                <p:cTn id="33" presetID="42" presetClass="entr" presetSubtype="0" fill="hold" nodeType="withEffect">
                                  <p:stCondLst>
                                    <p:cond delay="0"/>
                                  </p:stCondLst>
                                  <p:childTnLst>
                                    <p:set>
                                      <p:cBhvr>
                                        <p:cTn id="34" dur="1" fill="hold">
                                          <p:stCondLst>
                                            <p:cond delay="0"/>
                                          </p:stCondLst>
                                        </p:cTn>
                                        <p:tgtEl>
                                          <p:spTgt spid="62"/>
                                        </p:tgtEl>
                                        <p:attrNameLst>
                                          <p:attrName>style.visibility</p:attrName>
                                        </p:attrNameLst>
                                      </p:cBhvr>
                                      <p:to>
                                        <p:strVal val="visible"/>
                                      </p:to>
                                    </p:set>
                                    <p:animEffect transition="in" filter="fade">
                                      <p:cBhvr>
                                        <p:cTn id="35" dur="1000"/>
                                        <p:tgtEl>
                                          <p:spTgt spid="62"/>
                                        </p:tgtEl>
                                      </p:cBhvr>
                                    </p:animEffect>
                                    <p:anim calcmode="lin" valueType="num">
                                      <p:cBhvr>
                                        <p:cTn id="36" dur="1000" fill="hold"/>
                                        <p:tgtEl>
                                          <p:spTgt spid="62"/>
                                        </p:tgtEl>
                                        <p:attrNameLst>
                                          <p:attrName>ppt_x</p:attrName>
                                        </p:attrNameLst>
                                      </p:cBhvr>
                                      <p:tavLst>
                                        <p:tav tm="0">
                                          <p:val>
                                            <p:strVal val="#ppt_x"/>
                                          </p:val>
                                        </p:tav>
                                        <p:tav tm="100000">
                                          <p:val>
                                            <p:strVal val="#ppt_x"/>
                                          </p:val>
                                        </p:tav>
                                      </p:tavLst>
                                    </p:anim>
                                    <p:anim calcmode="lin" valueType="num">
                                      <p:cBhvr>
                                        <p:cTn id="37" dur="1000" fill="hold"/>
                                        <p:tgtEl>
                                          <p:spTgt spid="62"/>
                                        </p:tgtEl>
                                        <p:attrNameLst>
                                          <p:attrName>ppt_y</p:attrName>
                                        </p:attrNameLst>
                                      </p:cBhvr>
                                      <p:tavLst>
                                        <p:tav tm="0">
                                          <p:val>
                                            <p:strVal val="#ppt_y+.1"/>
                                          </p:val>
                                        </p:tav>
                                        <p:tav tm="100000">
                                          <p:val>
                                            <p:strVal val="#ppt_y"/>
                                          </p:val>
                                        </p:tav>
                                      </p:tavLst>
                                    </p:anim>
                                  </p:childTnLst>
                                </p:cTn>
                              </p:par>
                            </p:childTnLst>
                          </p:cTn>
                        </p:par>
                        <p:par>
                          <p:cTn id="38" fill="hold">
                            <p:stCondLst>
                              <p:cond delay="6000"/>
                            </p:stCondLst>
                            <p:childTnLst>
                              <p:par>
                                <p:cTn id="39" presetID="22" presetClass="entr" presetSubtype="1" fill="hold" grpId="0" nodeType="afterEffect">
                                  <p:stCondLst>
                                    <p:cond delay="0"/>
                                  </p:stCondLst>
                                  <p:childTnLst>
                                    <p:set>
                                      <p:cBhvr>
                                        <p:cTn id="40" dur="1" fill="hold">
                                          <p:stCondLst>
                                            <p:cond delay="0"/>
                                          </p:stCondLst>
                                        </p:cTn>
                                        <p:tgtEl>
                                          <p:spTgt spid="73"/>
                                        </p:tgtEl>
                                        <p:attrNameLst>
                                          <p:attrName>style.visibility</p:attrName>
                                        </p:attrNameLst>
                                      </p:cBhvr>
                                      <p:to>
                                        <p:strVal val="visible"/>
                                      </p:to>
                                    </p:set>
                                    <p:animEffect transition="in" filter="wipe(up)">
                                      <p:cBhvr>
                                        <p:cTn id="41" dur="1000"/>
                                        <p:tgtEl>
                                          <p:spTgt spid="73"/>
                                        </p:tgtEl>
                                      </p:cBhvr>
                                    </p:animEffect>
                                  </p:childTnLst>
                                </p:cTn>
                              </p:par>
                            </p:childTnLst>
                          </p:cTn>
                        </p:par>
                        <p:par>
                          <p:cTn id="42" fill="hold">
                            <p:stCondLst>
                              <p:cond delay="7000"/>
                            </p:stCondLst>
                            <p:childTnLst>
                              <p:par>
                                <p:cTn id="43" presetID="22" presetClass="entr" presetSubtype="8" fill="hold" nodeType="after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wipe(left)">
                                      <p:cBhvr>
                                        <p:cTn id="45" dur="1000"/>
                                        <p:tgtEl>
                                          <p:spTgt spid="34"/>
                                        </p:tgtEl>
                                      </p:cBhvr>
                                    </p:animEffect>
                                  </p:childTnLst>
                                </p:cTn>
                              </p:par>
                            </p:childTnLst>
                          </p:cTn>
                        </p:par>
                        <p:par>
                          <p:cTn id="46" fill="hold">
                            <p:stCondLst>
                              <p:cond delay="8000"/>
                            </p:stCondLst>
                            <p:childTnLst>
                              <p:par>
                                <p:cTn id="47" presetID="22" presetClass="entr" presetSubtype="4" fill="hold" nodeType="afterEffect">
                                  <p:stCondLst>
                                    <p:cond delay="0"/>
                                  </p:stCondLst>
                                  <p:childTnLst>
                                    <p:set>
                                      <p:cBhvr>
                                        <p:cTn id="48" dur="1" fill="hold">
                                          <p:stCondLst>
                                            <p:cond delay="0"/>
                                          </p:stCondLst>
                                        </p:cTn>
                                        <p:tgtEl>
                                          <p:spTgt spid="75"/>
                                        </p:tgtEl>
                                        <p:attrNameLst>
                                          <p:attrName>style.visibility</p:attrName>
                                        </p:attrNameLst>
                                      </p:cBhvr>
                                      <p:to>
                                        <p:strVal val="visible"/>
                                      </p:to>
                                    </p:set>
                                    <p:animEffect transition="in" filter="wipe(down)">
                                      <p:cBhvr>
                                        <p:cTn id="49" dur="1000"/>
                                        <p:tgtEl>
                                          <p:spTgt spid="75"/>
                                        </p:tgtEl>
                                      </p:cBhvr>
                                    </p:animEffect>
                                  </p:childTnLst>
                                </p:cTn>
                              </p:par>
                              <p:par>
                                <p:cTn id="50" presetID="42" presetClass="entr" presetSubtype="0" fill="hold" nodeType="withEffect">
                                  <p:stCondLst>
                                    <p:cond delay="0"/>
                                  </p:stCondLst>
                                  <p:childTnLst>
                                    <p:set>
                                      <p:cBhvr>
                                        <p:cTn id="51" dur="1" fill="hold">
                                          <p:stCondLst>
                                            <p:cond delay="0"/>
                                          </p:stCondLst>
                                        </p:cTn>
                                        <p:tgtEl>
                                          <p:spTgt spid="78"/>
                                        </p:tgtEl>
                                        <p:attrNameLst>
                                          <p:attrName>style.visibility</p:attrName>
                                        </p:attrNameLst>
                                      </p:cBhvr>
                                      <p:to>
                                        <p:strVal val="visible"/>
                                      </p:to>
                                    </p:set>
                                    <p:animEffect transition="in" filter="fade">
                                      <p:cBhvr>
                                        <p:cTn id="52" dur="1000"/>
                                        <p:tgtEl>
                                          <p:spTgt spid="78"/>
                                        </p:tgtEl>
                                      </p:cBhvr>
                                    </p:animEffect>
                                    <p:anim calcmode="lin" valueType="num">
                                      <p:cBhvr>
                                        <p:cTn id="53" dur="1000" fill="hold"/>
                                        <p:tgtEl>
                                          <p:spTgt spid="78"/>
                                        </p:tgtEl>
                                        <p:attrNameLst>
                                          <p:attrName>ppt_x</p:attrName>
                                        </p:attrNameLst>
                                      </p:cBhvr>
                                      <p:tavLst>
                                        <p:tav tm="0">
                                          <p:val>
                                            <p:strVal val="#ppt_x"/>
                                          </p:val>
                                        </p:tav>
                                        <p:tav tm="100000">
                                          <p:val>
                                            <p:strVal val="#ppt_x"/>
                                          </p:val>
                                        </p:tav>
                                      </p:tavLst>
                                    </p:anim>
                                    <p:anim calcmode="lin" valueType="num">
                                      <p:cBhvr>
                                        <p:cTn id="54" dur="1000" fill="hold"/>
                                        <p:tgtEl>
                                          <p:spTgt spid="78"/>
                                        </p:tgtEl>
                                        <p:attrNameLst>
                                          <p:attrName>ppt_y</p:attrName>
                                        </p:attrNameLst>
                                      </p:cBhvr>
                                      <p:tavLst>
                                        <p:tav tm="0">
                                          <p:val>
                                            <p:strVal val="#ppt_y+.1"/>
                                          </p:val>
                                        </p:tav>
                                        <p:tav tm="100000">
                                          <p:val>
                                            <p:strVal val="#ppt_y"/>
                                          </p:val>
                                        </p:tav>
                                      </p:tavLst>
                                    </p:anim>
                                  </p:childTnLst>
                                </p:cTn>
                              </p:par>
                            </p:childTnLst>
                          </p:cTn>
                        </p:par>
                        <p:par>
                          <p:cTn id="55" fill="hold">
                            <p:stCondLst>
                              <p:cond delay="9000"/>
                            </p:stCondLst>
                            <p:childTnLst>
                              <p:par>
                                <p:cTn id="56" presetID="22" presetClass="entr" presetSubtype="1" fill="hold" grpId="0" nodeType="afterEffect">
                                  <p:stCondLst>
                                    <p:cond delay="0"/>
                                  </p:stCondLst>
                                  <p:childTnLst>
                                    <p:set>
                                      <p:cBhvr>
                                        <p:cTn id="57" dur="1" fill="hold">
                                          <p:stCondLst>
                                            <p:cond delay="0"/>
                                          </p:stCondLst>
                                        </p:cTn>
                                        <p:tgtEl>
                                          <p:spTgt spid="81"/>
                                        </p:tgtEl>
                                        <p:attrNameLst>
                                          <p:attrName>style.visibility</p:attrName>
                                        </p:attrNameLst>
                                      </p:cBhvr>
                                      <p:to>
                                        <p:strVal val="visible"/>
                                      </p:to>
                                    </p:set>
                                    <p:animEffect transition="in" filter="wipe(up)">
                                      <p:cBhvr>
                                        <p:cTn id="58" dur="1000"/>
                                        <p:tgtEl>
                                          <p:spTgt spid="81"/>
                                        </p:tgtEl>
                                      </p:cBhvr>
                                    </p:animEffect>
                                  </p:childTnLst>
                                </p:cTn>
                              </p:par>
                            </p:childTnLst>
                          </p:cTn>
                        </p:par>
                        <p:par>
                          <p:cTn id="59" fill="hold">
                            <p:stCondLst>
                              <p:cond delay="10000"/>
                            </p:stCondLst>
                            <p:childTnLst>
                              <p:par>
                                <p:cTn id="60" presetID="22" presetClass="entr" presetSubtype="1" fill="hold" nodeType="afterEffect">
                                  <p:stCondLst>
                                    <p:cond delay="0"/>
                                  </p:stCondLst>
                                  <p:childTnLst>
                                    <p:set>
                                      <p:cBhvr>
                                        <p:cTn id="61" dur="1" fill="hold">
                                          <p:stCondLst>
                                            <p:cond delay="0"/>
                                          </p:stCondLst>
                                        </p:cTn>
                                        <p:tgtEl>
                                          <p:spTgt spid="77"/>
                                        </p:tgtEl>
                                        <p:attrNameLst>
                                          <p:attrName>style.visibility</p:attrName>
                                        </p:attrNameLst>
                                      </p:cBhvr>
                                      <p:to>
                                        <p:strVal val="visible"/>
                                      </p:to>
                                    </p:set>
                                    <p:animEffect transition="in" filter="wipe(up)">
                                      <p:cBhvr>
                                        <p:cTn id="62" dur="1000"/>
                                        <p:tgtEl>
                                          <p:spTgt spid="77"/>
                                        </p:tgtEl>
                                      </p:cBhvr>
                                    </p:animEffect>
                                  </p:childTnLst>
                                </p:cTn>
                              </p:par>
                            </p:childTnLst>
                          </p:cTn>
                        </p:par>
                        <p:par>
                          <p:cTn id="63" fill="hold">
                            <p:stCondLst>
                              <p:cond delay="11000"/>
                            </p:stCondLst>
                            <p:childTnLst>
                              <p:par>
                                <p:cTn id="64" presetID="22" presetClass="entr" presetSubtype="8" fill="hold" nodeType="afterEffect">
                                  <p:stCondLst>
                                    <p:cond delay="0"/>
                                  </p:stCondLst>
                                  <p:childTnLst>
                                    <p:set>
                                      <p:cBhvr>
                                        <p:cTn id="65" dur="1" fill="hold">
                                          <p:stCondLst>
                                            <p:cond delay="0"/>
                                          </p:stCondLst>
                                        </p:cTn>
                                        <p:tgtEl>
                                          <p:spTgt spid="35"/>
                                        </p:tgtEl>
                                        <p:attrNameLst>
                                          <p:attrName>style.visibility</p:attrName>
                                        </p:attrNameLst>
                                      </p:cBhvr>
                                      <p:to>
                                        <p:strVal val="visible"/>
                                      </p:to>
                                    </p:set>
                                    <p:animEffect transition="in" filter="wipe(left)">
                                      <p:cBhvr>
                                        <p:cTn id="66" dur="1000"/>
                                        <p:tgtEl>
                                          <p:spTgt spid="35"/>
                                        </p:tgtEl>
                                      </p:cBhvr>
                                    </p:animEffect>
                                  </p:childTnLst>
                                </p:cTn>
                              </p:par>
                              <p:par>
                                <p:cTn id="67" presetID="42" presetClass="entr" presetSubtype="0" fill="hold" nodeType="withEffect">
                                  <p:stCondLst>
                                    <p:cond delay="0"/>
                                  </p:stCondLst>
                                  <p:childTnLst>
                                    <p:set>
                                      <p:cBhvr>
                                        <p:cTn id="68" dur="1" fill="hold">
                                          <p:stCondLst>
                                            <p:cond delay="0"/>
                                          </p:stCondLst>
                                        </p:cTn>
                                        <p:tgtEl>
                                          <p:spTgt spid="83"/>
                                        </p:tgtEl>
                                        <p:attrNameLst>
                                          <p:attrName>style.visibility</p:attrName>
                                        </p:attrNameLst>
                                      </p:cBhvr>
                                      <p:to>
                                        <p:strVal val="visible"/>
                                      </p:to>
                                    </p:set>
                                    <p:animEffect transition="in" filter="fade">
                                      <p:cBhvr>
                                        <p:cTn id="69" dur="1000"/>
                                        <p:tgtEl>
                                          <p:spTgt spid="83"/>
                                        </p:tgtEl>
                                      </p:cBhvr>
                                    </p:animEffect>
                                    <p:anim calcmode="lin" valueType="num">
                                      <p:cBhvr>
                                        <p:cTn id="70" dur="1000" fill="hold"/>
                                        <p:tgtEl>
                                          <p:spTgt spid="83"/>
                                        </p:tgtEl>
                                        <p:attrNameLst>
                                          <p:attrName>ppt_x</p:attrName>
                                        </p:attrNameLst>
                                      </p:cBhvr>
                                      <p:tavLst>
                                        <p:tav tm="0">
                                          <p:val>
                                            <p:strVal val="#ppt_x"/>
                                          </p:val>
                                        </p:tav>
                                        <p:tav tm="100000">
                                          <p:val>
                                            <p:strVal val="#ppt_x"/>
                                          </p:val>
                                        </p:tav>
                                      </p:tavLst>
                                    </p:anim>
                                    <p:anim calcmode="lin" valueType="num">
                                      <p:cBhvr>
                                        <p:cTn id="71" dur="1000" fill="hold"/>
                                        <p:tgtEl>
                                          <p:spTgt spid="83"/>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2" presetClass="entr" presetSubtype="1" fill="hold" grpId="0" nodeType="afterEffect">
                                  <p:stCondLst>
                                    <p:cond delay="0"/>
                                  </p:stCondLst>
                                  <p:childTnLst>
                                    <p:set>
                                      <p:cBhvr>
                                        <p:cTn id="74" dur="1" fill="hold">
                                          <p:stCondLst>
                                            <p:cond delay="0"/>
                                          </p:stCondLst>
                                        </p:cTn>
                                        <p:tgtEl>
                                          <p:spTgt spid="84"/>
                                        </p:tgtEl>
                                        <p:attrNameLst>
                                          <p:attrName>style.visibility</p:attrName>
                                        </p:attrNameLst>
                                      </p:cBhvr>
                                      <p:to>
                                        <p:strVal val="visible"/>
                                      </p:to>
                                    </p:set>
                                    <p:animEffect transition="in" filter="wipe(up)">
                                      <p:cBhvr>
                                        <p:cTn id="75" dur="10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73" grpId="0"/>
      <p:bldP spid="81" grpId="0"/>
      <p:bldP spid="84" grpId="0"/>
      <p:bldP spid="8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1777</TotalTime>
  <Words>1403</Words>
  <Application>Microsoft Office PowerPoint</Application>
  <PresentationFormat>Widescreen</PresentationFormat>
  <Paragraphs>65</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2019-07-14T20:33:58Z</dcterms:modified>
</cp:coreProperties>
</file>