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11207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7509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15E5B7C-59F7-4571-A5C7-6B192ACBC31D}"/>
              </a:ext>
            </a:extLst>
          </p:cNvPr>
          <p:cNvGrpSpPr/>
          <p:nvPr/>
        </p:nvGrpSpPr>
        <p:grpSpPr>
          <a:xfrm>
            <a:off x="3358756" y="1641508"/>
            <a:ext cx="2726735" cy="4531754"/>
            <a:chOff x="3358756" y="1641508"/>
            <a:chExt cx="2726735" cy="4531754"/>
          </a:xfrm>
          <a:effectLst/>
          <a:scene3d>
            <a:camera prst="orthographicFront">
              <a:rot lat="0" lon="0" rev="0"/>
            </a:camera>
            <a:lightRig rig="brightRoom" dir="t">
              <a:rot lat="0" lon="0" rev="600000"/>
            </a:lightRig>
          </a:scene3d>
        </p:grpSpPr>
        <p:sp>
          <p:nvSpPr>
            <p:cNvPr id="8" name="Rectangle 7"/>
            <p:cNvSpPr/>
            <p:nvPr/>
          </p:nvSpPr>
          <p:spPr>
            <a:xfrm rot="16200000">
              <a:off x="2456247" y="2544019"/>
              <a:ext cx="4531752" cy="2726734"/>
            </a:xfrm>
            <a:prstGeom prst="rect">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3877219" y="1123046"/>
              <a:ext cx="1689809" cy="2726734"/>
            </a:xfrm>
            <a:prstGeom prst="rect">
              <a:avLst/>
            </a:pr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Sev01"/>
          <p:cNvSpPr>
            <a:spLocks noChangeAspect="1"/>
          </p:cNvSpPr>
          <p:nvPr/>
        </p:nvSpPr>
        <p:spPr>
          <a:xfrm>
            <a:off x="3994265" y="2604787"/>
            <a:ext cx="1455716" cy="1455716"/>
          </a:xfrm>
          <a:prstGeom prst="ellipse">
            <a:avLst/>
          </a:prstGeom>
          <a:solidFill>
            <a:schemeClr val="bg1"/>
          </a:solidFill>
          <a:ln w="57150">
            <a:solidFill>
              <a:srgbClr val="E76C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6" name="TextBox 25"/>
          <p:cNvSpPr txBox="1"/>
          <p:nvPr/>
        </p:nvSpPr>
        <p:spPr>
          <a:xfrm>
            <a:off x="4066715" y="2246317"/>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02</a:t>
            </a:r>
          </a:p>
        </p:txBody>
      </p:sp>
      <p:sp>
        <p:nvSpPr>
          <p:cNvPr id="30" name="TextBox 29"/>
          <p:cNvSpPr txBox="1"/>
          <p:nvPr/>
        </p:nvSpPr>
        <p:spPr>
          <a:xfrm>
            <a:off x="4322174" y="3086423"/>
            <a:ext cx="799899" cy="492443"/>
          </a:xfrm>
          <a:prstGeom prst="rect">
            <a:avLst/>
          </a:prstGeom>
          <a:noFill/>
        </p:spPr>
        <p:txBody>
          <a:bodyPr wrap="none" lIns="0" tIns="0" rIns="0" bIns="0" rtlCol="0" anchor="t">
            <a:spAutoFit/>
          </a:bodyPr>
          <a:lstStyle/>
          <a:p>
            <a:pPr algn="ctr"/>
            <a:r>
              <a:rPr lang="en-US" sz="1600" dirty="0">
                <a:solidFill>
                  <a:srgbClr val="4D4D4D"/>
                </a:solidFill>
                <a:latin typeface="Bernard MT Condensed" panose="02050806060905020404" pitchFamily="18" charset="0"/>
              </a:rPr>
              <a:t>$278</a:t>
            </a:r>
            <a:br>
              <a:rPr lang="en-US" sz="1600" dirty="0">
                <a:solidFill>
                  <a:srgbClr val="4D4D4D"/>
                </a:solidFill>
                <a:latin typeface="Bernard MT Condensed" panose="02050806060905020404" pitchFamily="18" charset="0"/>
              </a:rPr>
            </a:br>
            <a:r>
              <a:rPr lang="en-US" sz="1600" dirty="0">
                <a:solidFill>
                  <a:srgbClr val="4D4D4D"/>
                </a:solidFill>
                <a:latin typeface="Bernard MT Condensed" panose="02050806060905020404" pitchFamily="18" charset="0"/>
              </a:rPr>
              <a:t>Per Month</a:t>
            </a:r>
          </a:p>
        </p:txBody>
      </p:sp>
      <p:grpSp>
        <p:nvGrpSpPr>
          <p:cNvPr id="46" name="Group 45"/>
          <p:cNvGrpSpPr/>
          <p:nvPr/>
        </p:nvGrpSpPr>
        <p:grpSpPr>
          <a:xfrm>
            <a:off x="3712322" y="4053081"/>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0934147D-4E09-4041-B932-5A2F17BC62A5}"/>
              </a:ext>
            </a:extLst>
          </p:cNvPr>
          <p:cNvGrpSpPr/>
          <p:nvPr/>
        </p:nvGrpSpPr>
        <p:grpSpPr>
          <a:xfrm>
            <a:off x="8822734" y="1641507"/>
            <a:ext cx="2726734" cy="4531755"/>
            <a:chOff x="8822734" y="1641507"/>
            <a:chExt cx="2726734" cy="4531755"/>
          </a:xfrm>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CF351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23" name="Sev01"/>
          <p:cNvSpPr>
            <a:spLocks noChangeAspect="1"/>
          </p:cNvSpPr>
          <p:nvPr/>
        </p:nvSpPr>
        <p:spPr>
          <a:xfrm>
            <a:off x="9458245" y="2604787"/>
            <a:ext cx="1455716" cy="1455716"/>
          </a:xfrm>
          <a:prstGeom prst="ellipse">
            <a:avLst/>
          </a:prstGeom>
          <a:solidFill>
            <a:schemeClr val="bg1"/>
          </a:solidFill>
          <a:ln w="57150">
            <a:solidFill>
              <a:srgbClr val="CF35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471070" y="2242132"/>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04</a:t>
            </a:r>
          </a:p>
        </p:txBody>
      </p:sp>
      <p:grpSp>
        <p:nvGrpSpPr>
          <p:cNvPr id="52" name="Group 51"/>
          <p:cNvGrpSpPr/>
          <p:nvPr/>
        </p:nvGrpSpPr>
        <p:grpSpPr>
          <a:xfrm>
            <a:off x="9214703" y="4053081"/>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5F6DB554-325C-4DE5-A182-691AA2584D45}"/>
              </a:ext>
            </a:extLst>
          </p:cNvPr>
          <p:cNvGrpSpPr/>
          <p:nvPr/>
        </p:nvGrpSpPr>
        <p:grpSpPr>
          <a:xfrm>
            <a:off x="533400" y="1641509"/>
            <a:ext cx="2730386" cy="4531753"/>
            <a:chOff x="633681" y="1641509"/>
            <a:chExt cx="2730386" cy="4531753"/>
          </a:xfrm>
          <a:effectLst/>
          <a:scene3d>
            <a:camera prst="orthographicFront">
              <a:rot lat="0" lon="0" rev="0"/>
            </a:camera>
            <a:lightRig rig="brightRoom" dir="t">
              <a:rot lat="0" lon="0" rev="600000"/>
            </a:lightRig>
          </a:scene3d>
        </p:grpSpPr>
        <p:sp>
          <p:nvSpPr>
            <p:cNvPr id="6" name="Round Same Side Corner Rectangle 5"/>
            <p:cNvSpPr/>
            <p:nvPr/>
          </p:nvSpPr>
          <p:spPr>
            <a:xfrm rot="16200000">
              <a:off x="-265176" y="2544019"/>
              <a:ext cx="4531752" cy="2726734"/>
            </a:xfrm>
            <a:prstGeom prst="round2SameRect">
              <a:avLst>
                <a:gd name="adj1" fmla="val 2589"/>
                <a:gd name="adj2" fmla="val 0"/>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1152144" y="1123046"/>
              <a:ext cx="1689808" cy="2726734"/>
            </a:xfrm>
            <a:prstGeom prst="round2SameRect">
              <a:avLst>
                <a:gd name="adj1" fmla="val 2589"/>
                <a:gd name="adj2" fmla="val 0"/>
              </a:avLst>
            </a:prstGeom>
            <a:solidFill>
              <a:srgbClr val="CE8E4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177762" y="2604787"/>
            <a:ext cx="1455716" cy="1455716"/>
          </a:xfrm>
          <a:prstGeom prst="ellipse">
            <a:avLst/>
          </a:prstGeom>
          <a:solidFill>
            <a:schemeClr val="bg1"/>
          </a:solidFill>
          <a:ln w="57150">
            <a:solidFill>
              <a:srgbClr val="CE8E4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203355" y="2242132"/>
            <a:ext cx="140262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01</a:t>
            </a:r>
          </a:p>
        </p:txBody>
      </p:sp>
      <p:sp>
        <p:nvSpPr>
          <p:cNvPr id="28" name="TextBox 27"/>
          <p:cNvSpPr txBox="1"/>
          <p:nvPr/>
        </p:nvSpPr>
        <p:spPr>
          <a:xfrm>
            <a:off x="1505671" y="3086423"/>
            <a:ext cx="799899" cy="492443"/>
          </a:xfrm>
          <a:prstGeom prst="rect">
            <a:avLst/>
          </a:prstGeom>
          <a:noFill/>
        </p:spPr>
        <p:txBody>
          <a:bodyPr wrap="none" lIns="0" tIns="0" rIns="0" bIns="0" rtlCol="0" anchor="t">
            <a:spAutoFit/>
          </a:bodyPr>
          <a:lstStyle/>
          <a:p>
            <a:pPr algn="ctr"/>
            <a:r>
              <a:rPr lang="en-US" sz="1600" dirty="0">
                <a:solidFill>
                  <a:srgbClr val="4D4D4D"/>
                </a:solidFill>
                <a:latin typeface="Bernard MT Condensed" panose="02050806060905020404" pitchFamily="18" charset="0"/>
              </a:rPr>
              <a:t>$223</a:t>
            </a:r>
            <a:br>
              <a:rPr lang="en-US" sz="1600" dirty="0">
                <a:solidFill>
                  <a:srgbClr val="4D4D4D"/>
                </a:solidFill>
                <a:latin typeface="Bernard MT Condensed" panose="02050806060905020404" pitchFamily="18" charset="0"/>
              </a:rPr>
            </a:br>
            <a:r>
              <a:rPr lang="en-US" sz="1600" dirty="0">
                <a:solidFill>
                  <a:srgbClr val="4D4D4D"/>
                </a:solidFill>
                <a:latin typeface="Bernard MT Condensed" panose="02050806060905020404" pitchFamily="18" charset="0"/>
              </a:rPr>
              <a:t>Per Month</a:t>
            </a:r>
          </a:p>
        </p:txBody>
      </p:sp>
      <p:sp>
        <p:nvSpPr>
          <p:cNvPr id="31" name="TextBox 30"/>
          <p:cNvSpPr txBox="1"/>
          <p:nvPr/>
        </p:nvSpPr>
        <p:spPr>
          <a:xfrm>
            <a:off x="9786153" y="3086423"/>
            <a:ext cx="799899" cy="492443"/>
          </a:xfrm>
          <a:prstGeom prst="rect">
            <a:avLst/>
          </a:prstGeom>
          <a:noFill/>
        </p:spPr>
        <p:txBody>
          <a:bodyPr wrap="none" lIns="0" tIns="0" rIns="0" bIns="0" rtlCol="0" anchor="t">
            <a:spAutoFit/>
          </a:bodyPr>
          <a:lstStyle/>
          <a:p>
            <a:pPr algn="ctr"/>
            <a:r>
              <a:rPr lang="en-US" sz="1600" dirty="0">
                <a:solidFill>
                  <a:srgbClr val="4D4D4D"/>
                </a:solidFill>
                <a:latin typeface="Bernard MT Condensed" panose="02050806060905020404" pitchFamily="18" charset="0"/>
              </a:rPr>
              <a:t>$321</a:t>
            </a:r>
            <a:br>
              <a:rPr lang="en-US" sz="1600" dirty="0">
                <a:solidFill>
                  <a:srgbClr val="4D4D4D"/>
                </a:solidFill>
                <a:latin typeface="Bernard MT Condensed" panose="02050806060905020404" pitchFamily="18" charset="0"/>
              </a:rPr>
            </a:br>
            <a:r>
              <a:rPr lang="en-US" sz="1600" dirty="0">
                <a:solidFill>
                  <a:srgbClr val="4D4D4D"/>
                </a:solidFill>
                <a:latin typeface="Bernard MT Condensed" panose="02050806060905020404" pitchFamily="18" charset="0"/>
              </a:rPr>
              <a:t>Per Month</a:t>
            </a:r>
          </a:p>
        </p:txBody>
      </p:sp>
      <p:grpSp>
        <p:nvGrpSpPr>
          <p:cNvPr id="39" name="Group 38"/>
          <p:cNvGrpSpPr/>
          <p:nvPr/>
        </p:nvGrpSpPr>
        <p:grpSpPr>
          <a:xfrm>
            <a:off x="772685" y="4073775"/>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DBCAB3B0-8EDC-4D56-A2D8-97803B3C7089}"/>
              </a:ext>
            </a:extLst>
          </p:cNvPr>
          <p:cNvGrpSpPr/>
          <p:nvPr/>
        </p:nvGrpSpPr>
        <p:grpSpPr>
          <a:xfrm>
            <a:off x="5806440" y="1386200"/>
            <a:ext cx="3108960" cy="5167000"/>
            <a:chOff x="5806440" y="1386200"/>
            <a:chExt cx="3108960" cy="5167000"/>
          </a:xfrm>
          <a:effectLst/>
          <a:scene3d>
            <a:camera prst="orthographicFront">
              <a:rot lat="0" lon="0" rev="0"/>
            </a:camera>
            <a:lightRig rig="brightRoom" dir="t">
              <a:rot lat="0" lon="0" rev="600000"/>
            </a:lightRig>
          </a:scene3d>
        </p:grpSpPr>
        <p:sp>
          <p:nvSpPr>
            <p:cNvPr id="7" name="Rectangle 6"/>
            <p:cNvSpPr/>
            <p:nvPr/>
          </p:nvSpPr>
          <p:spPr>
            <a:xfrm rot="16200000">
              <a:off x="4777421" y="2415221"/>
              <a:ext cx="5166999" cy="3108959"/>
            </a:xfrm>
            <a:prstGeom prst="rect">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6364323" y="828317"/>
              <a:ext cx="1993193" cy="3108959"/>
            </a:xfrm>
            <a:prstGeom prst="rect">
              <a:avLst/>
            </a:pr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1" name="Sev01"/>
          <p:cNvSpPr>
            <a:spLocks noChangeAspect="1"/>
          </p:cNvSpPr>
          <p:nvPr/>
        </p:nvSpPr>
        <p:spPr>
          <a:xfrm>
            <a:off x="6615072" y="2634905"/>
            <a:ext cx="1491697" cy="1491697"/>
          </a:xfrm>
          <a:prstGeom prst="ellipse">
            <a:avLst/>
          </a:prstGeom>
          <a:solidFill>
            <a:schemeClr val="bg1"/>
          </a:solidFill>
          <a:ln w="57150">
            <a:solidFill>
              <a:srgbClr val="E046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5" name="TextBox 24"/>
          <p:cNvSpPr txBox="1"/>
          <p:nvPr/>
        </p:nvSpPr>
        <p:spPr>
          <a:xfrm>
            <a:off x="6649866" y="2140539"/>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03</a:t>
            </a:r>
          </a:p>
        </p:txBody>
      </p:sp>
      <p:sp>
        <p:nvSpPr>
          <p:cNvPr id="29" name="TextBox 28"/>
          <p:cNvSpPr txBox="1"/>
          <p:nvPr/>
        </p:nvSpPr>
        <p:spPr>
          <a:xfrm>
            <a:off x="6960970" y="3128446"/>
            <a:ext cx="799899" cy="492443"/>
          </a:xfrm>
          <a:prstGeom prst="rect">
            <a:avLst/>
          </a:prstGeom>
          <a:noFill/>
        </p:spPr>
        <p:txBody>
          <a:bodyPr wrap="none" lIns="0" tIns="0" rIns="0" bIns="0" rtlCol="0" anchor="t">
            <a:spAutoFit/>
          </a:bodyPr>
          <a:lstStyle/>
          <a:p>
            <a:pPr algn="ctr"/>
            <a:r>
              <a:rPr lang="en-US" sz="1600" dirty="0">
                <a:solidFill>
                  <a:srgbClr val="4D4D4D"/>
                </a:solidFill>
                <a:latin typeface="Bernard MT Condensed" panose="02050806060905020404" pitchFamily="18" charset="0"/>
              </a:rPr>
              <a:t>$199</a:t>
            </a:r>
            <a:br>
              <a:rPr lang="en-US" sz="1600" dirty="0">
                <a:solidFill>
                  <a:srgbClr val="4D4D4D"/>
                </a:solidFill>
                <a:latin typeface="Bernard MT Condensed" panose="02050806060905020404" pitchFamily="18" charset="0"/>
              </a:rPr>
            </a:br>
            <a:r>
              <a:rPr lang="en-US" sz="1600" dirty="0">
                <a:solidFill>
                  <a:srgbClr val="4D4D4D"/>
                </a:solidFill>
                <a:latin typeface="Bernard MT Condensed" panose="02050806060905020404" pitchFamily="18" charset="0"/>
              </a:rPr>
              <a:t>Per Month</a:t>
            </a:r>
          </a:p>
        </p:txBody>
      </p:sp>
      <p:grpSp>
        <p:nvGrpSpPr>
          <p:cNvPr id="40" name="Group 39"/>
          <p:cNvGrpSpPr/>
          <p:nvPr/>
        </p:nvGrpSpPr>
        <p:grpSpPr>
          <a:xfrm>
            <a:off x="6274884" y="4229323"/>
            <a:ext cx="2172069" cy="1931234"/>
            <a:chOff x="654724" y="2917392"/>
            <a:chExt cx="1589758" cy="1413488"/>
          </a:xfrm>
        </p:grpSpPr>
        <p:sp>
          <p:nvSpPr>
            <p:cNvPr id="41" name="TextBox 40"/>
            <p:cNvSpPr txBox="1"/>
            <p:nvPr/>
          </p:nvSpPr>
          <p:spPr>
            <a:xfrm>
              <a:off x="654724" y="2917392"/>
              <a:ext cx="1589758" cy="1413488"/>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0167EDB9-9669-4145-9E1E-A6CE9A4107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8" name="Picture 57">
            <a:hlinkClick r:id="rId3"/>
            <a:extLst>
              <a:ext uri="{FF2B5EF4-FFF2-40B4-BE49-F238E27FC236}">
                <a16:creationId xmlns:a16="http://schemas.microsoft.com/office/drawing/2014/main" id="{9765C64C-5ACA-4494-A4EC-AC059ACFCC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381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par>
                          <p:cTn id="22" fill="hold">
                            <p:stCondLst>
                              <p:cond delay="1500"/>
                            </p:stCondLst>
                            <p:childTnLst>
                              <p:par>
                                <p:cTn id="23" presetID="53"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p:cTn id="25" dur="500" fill="hold"/>
                                        <p:tgtEl>
                                          <p:spTgt spid="39"/>
                                        </p:tgtEl>
                                        <p:attrNameLst>
                                          <p:attrName>ppt_w</p:attrName>
                                        </p:attrNameLst>
                                      </p:cBhvr>
                                      <p:tavLst>
                                        <p:tav tm="0">
                                          <p:val>
                                            <p:fltVal val="0"/>
                                          </p:val>
                                        </p:tav>
                                        <p:tav tm="100000">
                                          <p:val>
                                            <p:strVal val="#ppt_w"/>
                                          </p:val>
                                        </p:tav>
                                      </p:tavLst>
                                    </p:anim>
                                    <p:anim calcmode="lin" valueType="num">
                                      <p:cBhvr>
                                        <p:cTn id="26" dur="500" fill="hold"/>
                                        <p:tgtEl>
                                          <p:spTgt spid="39"/>
                                        </p:tgtEl>
                                        <p:attrNameLst>
                                          <p:attrName>ppt_h</p:attrName>
                                        </p:attrNameLst>
                                      </p:cBhvr>
                                      <p:tavLst>
                                        <p:tav tm="0">
                                          <p:val>
                                            <p:fltVal val="0"/>
                                          </p:val>
                                        </p:tav>
                                        <p:tav tm="100000">
                                          <p:val>
                                            <p:strVal val="#ppt_h"/>
                                          </p:val>
                                        </p:tav>
                                      </p:tavLst>
                                    </p:anim>
                                    <p:animEffect transition="in" filter="fade">
                                      <p:cBhvr>
                                        <p:cTn id="27" dur="500"/>
                                        <p:tgtEl>
                                          <p:spTgt spid="39"/>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par>
                          <p:cTn id="34" fill="hold">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3500"/>
                            </p:stCondLst>
                            <p:childTnLst>
                              <p:par>
                                <p:cTn id="47" presetID="53" presetClass="entr" presetSubtype="0" fill="hold"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4" grpId="0"/>
      <p:bldP spid="28" grpId="0"/>
      <p:bldP spid="31"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1347</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2019-03-28T16:02:29Z</dcterms:modified>
</cp:coreProperties>
</file>