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1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24342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58ADB11D-DF4A-4335-B102-A657DD09E057}"/>
              </a:ext>
            </a:extLst>
          </p:cNvPr>
          <p:cNvGrpSpPr/>
          <p:nvPr/>
        </p:nvGrpSpPr>
        <p:grpSpPr>
          <a:xfrm>
            <a:off x="911990" y="2014090"/>
            <a:ext cx="4119620" cy="2743200"/>
            <a:chOff x="911990" y="2014090"/>
            <a:chExt cx="4119620" cy="2743200"/>
          </a:xfrm>
        </p:grpSpPr>
        <p:cxnSp>
          <p:nvCxnSpPr>
            <p:cNvPr id="11" name="Straight Connector 10">
              <a:extLst>
                <a:ext uri="{FF2B5EF4-FFF2-40B4-BE49-F238E27FC236}">
                  <a16:creationId xmlns:a16="http://schemas.microsoft.com/office/drawing/2014/main" id="{D796F32F-5175-44D1-9837-F6BE78B079A2}"/>
                </a:ext>
              </a:extLst>
            </p:cNvPr>
            <p:cNvCxnSpPr>
              <a:cxnSpLocks/>
            </p:cNvCxnSpPr>
            <p:nvPr/>
          </p:nvCxnSpPr>
          <p:spPr>
            <a:xfrm rot="5400000">
              <a:off x="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70E8A68-E2DB-4C08-9A42-86955CB2C8AE}"/>
                </a:ext>
              </a:extLst>
            </p:cNvPr>
            <p:cNvCxnSpPr>
              <a:cxnSpLocks/>
            </p:cNvCxnSpPr>
            <p:nvPr/>
          </p:nvCxnSpPr>
          <p:spPr>
            <a:xfrm rot="5400000">
              <a:off x="4572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4716180-AC90-4CFA-A23B-FE1AC0D4895E}"/>
                </a:ext>
              </a:extLst>
            </p:cNvPr>
            <p:cNvCxnSpPr>
              <a:cxnSpLocks/>
            </p:cNvCxnSpPr>
            <p:nvPr/>
          </p:nvCxnSpPr>
          <p:spPr>
            <a:xfrm rot="5400000">
              <a:off x="9144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614182E-3745-4F63-9AD1-82779F4F5CD8}"/>
                </a:ext>
              </a:extLst>
            </p:cNvPr>
            <p:cNvCxnSpPr>
              <a:cxnSpLocks/>
            </p:cNvCxnSpPr>
            <p:nvPr/>
          </p:nvCxnSpPr>
          <p:spPr>
            <a:xfrm rot="5400000">
              <a:off x="-4572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57C0CF50-A6B4-4C4A-B752-7BA06F8267D6}"/>
                </a:ext>
              </a:extLst>
            </p:cNvPr>
            <p:cNvCxnSpPr>
              <a:cxnSpLocks/>
            </p:cNvCxnSpPr>
            <p:nvPr/>
          </p:nvCxnSpPr>
          <p:spPr>
            <a:xfrm rot="5400000">
              <a:off x="13716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37017CD0-2807-44BF-8D37-4ED028EB80B2}"/>
                </a:ext>
              </a:extLst>
            </p:cNvPr>
            <p:cNvCxnSpPr>
              <a:cxnSpLocks/>
            </p:cNvCxnSpPr>
            <p:nvPr/>
          </p:nvCxnSpPr>
          <p:spPr>
            <a:xfrm rot="5400000">
              <a:off x="18288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7E2F359-D253-4E4A-AD6A-04411E85A28D}"/>
                </a:ext>
              </a:extLst>
            </p:cNvPr>
            <p:cNvCxnSpPr>
              <a:cxnSpLocks/>
            </p:cNvCxnSpPr>
            <p:nvPr/>
          </p:nvCxnSpPr>
          <p:spPr>
            <a:xfrm rot="5400000">
              <a:off x="22860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0DA70852-6E90-4350-BD88-1E8EBEC7C7BD}"/>
                </a:ext>
              </a:extLst>
            </p:cNvPr>
            <p:cNvCxnSpPr>
              <a:cxnSpLocks/>
            </p:cNvCxnSpPr>
            <p:nvPr/>
          </p:nvCxnSpPr>
          <p:spPr>
            <a:xfrm rot="5400000">
              <a:off x="27432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7B18C5F2-6CEF-489A-89F4-CF6974C6FA9E}"/>
                </a:ext>
              </a:extLst>
            </p:cNvPr>
            <p:cNvCxnSpPr>
              <a:cxnSpLocks/>
            </p:cNvCxnSpPr>
            <p:nvPr/>
          </p:nvCxnSpPr>
          <p:spPr>
            <a:xfrm rot="5400000">
              <a:off x="32004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90B8EED-9C67-4415-B515-28C4F9357448}"/>
                </a:ext>
              </a:extLst>
            </p:cNvPr>
            <p:cNvCxnSpPr>
              <a:cxnSpLocks/>
            </p:cNvCxnSpPr>
            <p:nvPr/>
          </p:nvCxnSpPr>
          <p:spPr>
            <a:xfrm rot="5400000">
              <a:off x="36576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3" name="Group 2">
            <a:extLst>
              <a:ext uri="{FF2B5EF4-FFF2-40B4-BE49-F238E27FC236}">
                <a16:creationId xmlns:a16="http://schemas.microsoft.com/office/drawing/2014/main" id="{40097D70-D943-4579-AC85-1A634C4DC0A4}"/>
              </a:ext>
            </a:extLst>
          </p:cNvPr>
          <p:cNvGrpSpPr/>
          <p:nvPr/>
        </p:nvGrpSpPr>
        <p:grpSpPr>
          <a:xfrm>
            <a:off x="631576" y="4754880"/>
            <a:ext cx="4618993" cy="310187"/>
            <a:chOff x="631576" y="4754880"/>
            <a:chExt cx="4618993" cy="310187"/>
          </a:xfrm>
        </p:grpSpPr>
        <p:sp>
          <p:nvSpPr>
            <p:cNvPr id="10" name="TextBox 9">
              <a:extLst>
                <a:ext uri="{FF2B5EF4-FFF2-40B4-BE49-F238E27FC236}">
                  <a16:creationId xmlns:a16="http://schemas.microsoft.com/office/drawing/2014/main" id="{98B26949-8527-4CF3-9E85-9011FDDB550B}"/>
                </a:ext>
              </a:extLst>
            </p:cNvPr>
            <p:cNvSpPr txBox="1"/>
            <p:nvPr/>
          </p:nvSpPr>
          <p:spPr>
            <a:xfrm>
              <a:off x="4340990" y="4754880"/>
              <a:ext cx="457200" cy="307777"/>
            </a:xfrm>
            <a:prstGeom prst="rect">
              <a:avLst/>
            </a:prstGeom>
            <a:noFill/>
          </p:spPr>
          <p:txBody>
            <a:bodyPr wrap="square" rtlCol="0">
              <a:spAutoFit/>
            </a:bodyPr>
            <a:lstStyle/>
            <a:p>
              <a:pPr algn="ctr"/>
              <a:r>
                <a:rPr lang="en-US" sz="1400" dirty="0">
                  <a:solidFill>
                    <a:srgbClr val="56595E"/>
                  </a:solidFill>
                </a:rPr>
                <a:t>50</a:t>
              </a:r>
            </a:p>
          </p:txBody>
        </p:sp>
        <p:sp>
          <p:nvSpPr>
            <p:cNvPr id="21" name="TextBox 20">
              <a:extLst>
                <a:ext uri="{FF2B5EF4-FFF2-40B4-BE49-F238E27FC236}">
                  <a16:creationId xmlns:a16="http://schemas.microsoft.com/office/drawing/2014/main" id="{816F86AF-816C-455D-BD70-A6CAAB7BCA41}"/>
                </a:ext>
              </a:extLst>
            </p:cNvPr>
            <p:cNvSpPr txBox="1"/>
            <p:nvPr/>
          </p:nvSpPr>
          <p:spPr>
            <a:xfrm>
              <a:off x="4793369" y="4754880"/>
              <a:ext cx="457200" cy="307777"/>
            </a:xfrm>
            <a:prstGeom prst="rect">
              <a:avLst/>
            </a:prstGeom>
            <a:noFill/>
          </p:spPr>
          <p:txBody>
            <a:bodyPr wrap="square" rtlCol="0">
              <a:spAutoFit/>
            </a:bodyPr>
            <a:lstStyle/>
            <a:p>
              <a:pPr algn="ctr"/>
              <a:r>
                <a:rPr lang="en-US" sz="1400" dirty="0">
                  <a:solidFill>
                    <a:srgbClr val="56595E"/>
                  </a:solidFill>
                </a:rPr>
                <a:t>0</a:t>
              </a:r>
            </a:p>
          </p:txBody>
        </p:sp>
        <p:sp>
          <p:nvSpPr>
            <p:cNvPr id="22" name="TextBox 21">
              <a:extLst>
                <a:ext uri="{FF2B5EF4-FFF2-40B4-BE49-F238E27FC236}">
                  <a16:creationId xmlns:a16="http://schemas.microsoft.com/office/drawing/2014/main" id="{5D0B638B-4F67-435F-9962-8B8190B6F6A4}"/>
                </a:ext>
              </a:extLst>
            </p:cNvPr>
            <p:cNvSpPr txBox="1"/>
            <p:nvPr/>
          </p:nvSpPr>
          <p:spPr>
            <a:xfrm>
              <a:off x="3838070" y="4754880"/>
              <a:ext cx="548640" cy="307777"/>
            </a:xfrm>
            <a:prstGeom prst="rect">
              <a:avLst/>
            </a:prstGeom>
            <a:noFill/>
          </p:spPr>
          <p:txBody>
            <a:bodyPr wrap="square" rtlCol="0">
              <a:spAutoFit/>
            </a:bodyPr>
            <a:lstStyle/>
            <a:p>
              <a:pPr algn="ctr"/>
              <a:r>
                <a:rPr lang="en-US" sz="1400" dirty="0">
                  <a:solidFill>
                    <a:srgbClr val="56595E"/>
                  </a:solidFill>
                </a:rPr>
                <a:t>100</a:t>
              </a:r>
            </a:p>
          </p:txBody>
        </p:sp>
        <p:sp>
          <p:nvSpPr>
            <p:cNvPr id="23" name="TextBox 22">
              <a:extLst>
                <a:ext uri="{FF2B5EF4-FFF2-40B4-BE49-F238E27FC236}">
                  <a16:creationId xmlns:a16="http://schemas.microsoft.com/office/drawing/2014/main" id="{8DD04646-FF68-4CAC-978D-8F0EAC406059}"/>
                </a:ext>
              </a:extLst>
            </p:cNvPr>
            <p:cNvSpPr txBox="1"/>
            <p:nvPr/>
          </p:nvSpPr>
          <p:spPr>
            <a:xfrm>
              <a:off x="3378460" y="4754880"/>
              <a:ext cx="548640" cy="307777"/>
            </a:xfrm>
            <a:prstGeom prst="rect">
              <a:avLst/>
            </a:prstGeom>
            <a:noFill/>
          </p:spPr>
          <p:txBody>
            <a:bodyPr wrap="square" rtlCol="0">
              <a:spAutoFit/>
            </a:bodyPr>
            <a:lstStyle/>
            <a:p>
              <a:pPr algn="ctr"/>
              <a:r>
                <a:rPr lang="en-US" sz="1400" dirty="0">
                  <a:solidFill>
                    <a:srgbClr val="56595E"/>
                  </a:solidFill>
                </a:rPr>
                <a:t>150</a:t>
              </a:r>
            </a:p>
          </p:txBody>
        </p:sp>
        <p:sp>
          <p:nvSpPr>
            <p:cNvPr id="24" name="TextBox 23">
              <a:extLst>
                <a:ext uri="{FF2B5EF4-FFF2-40B4-BE49-F238E27FC236}">
                  <a16:creationId xmlns:a16="http://schemas.microsoft.com/office/drawing/2014/main" id="{74CE68C1-41EF-4236-BB59-0105785B0FC1}"/>
                </a:ext>
              </a:extLst>
            </p:cNvPr>
            <p:cNvSpPr txBox="1"/>
            <p:nvPr/>
          </p:nvSpPr>
          <p:spPr>
            <a:xfrm>
              <a:off x="2931379" y="4757290"/>
              <a:ext cx="548640" cy="307777"/>
            </a:xfrm>
            <a:prstGeom prst="rect">
              <a:avLst/>
            </a:prstGeom>
            <a:noFill/>
          </p:spPr>
          <p:txBody>
            <a:bodyPr wrap="square" rtlCol="0">
              <a:spAutoFit/>
            </a:bodyPr>
            <a:lstStyle/>
            <a:p>
              <a:pPr algn="ctr"/>
              <a:r>
                <a:rPr lang="en-US" sz="1400" dirty="0">
                  <a:solidFill>
                    <a:srgbClr val="56595E"/>
                  </a:solidFill>
                </a:rPr>
                <a:t>200</a:t>
              </a:r>
            </a:p>
          </p:txBody>
        </p:sp>
        <p:sp>
          <p:nvSpPr>
            <p:cNvPr id="25" name="TextBox 24">
              <a:extLst>
                <a:ext uri="{FF2B5EF4-FFF2-40B4-BE49-F238E27FC236}">
                  <a16:creationId xmlns:a16="http://schemas.microsoft.com/office/drawing/2014/main" id="{E53294DE-394A-486F-B947-42177C2AFDD5}"/>
                </a:ext>
              </a:extLst>
            </p:cNvPr>
            <p:cNvSpPr txBox="1"/>
            <p:nvPr/>
          </p:nvSpPr>
          <p:spPr>
            <a:xfrm>
              <a:off x="2444575" y="4754880"/>
              <a:ext cx="548640" cy="307777"/>
            </a:xfrm>
            <a:prstGeom prst="rect">
              <a:avLst/>
            </a:prstGeom>
            <a:noFill/>
          </p:spPr>
          <p:txBody>
            <a:bodyPr wrap="square" rtlCol="0">
              <a:spAutoFit/>
            </a:bodyPr>
            <a:lstStyle/>
            <a:p>
              <a:pPr algn="ctr"/>
              <a:r>
                <a:rPr lang="en-US" sz="1400" dirty="0">
                  <a:solidFill>
                    <a:srgbClr val="56595E"/>
                  </a:solidFill>
                </a:rPr>
                <a:t>250</a:t>
              </a:r>
            </a:p>
          </p:txBody>
        </p:sp>
        <p:sp>
          <p:nvSpPr>
            <p:cNvPr id="26" name="TextBox 25">
              <a:extLst>
                <a:ext uri="{FF2B5EF4-FFF2-40B4-BE49-F238E27FC236}">
                  <a16:creationId xmlns:a16="http://schemas.microsoft.com/office/drawing/2014/main" id="{BFFEFFF9-5414-434A-B35B-38A5FA0BC115}"/>
                </a:ext>
              </a:extLst>
            </p:cNvPr>
            <p:cNvSpPr txBox="1"/>
            <p:nvPr/>
          </p:nvSpPr>
          <p:spPr>
            <a:xfrm>
              <a:off x="1992261" y="4757289"/>
              <a:ext cx="548640" cy="307777"/>
            </a:xfrm>
            <a:prstGeom prst="rect">
              <a:avLst/>
            </a:prstGeom>
            <a:noFill/>
          </p:spPr>
          <p:txBody>
            <a:bodyPr wrap="square" rtlCol="0">
              <a:spAutoFit/>
            </a:bodyPr>
            <a:lstStyle/>
            <a:p>
              <a:pPr algn="ctr"/>
              <a:r>
                <a:rPr lang="en-US" sz="1400" dirty="0">
                  <a:solidFill>
                    <a:srgbClr val="56595E"/>
                  </a:solidFill>
                </a:rPr>
                <a:t>300</a:t>
              </a:r>
            </a:p>
          </p:txBody>
        </p:sp>
        <p:sp>
          <p:nvSpPr>
            <p:cNvPr id="27" name="TextBox 26">
              <a:extLst>
                <a:ext uri="{FF2B5EF4-FFF2-40B4-BE49-F238E27FC236}">
                  <a16:creationId xmlns:a16="http://schemas.microsoft.com/office/drawing/2014/main" id="{D6F901FF-394D-4522-AE6E-B10E290774D5}"/>
                </a:ext>
              </a:extLst>
            </p:cNvPr>
            <p:cNvSpPr txBox="1"/>
            <p:nvPr/>
          </p:nvSpPr>
          <p:spPr>
            <a:xfrm>
              <a:off x="1564600" y="4754880"/>
              <a:ext cx="548640" cy="307777"/>
            </a:xfrm>
            <a:prstGeom prst="rect">
              <a:avLst/>
            </a:prstGeom>
            <a:noFill/>
          </p:spPr>
          <p:txBody>
            <a:bodyPr wrap="square" rtlCol="0">
              <a:spAutoFit/>
            </a:bodyPr>
            <a:lstStyle/>
            <a:p>
              <a:pPr algn="ctr"/>
              <a:r>
                <a:rPr lang="en-US" sz="1400" dirty="0">
                  <a:solidFill>
                    <a:srgbClr val="56595E"/>
                  </a:solidFill>
                </a:rPr>
                <a:t>350</a:t>
              </a:r>
            </a:p>
          </p:txBody>
        </p:sp>
        <p:sp>
          <p:nvSpPr>
            <p:cNvPr id="28" name="TextBox 27">
              <a:extLst>
                <a:ext uri="{FF2B5EF4-FFF2-40B4-BE49-F238E27FC236}">
                  <a16:creationId xmlns:a16="http://schemas.microsoft.com/office/drawing/2014/main" id="{85DF72E4-E748-496A-8D15-6A2D5A34B69A}"/>
                </a:ext>
              </a:extLst>
            </p:cNvPr>
            <p:cNvSpPr txBox="1"/>
            <p:nvPr/>
          </p:nvSpPr>
          <p:spPr>
            <a:xfrm>
              <a:off x="1099690" y="4757289"/>
              <a:ext cx="548640" cy="307777"/>
            </a:xfrm>
            <a:prstGeom prst="rect">
              <a:avLst/>
            </a:prstGeom>
            <a:noFill/>
          </p:spPr>
          <p:txBody>
            <a:bodyPr wrap="square" rtlCol="0">
              <a:spAutoFit/>
            </a:bodyPr>
            <a:lstStyle/>
            <a:p>
              <a:pPr algn="ctr"/>
              <a:r>
                <a:rPr lang="en-US" sz="1400" dirty="0">
                  <a:solidFill>
                    <a:srgbClr val="56595E"/>
                  </a:solidFill>
                </a:rPr>
                <a:t>400</a:t>
              </a:r>
            </a:p>
          </p:txBody>
        </p:sp>
        <p:sp>
          <p:nvSpPr>
            <p:cNvPr id="29" name="TextBox 28">
              <a:extLst>
                <a:ext uri="{FF2B5EF4-FFF2-40B4-BE49-F238E27FC236}">
                  <a16:creationId xmlns:a16="http://schemas.microsoft.com/office/drawing/2014/main" id="{F17FEBD8-63CF-4B96-B1B6-385DD267AEC3}"/>
                </a:ext>
              </a:extLst>
            </p:cNvPr>
            <p:cNvSpPr txBox="1"/>
            <p:nvPr/>
          </p:nvSpPr>
          <p:spPr>
            <a:xfrm>
              <a:off x="631576" y="4757289"/>
              <a:ext cx="548640" cy="307777"/>
            </a:xfrm>
            <a:prstGeom prst="rect">
              <a:avLst/>
            </a:prstGeom>
            <a:noFill/>
          </p:spPr>
          <p:txBody>
            <a:bodyPr wrap="square" rtlCol="0">
              <a:spAutoFit/>
            </a:bodyPr>
            <a:lstStyle/>
            <a:p>
              <a:pPr algn="ctr"/>
              <a:r>
                <a:rPr lang="en-US" sz="1400" dirty="0">
                  <a:solidFill>
                    <a:srgbClr val="56595E"/>
                  </a:solidFill>
                </a:rPr>
                <a:t>450</a:t>
              </a:r>
            </a:p>
          </p:txBody>
        </p:sp>
      </p:grpSp>
      <p:cxnSp>
        <p:nvCxnSpPr>
          <p:cNvPr id="30" name="Straight Connector 29">
            <a:extLst>
              <a:ext uri="{FF2B5EF4-FFF2-40B4-BE49-F238E27FC236}">
                <a16:creationId xmlns:a16="http://schemas.microsoft.com/office/drawing/2014/main" id="{38B2D4EE-F229-4090-B455-2CB9FEE2A329}"/>
              </a:ext>
            </a:extLst>
          </p:cNvPr>
          <p:cNvCxnSpPr>
            <a:cxnSpLocks/>
          </p:cNvCxnSpPr>
          <p:nvPr/>
        </p:nvCxnSpPr>
        <p:spPr>
          <a:xfrm rot="5400000">
            <a:off x="4726810" y="338087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4" name="Oval 3">
            <a:extLst>
              <a:ext uri="{FF2B5EF4-FFF2-40B4-BE49-F238E27FC236}">
                <a16:creationId xmlns:a16="http://schemas.microsoft.com/office/drawing/2014/main" id="{F2CF3DF7-429B-40EA-BE29-7C2CA185D7BB}"/>
              </a:ext>
            </a:extLst>
          </p:cNvPr>
          <p:cNvSpPr>
            <a:spLocks noChangeAspect="1"/>
          </p:cNvSpPr>
          <p:nvPr/>
        </p:nvSpPr>
        <p:spPr>
          <a:xfrm>
            <a:off x="5560172" y="2832791"/>
            <a:ext cx="1097280" cy="1097280"/>
          </a:xfrm>
          <a:prstGeom prst="ellipse">
            <a:avLst/>
          </a:prstGeom>
          <a:solidFill>
            <a:schemeClr val="tx1">
              <a:alpha val="50000"/>
            </a:schemeClr>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5DE82471-5170-4AC9-82B0-6760B25A94EB}"/>
              </a:ext>
            </a:extLst>
          </p:cNvPr>
          <p:cNvSpPr txBox="1"/>
          <p:nvPr/>
        </p:nvSpPr>
        <p:spPr>
          <a:xfrm>
            <a:off x="5593080" y="3013948"/>
            <a:ext cx="1005840" cy="738664"/>
          </a:xfrm>
          <a:prstGeom prst="rect">
            <a:avLst/>
          </a:prstGeom>
          <a:noFill/>
        </p:spPr>
        <p:txBody>
          <a:bodyPr wrap="square" lIns="0" tIns="0" rIns="0" bIns="0" rtlCol="0" anchor="t">
            <a:spAutoFit/>
          </a:bodyPr>
          <a:lstStyle/>
          <a:p>
            <a:pPr algn="ctr"/>
            <a:r>
              <a:rPr lang="en-US" sz="4800" dirty="0">
                <a:solidFill>
                  <a:schemeClr val="bg1"/>
                </a:solidFill>
                <a:latin typeface="Bernard MT Condensed" panose="02050806060905020404" pitchFamily="18" charset="0"/>
              </a:rPr>
              <a:t>VS</a:t>
            </a:r>
          </a:p>
        </p:txBody>
      </p:sp>
      <p:sp>
        <p:nvSpPr>
          <p:cNvPr id="33" name="TextBox 32">
            <a:extLst>
              <a:ext uri="{FF2B5EF4-FFF2-40B4-BE49-F238E27FC236}">
                <a16:creationId xmlns:a16="http://schemas.microsoft.com/office/drawing/2014/main" id="{D954FEC3-32AA-4406-91C0-F5AAE741151C}"/>
              </a:ext>
            </a:extLst>
          </p:cNvPr>
          <p:cNvSpPr txBox="1"/>
          <p:nvPr/>
        </p:nvSpPr>
        <p:spPr>
          <a:xfrm>
            <a:off x="858032" y="5131122"/>
            <a:ext cx="4219519" cy="1489639"/>
          </a:xfrm>
          <a:prstGeom prst="rect">
            <a:avLst/>
          </a:prstGeom>
          <a:noFill/>
        </p:spPr>
        <p:txBody>
          <a:bodyPr wrap="square" rtlCol="0">
            <a:spAutoFit/>
          </a:bodyPr>
          <a:lstStyle/>
          <a:p>
            <a:pPr algn="ctr" defTabSz="1219170">
              <a:spcBef>
                <a:spcPct val="20000"/>
              </a:spcBef>
              <a:defRPr/>
            </a:pPr>
            <a:r>
              <a:rPr lang="en-US" sz="3000" dirty="0">
                <a:solidFill>
                  <a:srgbClr val="56595E"/>
                </a:solidFill>
                <a:latin typeface="Bernard MT Condensed" panose="02050806060905020404" pitchFamily="18" charset="0"/>
              </a:rPr>
              <a:t>2018</a:t>
            </a:r>
          </a:p>
          <a:p>
            <a:pPr algn="ctr" defTabSz="1219170">
              <a:spcBef>
                <a:spcPct val="20000"/>
              </a:spcBef>
              <a:defRPr/>
            </a:pPr>
            <a:endParaRPr lang="en-US" sz="200" b="1" dirty="0">
              <a:solidFill>
                <a:srgbClr val="56595E"/>
              </a:solidFill>
              <a:latin typeface="Candara" panose="020E0502030303020204" pitchFamily="34" charset="0"/>
            </a:endParaRPr>
          </a:p>
          <a:p>
            <a:pPr algn="ctr" defTabSz="1219170">
              <a:spcBef>
                <a:spcPct val="20000"/>
              </a:spcBef>
              <a:defRPr/>
            </a:pPr>
            <a:endParaRPr lang="en-US" sz="200" b="1" dirty="0">
              <a:solidFill>
                <a:srgbClr val="56595E"/>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38" name="Group 37">
            <a:extLst>
              <a:ext uri="{FF2B5EF4-FFF2-40B4-BE49-F238E27FC236}">
                <a16:creationId xmlns:a16="http://schemas.microsoft.com/office/drawing/2014/main" id="{96D88DAE-E399-430D-BBCC-E4BA6EC9836D}"/>
              </a:ext>
            </a:extLst>
          </p:cNvPr>
          <p:cNvGrpSpPr/>
          <p:nvPr/>
        </p:nvGrpSpPr>
        <p:grpSpPr>
          <a:xfrm>
            <a:off x="7157979" y="2009831"/>
            <a:ext cx="4119620" cy="2743200"/>
            <a:chOff x="911990" y="2014090"/>
            <a:chExt cx="4119620" cy="2743200"/>
          </a:xfrm>
        </p:grpSpPr>
        <p:cxnSp>
          <p:nvCxnSpPr>
            <p:cNvPr id="39" name="Straight Connector 38">
              <a:extLst>
                <a:ext uri="{FF2B5EF4-FFF2-40B4-BE49-F238E27FC236}">
                  <a16:creationId xmlns:a16="http://schemas.microsoft.com/office/drawing/2014/main" id="{CADA654A-74C5-480E-B7B4-EB7B525A9BF2}"/>
                </a:ext>
              </a:extLst>
            </p:cNvPr>
            <p:cNvCxnSpPr>
              <a:cxnSpLocks/>
            </p:cNvCxnSpPr>
            <p:nvPr/>
          </p:nvCxnSpPr>
          <p:spPr>
            <a:xfrm rot="5400000">
              <a:off x="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F6797704-A9BA-4B17-A0E3-C951EEB90FED}"/>
                </a:ext>
              </a:extLst>
            </p:cNvPr>
            <p:cNvCxnSpPr>
              <a:cxnSpLocks/>
            </p:cNvCxnSpPr>
            <p:nvPr/>
          </p:nvCxnSpPr>
          <p:spPr>
            <a:xfrm rot="5400000">
              <a:off x="4572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7104A6F-FAAA-46F1-B1B1-32C60804C9EF}"/>
                </a:ext>
              </a:extLst>
            </p:cNvPr>
            <p:cNvCxnSpPr>
              <a:cxnSpLocks/>
            </p:cNvCxnSpPr>
            <p:nvPr/>
          </p:nvCxnSpPr>
          <p:spPr>
            <a:xfrm rot="5400000">
              <a:off x="9144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E04E33B0-775E-44F6-AD58-9A0F9DC24FE0}"/>
                </a:ext>
              </a:extLst>
            </p:cNvPr>
            <p:cNvCxnSpPr>
              <a:cxnSpLocks/>
            </p:cNvCxnSpPr>
            <p:nvPr/>
          </p:nvCxnSpPr>
          <p:spPr>
            <a:xfrm rot="5400000">
              <a:off x="-4572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6D57F5C8-093E-4EA4-9483-B91AD68604EA}"/>
                </a:ext>
              </a:extLst>
            </p:cNvPr>
            <p:cNvCxnSpPr>
              <a:cxnSpLocks/>
            </p:cNvCxnSpPr>
            <p:nvPr/>
          </p:nvCxnSpPr>
          <p:spPr>
            <a:xfrm rot="5400000">
              <a:off x="13716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6B0E3FF5-4C4B-4FEA-A533-E6207AE1E148}"/>
                </a:ext>
              </a:extLst>
            </p:cNvPr>
            <p:cNvCxnSpPr>
              <a:cxnSpLocks/>
            </p:cNvCxnSpPr>
            <p:nvPr/>
          </p:nvCxnSpPr>
          <p:spPr>
            <a:xfrm rot="5400000">
              <a:off x="18288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5719A6A8-B0C4-43B3-BC51-D7AC270790DC}"/>
                </a:ext>
              </a:extLst>
            </p:cNvPr>
            <p:cNvCxnSpPr>
              <a:cxnSpLocks/>
            </p:cNvCxnSpPr>
            <p:nvPr/>
          </p:nvCxnSpPr>
          <p:spPr>
            <a:xfrm rot="5400000">
              <a:off x="22860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DF569F3A-5EA3-404A-B780-B65D34F2F224}"/>
                </a:ext>
              </a:extLst>
            </p:cNvPr>
            <p:cNvCxnSpPr>
              <a:cxnSpLocks/>
            </p:cNvCxnSpPr>
            <p:nvPr/>
          </p:nvCxnSpPr>
          <p:spPr>
            <a:xfrm rot="5400000">
              <a:off x="27432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597ED767-BD46-41EF-91EC-B3AD8D7F984C}"/>
                </a:ext>
              </a:extLst>
            </p:cNvPr>
            <p:cNvCxnSpPr>
              <a:cxnSpLocks/>
            </p:cNvCxnSpPr>
            <p:nvPr/>
          </p:nvCxnSpPr>
          <p:spPr>
            <a:xfrm rot="5400000">
              <a:off x="32004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852C3E99-FFF9-43E5-8E5E-B24E62A5DE97}"/>
                </a:ext>
              </a:extLst>
            </p:cNvPr>
            <p:cNvCxnSpPr>
              <a:cxnSpLocks/>
            </p:cNvCxnSpPr>
            <p:nvPr/>
          </p:nvCxnSpPr>
          <p:spPr>
            <a:xfrm rot="5400000">
              <a:off x="36576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49" name="Group 48">
            <a:extLst>
              <a:ext uri="{FF2B5EF4-FFF2-40B4-BE49-F238E27FC236}">
                <a16:creationId xmlns:a16="http://schemas.microsoft.com/office/drawing/2014/main" id="{287991CB-517E-44B8-9A28-6F895B332E29}"/>
              </a:ext>
            </a:extLst>
          </p:cNvPr>
          <p:cNvGrpSpPr/>
          <p:nvPr/>
        </p:nvGrpSpPr>
        <p:grpSpPr>
          <a:xfrm>
            <a:off x="6877565" y="4750621"/>
            <a:ext cx="4618993" cy="310187"/>
            <a:chOff x="631576" y="4754880"/>
            <a:chExt cx="4618993" cy="310187"/>
          </a:xfrm>
        </p:grpSpPr>
        <p:sp>
          <p:nvSpPr>
            <p:cNvPr id="50" name="TextBox 49">
              <a:extLst>
                <a:ext uri="{FF2B5EF4-FFF2-40B4-BE49-F238E27FC236}">
                  <a16:creationId xmlns:a16="http://schemas.microsoft.com/office/drawing/2014/main" id="{32DD09AD-E813-424C-96F9-E30BE6128150}"/>
                </a:ext>
              </a:extLst>
            </p:cNvPr>
            <p:cNvSpPr txBox="1"/>
            <p:nvPr/>
          </p:nvSpPr>
          <p:spPr>
            <a:xfrm>
              <a:off x="4340990" y="4754880"/>
              <a:ext cx="457200" cy="307777"/>
            </a:xfrm>
            <a:prstGeom prst="rect">
              <a:avLst/>
            </a:prstGeom>
            <a:noFill/>
          </p:spPr>
          <p:txBody>
            <a:bodyPr wrap="square" rtlCol="0">
              <a:spAutoFit/>
            </a:bodyPr>
            <a:lstStyle/>
            <a:p>
              <a:pPr algn="ctr"/>
              <a:r>
                <a:rPr lang="en-US" sz="1400" dirty="0">
                  <a:solidFill>
                    <a:srgbClr val="56595E"/>
                  </a:solidFill>
                </a:rPr>
                <a:t>400</a:t>
              </a:r>
            </a:p>
          </p:txBody>
        </p:sp>
        <p:sp>
          <p:nvSpPr>
            <p:cNvPr id="51" name="TextBox 50">
              <a:extLst>
                <a:ext uri="{FF2B5EF4-FFF2-40B4-BE49-F238E27FC236}">
                  <a16:creationId xmlns:a16="http://schemas.microsoft.com/office/drawing/2014/main" id="{D123399F-49DD-4FAE-ABE0-2FAFDF472C59}"/>
                </a:ext>
              </a:extLst>
            </p:cNvPr>
            <p:cNvSpPr txBox="1"/>
            <p:nvPr/>
          </p:nvSpPr>
          <p:spPr>
            <a:xfrm>
              <a:off x="4793369" y="4754880"/>
              <a:ext cx="457200" cy="307777"/>
            </a:xfrm>
            <a:prstGeom prst="rect">
              <a:avLst/>
            </a:prstGeom>
            <a:noFill/>
          </p:spPr>
          <p:txBody>
            <a:bodyPr wrap="square" rtlCol="0">
              <a:spAutoFit/>
            </a:bodyPr>
            <a:lstStyle/>
            <a:p>
              <a:pPr algn="ctr"/>
              <a:r>
                <a:rPr lang="en-US" sz="1400" dirty="0">
                  <a:solidFill>
                    <a:srgbClr val="56595E"/>
                  </a:solidFill>
                </a:rPr>
                <a:t>450</a:t>
              </a:r>
            </a:p>
          </p:txBody>
        </p:sp>
        <p:sp>
          <p:nvSpPr>
            <p:cNvPr id="52" name="TextBox 51">
              <a:extLst>
                <a:ext uri="{FF2B5EF4-FFF2-40B4-BE49-F238E27FC236}">
                  <a16:creationId xmlns:a16="http://schemas.microsoft.com/office/drawing/2014/main" id="{535EDE14-239A-4DA6-8AB0-4532E8BC2330}"/>
                </a:ext>
              </a:extLst>
            </p:cNvPr>
            <p:cNvSpPr txBox="1"/>
            <p:nvPr/>
          </p:nvSpPr>
          <p:spPr>
            <a:xfrm>
              <a:off x="3838070" y="4754880"/>
              <a:ext cx="548640" cy="307777"/>
            </a:xfrm>
            <a:prstGeom prst="rect">
              <a:avLst/>
            </a:prstGeom>
            <a:noFill/>
          </p:spPr>
          <p:txBody>
            <a:bodyPr wrap="square" rtlCol="0">
              <a:spAutoFit/>
            </a:bodyPr>
            <a:lstStyle/>
            <a:p>
              <a:pPr algn="ctr"/>
              <a:r>
                <a:rPr lang="en-US" sz="1400" dirty="0">
                  <a:solidFill>
                    <a:srgbClr val="56595E"/>
                  </a:solidFill>
                </a:rPr>
                <a:t>350</a:t>
              </a:r>
            </a:p>
          </p:txBody>
        </p:sp>
        <p:sp>
          <p:nvSpPr>
            <p:cNvPr id="53" name="TextBox 52">
              <a:extLst>
                <a:ext uri="{FF2B5EF4-FFF2-40B4-BE49-F238E27FC236}">
                  <a16:creationId xmlns:a16="http://schemas.microsoft.com/office/drawing/2014/main" id="{3B90461B-A1F7-4D55-BB90-A05339C8DAB3}"/>
                </a:ext>
              </a:extLst>
            </p:cNvPr>
            <p:cNvSpPr txBox="1"/>
            <p:nvPr/>
          </p:nvSpPr>
          <p:spPr>
            <a:xfrm>
              <a:off x="3378460" y="4754880"/>
              <a:ext cx="548640" cy="307777"/>
            </a:xfrm>
            <a:prstGeom prst="rect">
              <a:avLst/>
            </a:prstGeom>
            <a:noFill/>
          </p:spPr>
          <p:txBody>
            <a:bodyPr wrap="square" rtlCol="0">
              <a:spAutoFit/>
            </a:bodyPr>
            <a:lstStyle/>
            <a:p>
              <a:pPr algn="ctr"/>
              <a:r>
                <a:rPr lang="en-US" sz="1400" dirty="0">
                  <a:solidFill>
                    <a:srgbClr val="56595E"/>
                  </a:solidFill>
                </a:rPr>
                <a:t>300</a:t>
              </a:r>
            </a:p>
          </p:txBody>
        </p:sp>
        <p:sp>
          <p:nvSpPr>
            <p:cNvPr id="54" name="TextBox 53">
              <a:extLst>
                <a:ext uri="{FF2B5EF4-FFF2-40B4-BE49-F238E27FC236}">
                  <a16:creationId xmlns:a16="http://schemas.microsoft.com/office/drawing/2014/main" id="{406942FB-FC7E-45DD-A114-6D090CBA1DE9}"/>
                </a:ext>
              </a:extLst>
            </p:cNvPr>
            <p:cNvSpPr txBox="1"/>
            <p:nvPr/>
          </p:nvSpPr>
          <p:spPr>
            <a:xfrm>
              <a:off x="2931379" y="4757290"/>
              <a:ext cx="548640" cy="307777"/>
            </a:xfrm>
            <a:prstGeom prst="rect">
              <a:avLst/>
            </a:prstGeom>
            <a:noFill/>
          </p:spPr>
          <p:txBody>
            <a:bodyPr wrap="square" rtlCol="0">
              <a:spAutoFit/>
            </a:bodyPr>
            <a:lstStyle/>
            <a:p>
              <a:pPr algn="ctr"/>
              <a:r>
                <a:rPr lang="en-US" sz="1400" dirty="0">
                  <a:solidFill>
                    <a:srgbClr val="56595E"/>
                  </a:solidFill>
                </a:rPr>
                <a:t>250</a:t>
              </a:r>
            </a:p>
          </p:txBody>
        </p:sp>
        <p:sp>
          <p:nvSpPr>
            <p:cNvPr id="55" name="TextBox 54">
              <a:extLst>
                <a:ext uri="{FF2B5EF4-FFF2-40B4-BE49-F238E27FC236}">
                  <a16:creationId xmlns:a16="http://schemas.microsoft.com/office/drawing/2014/main" id="{45659FF7-B944-4C98-8737-6E6EB6913B76}"/>
                </a:ext>
              </a:extLst>
            </p:cNvPr>
            <p:cNvSpPr txBox="1"/>
            <p:nvPr/>
          </p:nvSpPr>
          <p:spPr>
            <a:xfrm>
              <a:off x="2444575" y="4754880"/>
              <a:ext cx="548640" cy="307777"/>
            </a:xfrm>
            <a:prstGeom prst="rect">
              <a:avLst/>
            </a:prstGeom>
            <a:noFill/>
          </p:spPr>
          <p:txBody>
            <a:bodyPr wrap="square" rtlCol="0">
              <a:spAutoFit/>
            </a:bodyPr>
            <a:lstStyle/>
            <a:p>
              <a:pPr algn="ctr"/>
              <a:r>
                <a:rPr lang="en-US" sz="1400" dirty="0">
                  <a:solidFill>
                    <a:srgbClr val="56595E"/>
                  </a:solidFill>
                </a:rPr>
                <a:t>200</a:t>
              </a:r>
            </a:p>
          </p:txBody>
        </p:sp>
        <p:sp>
          <p:nvSpPr>
            <p:cNvPr id="56" name="TextBox 55">
              <a:extLst>
                <a:ext uri="{FF2B5EF4-FFF2-40B4-BE49-F238E27FC236}">
                  <a16:creationId xmlns:a16="http://schemas.microsoft.com/office/drawing/2014/main" id="{F5D2BD4E-5B26-412F-8175-8CEF860A45B8}"/>
                </a:ext>
              </a:extLst>
            </p:cNvPr>
            <p:cNvSpPr txBox="1"/>
            <p:nvPr/>
          </p:nvSpPr>
          <p:spPr>
            <a:xfrm>
              <a:off x="1992261" y="4757289"/>
              <a:ext cx="548640" cy="307777"/>
            </a:xfrm>
            <a:prstGeom prst="rect">
              <a:avLst/>
            </a:prstGeom>
            <a:noFill/>
          </p:spPr>
          <p:txBody>
            <a:bodyPr wrap="square" rtlCol="0">
              <a:spAutoFit/>
            </a:bodyPr>
            <a:lstStyle/>
            <a:p>
              <a:pPr algn="ctr"/>
              <a:r>
                <a:rPr lang="en-US" sz="1400" dirty="0">
                  <a:solidFill>
                    <a:srgbClr val="56595E"/>
                  </a:solidFill>
                </a:rPr>
                <a:t>150</a:t>
              </a:r>
            </a:p>
          </p:txBody>
        </p:sp>
        <p:sp>
          <p:nvSpPr>
            <p:cNvPr id="57" name="TextBox 56">
              <a:extLst>
                <a:ext uri="{FF2B5EF4-FFF2-40B4-BE49-F238E27FC236}">
                  <a16:creationId xmlns:a16="http://schemas.microsoft.com/office/drawing/2014/main" id="{BEDFCFD4-E0DE-4EF9-AB71-83EFE4ACDD6A}"/>
                </a:ext>
              </a:extLst>
            </p:cNvPr>
            <p:cNvSpPr txBox="1"/>
            <p:nvPr/>
          </p:nvSpPr>
          <p:spPr>
            <a:xfrm>
              <a:off x="1564600" y="4754880"/>
              <a:ext cx="548640" cy="307777"/>
            </a:xfrm>
            <a:prstGeom prst="rect">
              <a:avLst/>
            </a:prstGeom>
            <a:noFill/>
          </p:spPr>
          <p:txBody>
            <a:bodyPr wrap="square" rtlCol="0">
              <a:spAutoFit/>
            </a:bodyPr>
            <a:lstStyle/>
            <a:p>
              <a:pPr algn="ctr"/>
              <a:r>
                <a:rPr lang="en-US" sz="1400" dirty="0">
                  <a:solidFill>
                    <a:srgbClr val="56595E"/>
                  </a:solidFill>
                </a:rPr>
                <a:t>100</a:t>
              </a:r>
            </a:p>
          </p:txBody>
        </p:sp>
        <p:sp>
          <p:nvSpPr>
            <p:cNvPr id="58" name="TextBox 57">
              <a:extLst>
                <a:ext uri="{FF2B5EF4-FFF2-40B4-BE49-F238E27FC236}">
                  <a16:creationId xmlns:a16="http://schemas.microsoft.com/office/drawing/2014/main" id="{E7A6FD5F-1393-4C6E-B82D-E05EE6E43A83}"/>
                </a:ext>
              </a:extLst>
            </p:cNvPr>
            <p:cNvSpPr txBox="1"/>
            <p:nvPr/>
          </p:nvSpPr>
          <p:spPr>
            <a:xfrm>
              <a:off x="1099690" y="4757289"/>
              <a:ext cx="548640" cy="307777"/>
            </a:xfrm>
            <a:prstGeom prst="rect">
              <a:avLst/>
            </a:prstGeom>
            <a:noFill/>
          </p:spPr>
          <p:txBody>
            <a:bodyPr wrap="square" rtlCol="0">
              <a:spAutoFit/>
            </a:bodyPr>
            <a:lstStyle/>
            <a:p>
              <a:pPr algn="ctr"/>
              <a:r>
                <a:rPr lang="en-US" sz="1400" dirty="0">
                  <a:solidFill>
                    <a:srgbClr val="56595E"/>
                  </a:solidFill>
                </a:rPr>
                <a:t>50</a:t>
              </a:r>
            </a:p>
          </p:txBody>
        </p:sp>
        <p:sp>
          <p:nvSpPr>
            <p:cNvPr id="59" name="TextBox 58">
              <a:extLst>
                <a:ext uri="{FF2B5EF4-FFF2-40B4-BE49-F238E27FC236}">
                  <a16:creationId xmlns:a16="http://schemas.microsoft.com/office/drawing/2014/main" id="{41DDA8EB-B076-40C7-B8B1-CA31F5311758}"/>
                </a:ext>
              </a:extLst>
            </p:cNvPr>
            <p:cNvSpPr txBox="1"/>
            <p:nvPr/>
          </p:nvSpPr>
          <p:spPr>
            <a:xfrm>
              <a:off x="631576" y="4757289"/>
              <a:ext cx="548640" cy="307777"/>
            </a:xfrm>
            <a:prstGeom prst="rect">
              <a:avLst/>
            </a:prstGeom>
            <a:noFill/>
          </p:spPr>
          <p:txBody>
            <a:bodyPr wrap="square" rtlCol="0">
              <a:spAutoFit/>
            </a:bodyPr>
            <a:lstStyle/>
            <a:p>
              <a:pPr algn="ctr"/>
              <a:r>
                <a:rPr lang="en-US" sz="1400" dirty="0">
                  <a:solidFill>
                    <a:srgbClr val="56595E"/>
                  </a:solidFill>
                </a:rPr>
                <a:t>0</a:t>
              </a:r>
            </a:p>
          </p:txBody>
        </p:sp>
      </p:grpSp>
      <p:sp>
        <p:nvSpPr>
          <p:cNvPr id="61" name="TextBox 60">
            <a:extLst>
              <a:ext uri="{FF2B5EF4-FFF2-40B4-BE49-F238E27FC236}">
                <a16:creationId xmlns:a16="http://schemas.microsoft.com/office/drawing/2014/main" id="{57DD5EB4-1ABA-4552-AC41-E739BF3C4C14}"/>
              </a:ext>
            </a:extLst>
          </p:cNvPr>
          <p:cNvSpPr txBox="1"/>
          <p:nvPr/>
        </p:nvSpPr>
        <p:spPr>
          <a:xfrm>
            <a:off x="7104021" y="5126863"/>
            <a:ext cx="4219519" cy="1489639"/>
          </a:xfrm>
          <a:prstGeom prst="rect">
            <a:avLst/>
          </a:prstGeom>
          <a:noFill/>
        </p:spPr>
        <p:txBody>
          <a:bodyPr wrap="square" rtlCol="0">
            <a:spAutoFit/>
          </a:bodyPr>
          <a:lstStyle/>
          <a:p>
            <a:pPr algn="ctr" defTabSz="1219170">
              <a:spcBef>
                <a:spcPct val="20000"/>
              </a:spcBef>
              <a:defRPr/>
            </a:pPr>
            <a:r>
              <a:rPr lang="en-US" sz="3000" dirty="0">
                <a:solidFill>
                  <a:srgbClr val="56595E"/>
                </a:solidFill>
                <a:latin typeface="Bernard MT Condensed" panose="02050806060905020404" pitchFamily="18" charset="0"/>
              </a:rPr>
              <a:t>2020</a:t>
            </a:r>
          </a:p>
          <a:p>
            <a:pPr algn="ctr" defTabSz="1219170">
              <a:spcBef>
                <a:spcPct val="20000"/>
              </a:spcBef>
              <a:defRPr/>
            </a:pPr>
            <a:endParaRPr lang="en-US" sz="200" b="1" dirty="0">
              <a:solidFill>
                <a:srgbClr val="56595E"/>
              </a:solidFill>
              <a:latin typeface="Candara" panose="020E0502030303020204" pitchFamily="34" charset="0"/>
            </a:endParaRPr>
          </a:p>
          <a:p>
            <a:pPr algn="ctr" defTabSz="1219170">
              <a:spcBef>
                <a:spcPct val="20000"/>
              </a:spcBef>
              <a:defRPr/>
            </a:pPr>
            <a:endParaRPr lang="en-US" sz="200" b="1" dirty="0">
              <a:solidFill>
                <a:srgbClr val="56595E"/>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71" name="Group 70">
            <a:extLst>
              <a:ext uri="{FF2B5EF4-FFF2-40B4-BE49-F238E27FC236}">
                <a16:creationId xmlns:a16="http://schemas.microsoft.com/office/drawing/2014/main" id="{A9EEDD20-3D40-47D9-B8AF-F3FC6B9950F4}"/>
              </a:ext>
            </a:extLst>
          </p:cNvPr>
          <p:cNvGrpSpPr/>
          <p:nvPr/>
        </p:nvGrpSpPr>
        <p:grpSpPr>
          <a:xfrm>
            <a:off x="7151885" y="2098861"/>
            <a:ext cx="2601715" cy="307777"/>
            <a:chOff x="7151885" y="2098861"/>
            <a:chExt cx="2601715" cy="307777"/>
          </a:xfrm>
        </p:grpSpPr>
        <p:sp>
          <p:nvSpPr>
            <p:cNvPr id="60" name="Rectangle 59">
              <a:extLst>
                <a:ext uri="{FF2B5EF4-FFF2-40B4-BE49-F238E27FC236}">
                  <a16:creationId xmlns:a16="http://schemas.microsoft.com/office/drawing/2014/main" id="{5B8C7D2B-1260-40CA-BB17-3F47212FD068}"/>
                </a:ext>
              </a:extLst>
            </p:cNvPr>
            <p:cNvSpPr/>
            <p:nvPr/>
          </p:nvSpPr>
          <p:spPr>
            <a:xfrm>
              <a:off x="7162800" y="2098861"/>
              <a:ext cx="2590800" cy="307777"/>
            </a:xfrm>
            <a:prstGeom prst="rect">
              <a:avLst/>
            </a:prstGeom>
            <a:solidFill>
              <a:srgbClr val="FF2B2A"/>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a:extLst>
                <a:ext uri="{FF2B5EF4-FFF2-40B4-BE49-F238E27FC236}">
                  <a16:creationId xmlns:a16="http://schemas.microsoft.com/office/drawing/2014/main" id="{E1BF0327-B9D3-4B9C-B2B5-68C7821F1C5F}"/>
                </a:ext>
              </a:extLst>
            </p:cNvPr>
            <p:cNvSpPr txBox="1"/>
            <p:nvPr/>
          </p:nvSpPr>
          <p:spPr>
            <a:xfrm>
              <a:off x="7151885" y="2115248"/>
              <a:ext cx="1074455" cy="261610"/>
            </a:xfrm>
            <a:prstGeom prst="rect">
              <a:avLst/>
            </a:prstGeom>
            <a:noFill/>
          </p:spPr>
          <p:txBody>
            <a:bodyPr wrap="square" rtlCol="0">
              <a:spAutoFit/>
            </a:bodyPr>
            <a:lstStyle/>
            <a:p>
              <a:r>
                <a:rPr lang="en-US" sz="1100" dirty="0">
                  <a:solidFill>
                    <a:schemeClr val="bg1"/>
                  </a:solidFill>
                </a:rPr>
                <a:t>OPTION 01</a:t>
              </a:r>
            </a:p>
          </p:txBody>
        </p:sp>
      </p:grpSp>
      <p:grpSp>
        <p:nvGrpSpPr>
          <p:cNvPr id="72" name="Group 71">
            <a:extLst>
              <a:ext uri="{FF2B5EF4-FFF2-40B4-BE49-F238E27FC236}">
                <a16:creationId xmlns:a16="http://schemas.microsoft.com/office/drawing/2014/main" id="{CAE9DB2F-C17D-4B7C-B0AE-8EBE89FD1EF7}"/>
              </a:ext>
            </a:extLst>
          </p:cNvPr>
          <p:cNvGrpSpPr/>
          <p:nvPr/>
        </p:nvGrpSpPr>
        <p:grpSpPr>
          <a:xfrm>
            <a:off x="7142031" y="2647501"/>
            <a:ext cx="3485848" cy="307777"/>
            <a:chOff x="7142031" y="2647501"/>
            <a:chExt cx="3485848" cy="307777"/>
          </a:xfrm>
        </p:grpSpPr>
        <p:sp>
          <p:nvSpPr>
            <p:cNvPr id="62" name="Rectangle 61">
              <a:extLst>
                <a:ext uri="{FF2B5EF4-FFF2-40B4-BE49-F238E27FC236}">
                  <a16:creationId xmlns:a16="http://schemas.microsoft.com/office/drawing/2014/main" id="{E1922F6D-0392-4DAE-872C-F58E3EB5B205}"/>
                </a:ext>
              </a:extLst>
            </p:cNvPr>
            <p:cNvSpPr/>
            <p:nvPr/>
          </p:nvSpPr>
          <p:spPr>
            <a:xfrm>
              <a:off x="7165210" y="2647501"/>
              <a:ext cx="3462669" cy="307777"/>
            </a:xfrm>
            <a:prstGeom prst="rect">
              <a:avLst/>
            </a:prstGeom>
            <a:solidFill>
              <a:srgbClr val="85C40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TextBox 66">
              <a:extLst>
                <a:ext uri="{FF2B5EF4-FFF2-40B4-BE49-F238E27FC236}">
                  <a16:creationId xmlns:a16="http://schemas.microsoft.com/office/drawing/2014/main" id="{FD897178-D4C4-44CC-A5BC-D1D52B9CC154}"/>
                </a:ext>
              </a:extLst>
            </p:cNvPr>
            <p:cNvSpPr txBox="1"/>
            <p:nvPr/>
          </p:nvSpPr>
          <p:spPr>
            <a:xfrm>
              <a:off x="7142031" y="2671202"/>
              <a:ext cx="1074455" cy="261610"/>
            </a:xfrm>
            <a:prstGeom prst="rect">
              <a:avLst/>
            </a:prstGeom>
            <a:noFill/>
          </p:spPr>
          <p:txBody>
            <a:bodyPr wrap="square" rtlCol="0">
              <a:spAutoFit/>
            </a:bodyPr>
            <a:lstStyle/>
            <a:p>
              <a:r>
                <a:rPr lang="en-US" sz="1100" dirty="0">
                  <a:solidFill>
                    <a:schemeClr val="bg1"/>
                  </a:solidFill>
                </a:rPr>
                <a:t>OPTION 02</a:t>
              </a:r>
            </a:p>
          </p:txBody>
        </p:sp>
      </p:grpSp>
      <p:grpSp>
        <p:nvGrpSpPr>
          <p:cNvPr id="73" name="Group 72">
            <a:extLst>
              <a:ext uri="{FF2B5EF4-FFF2-40B4-BE49-F238E27FC236}">
                <a16:creationId xmlns:a16="http://schemas.microsoft.com/office/drawing/2014/main" id="{9B976B69-F661-4886-AC72-F5E7E1B8BA9C}"/>
              </a:ext>
            </a:extLst>
          </p:cNvPr>
          <p:cNvGrpSpPr/>
          <p:nvPr/>
        </p:nvGrpSpPr>
        <p:grpSpPr>
          <a:xfrm>
            <a:off x="7137530" y="3196141"/>
            <a:ext cx="2087490" cy="307777"/>
            <a:chOff x="7137530" y="3196141"/>
            <a:chExt cx="2087490" cy="307777"/>
          </a:xfrm>
        </p:grpSpPr>
        <p:sp>
          <p:nvSpPr>
            <p:cNvPr id="63" name="Rectangle 62">
              <a:extLst>
                <a:ext uri="{FF2B5EF4-FFF2-40B4-BE49-F238E27FC236}">
                  <a16:creationId xmlns:a16="http://schemas.microsoft.com/office/drawing/2014/main" id="{6D43C9BA-E02A-4311-8700-D278F9C108E5}"/>
                </a:ext>
              </a:extLst>
            </p:cNvPr>
            <p:cNvSpPr/>
            <p:nvPr/>
          </p:nvSpPr>
          <p:spPr>
            <a:xfrm>
              <a:off x="7163403" y="3196141"/>
              <a:ext cx="2061617" cy="307777"/>
            </a:xfrm>
            <a:prstGeom prst="rect">
              <a:avLst/>
            </a:prstGeom>
            <a:solidFill>
              <a:srgbClr val="3EB8CD"/>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extBox 67">
              <a:extLst>
                <a:ext uri="{FF2B5EF4-FFF2-40B4-BE49-F238E27FC236}">
                  <a16:creationId xmlns:a16="http://schemas.microsoft.com/office/drawing/2014/main" id="{1B0CE36D-485B-41E3-B3C0-5C6D9D3DCEA4}"/>
                </a:ext>
              </a:extLst>
            </p:cNvPr>
            <p:cNvSpPr txBox="1"/>
            <p:nvPr/>
          </p:nvSpPr>
          <p:spPr>
            <a:xfrm>
              <a:off x="7137530" y="3219224"/>
              <a:ext cx="1074455" cy="261610"/>
            </a:xfrm>
            <a:prstGeom prst="rect">
              <a:avLst/>
            </a:prstGeom>
            <a:noFill/>
          </p:spPr>
          <p:txBody>
            <a:bodyPr wrap="square" rtlCol="0">
              <a:spAutoFit/>
            </a:bodyPr>
            <a:lstStyle/>
            <a:p>
              <a:r>
                <a:rPr lang="en-US" sz="1100" dirty="0">
                  <a:solidFill>
                    <a:schemeClr val="bg1"/>
                  </a:solidFill>
                </a:rPr>
                <a:t>OPTION 03</a:t>
              </a:r>
            </a:p>
          </p:txBody>
        </p:sp>
      </p:grpSp>
      <p:grpSp>
        <p:nvGrpSpPr>
          <p:cNvPr id="74" name="Group 73">
            <a:extLst>
              <a:ext uri="{FF2B5EF4-FFF2-40B4-BE49-F238E27FC236}">
                <a16:creationId xmlns:a16="http://schemas.microsoft.com/office/drawing/2014/main" id="{424AB14D-23E4-4AB8-BA04-A3FFF0D7ADB4}"/>
              </a:ext>
            </a:extLst>
          </p:cNvPr>
          <p:cNvGrpSpPr/>
          <p:nvPr/>
        </p:nvGrpSpPr>
        <p:grpSpPr>
          <a:xfrm>
            <a:off x="7165210" y="3744781"/>
            <a:ext cx="3888610" cy="307777"/>
            <a:chOff x="7165210" y="3744781"/>
            <a:chExt cx="3888610" cy="307777"/>
          </a:xfrm>
        </p:grpSpPr>
        <p:sp>
          <p:nvSpPr>
            <p:cNvPr id="64" name="Rectangle 63">
              <a:extLst>
                <a:ext uri="{FF2B5EF4-FFF2-40B4-BE49-F238E27FC236}">
                  <a16:creationId xmlns:a16="http://schemas.microsoft.com/office/drawing/2014/main" id="{0A7209DD-F836-459B-BEC2-263EA502D442}"/>
                </a:ext>
              </a:extLst>
            </p:cNvPr>
            <p:cNvSpPr/>
            <p:nvPr/>
          </p:nvSpPr>
          <p:spPr>
            <a:xfrm>
              <a:off x="7165210" y="3744781"/>
              <a:ext cx="3888610" cy="307777"/>
            </a:xfrm>
            <a:prstGeom prst="rect">
              <a:avLst/>
            </a:prstGeom>
            <a:solidFill>
              <a:srgbClr val="FFA80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a:extLst>
                <a:ext uri="{FF2B5EF4-FFF2-40B4-BE49-F238E27FC236}">
                  <a16:creationId xmlns:a16="http://schemas.microsoft.com/office/drawing/2014/main" id="{8365CED5-E76D-48C8-B225-6942B4C75B08}"/>
                </a:ext>
              </a:extLst>
            </p:cNvPr>
            <p:cNvSpPr txBox="1"/>
            <p:nvPr/>
          </p:nvSpPr>
          <p:spPr>
            <a:xfrm>
              <a:off x="7169427" y="3764546"/>
              <a:ext cx="1074455" cy="261610"/>
            </a:xfrm>
            <a:prstGeom prst="rect">
              <a:avLst/>
            </a:prstGeom>
            <a:noFill/>
          </p:spPr>
          <p:txBody>
            <a:bodyPr wrap="square" rtlCol="0">
              <a:spAutoFit/>
            </a:bodyPr>
            <a:lstStyle/>
            <a:p>
              <a:r>
                <a:rPr lang="en-US" sz="1100" dirty="0">
                  <a:solidFill>
                    <a:schemeClr val="bg1"/>
                  </a:solidFill>
                </a:rPr>
                <a:t>OPTION 04</a:t>
              </a:r>
            </a:p>
          </p:txBody>
        </p:sp>
      </p:grpSp>
      <p:grpSp>
        <p:nvGrpSpPr>
          <p:cNvPr id="75" name="Group 74">
            <a:extLst>
              <a:ext uri="{FF2B5EF4-FFF2-40B4-BE49-F238E27FC236}">
                <a16:creationId xmlns:a16="http://schemas.microsoft.com/office/drawing/2014/main" id="{6B1C059F-C4B4-47CA-8626-CF7F272CB371}"/>
              </a:ext>
            </a:extLst>
          </p:cNvPr>
          <p:cNvGrpSpPr/>
          <p:nvPr/>
        </p:nvGrpSpPr>
        <p:grpSpPr>
          <a:xfrm>
            <a:off x="7165210" y="4293421"/>
            <a:ext cx="3185938" cy="307777"/>
            <a:chOff x="7165210" y="4293421"/>
            <a:chExt cx="3185938" cy="307777"/>
          </a:xfrm>
        </p:grpSpPr>
        <p:sp>
          <p:nvSpPr>
            <p:cNvPr id="65" name="Rectangle 64">
              <a:extLst>
                <a:ext uri="{FF2B5EF4-FFF2-40B4-BE49-F238E27FC236}">
                  <a16:creationId xmlns:a16="http://schemas.microsoft.com/office/drawing/2014/main" id="{EDF83A2D-87D9-4A28-9520-814EFC1AFA52}"/>
                </a:ext>
              </a:extLst>
            </p:cNvPr>
            <p:cNvSpPr/>
            <p:nvPr/>
          </p:nvSpPr>
          <p:spPr>
            <a:xfrm>
              <a:off x="7165210" y="4293421"/>
              <a:ext cx="3185938" cy="307777"/>
            </a:xfrm>
            <a:prstGeom prst="rect">
              <a:avLst/>
            </a:prstGeom>
            <a:solidFill>
              <a:srgbClr val="01AA8D"/>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TextBox 69">
              <a:extLst>
                <a:ext uri="{FF2B5EF4-FFF2-40B4-BE49-F238E27FC236}">
                  <a16:creationId xmlns:a16="http://schemas.microsoft.com/office/drawing/2014/main" id="{2598A13F-59FE-4D3B-9A90-18E5F66DFACE}"/>
                </a:ext>
              </a:extLst>
            </p:cNvPr>
            <p:cNvSpPr txBox="1"/>
            <p:nvPr/>
          </p:nvSpPr>
          <p:spPr>
            <a:xfrm>
              <a:off x="7171447" y="4312040"/>
              <a:ext cx="1074455" cy="261610"/>
            </a:xfrm>
            <a:prstGeom prst="rect">
              <a:avLst/>
            </a:prstGeom>
            <a:noFill/>
          </p:spPr>
          <p:txBody>
            <a:bodyPr wrap="square" rtlCol="0">
              <a:spAutoFit/>
            </a:bodyPr>
            <a:lstStyle/>
            <a:p>
              <a:r>
                <a:rPr lang="en-US" sz="1100" dirty="0">
                  <a:solidFill>
                    <a:schemeClr val="bg1"/>
                  </a:solidFill>
                </a:rPr>
                <a:t>OPTION 05</a:t>
              </a:r>
            </a:p>
          </p:txBody>
        </p:sp>
      </p:grpSp>
      <p:grpSp>
        <p:nvGrpSpPr>
          <p:cNvPr id="81" name="Group 80">
            <a:extLst>
              <a:ext uri="{FF2B5EF4-FFF2-40B4-BE49-F238E27FC236}">
                <a16:creationId xmlns:a16="http://schemas.microsoft.com/office/drawing/2014/main" id="{A5327384-A7AE-4037-B1D7-360CE2262B9C}"/>
              </a:ext>
            </a:extLst>
          </p:cNvPr>
          <p:cNvGrpSpPr/>
          <p:nvPr/>
        </p:nvGrpSpPr>
        <p:grpSpPr>
          <a:xfrm>
            <a:off x="1369190" y="2103120"/>
            <a:ext cx="3657600" cy="307777"/>
            <a:chOff x="1369190" y="2103120"/>
            <a:chExt cx="3657600" cy="307777"/>
          </a:xfrm>
        </p:grpSpPr>
        <p:sp>
          <p:nvSpPr>
            <p:cNvPr id="32" name="Rectangle 31">
              <a:extLst>
                <a:ext uri="{FF2B5EF4-FFF2-40B4-BE49-F238E27FC236}">
                  <a16:creationId xmlns:a16="http://schemas.microsoft.com/office/drawing/2014/main" id="{9B471CDF-F5D8-4D0B-A428-926BB9E1BCDF}"/>
                </a:ext>
              </a:extLst>
            </p:cNvPr>
            <p:cNvSpPr/>
            <p:nvPr/>
          </p:nvSpPr>
          <p:spPr>
            <a:xfrm>
              <a:off x="1369190" y="2103120"/>
              <a:ext cx="3657600" cy="307777"/>
            </a:xfrm>
            <a:prstGeom prst="rect">
              <a:avLst/>
            </a:prstGeom>
            <a:solidFill>
              <a:srgbClr val="FF2B2A"/>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9F67AE08-D499-442C-8C40-108FEA6DB19F}"/>
                </a:ext>
              </a:extLst>
            </p:cNvPr>
            <p:cNvSpPr txBox="1"/>
            <p:nvPr/>
          </p:nvSpPr>
          <p:spPr>
            <a:xfrm>
              <a:off x="3913436" y="2122298"/>
              <a:ext cx="1074455" cy="261610"/>
            </a:xfrm>
            <a:prstGeom prst="rect">
              <a:avLst/>
            </a:prstGeom>
            <a:noFill/>
          </p:spPr>
          <p:txBody>
            <a:bodyPr wrap="square" rtlCol="0">
              <a:spAutoFit/>
            </a:bodyPr>
            <a:lstStyle/>
            <a:p>
              <a:pPr algn="r"/>
              <a:r>
                <a:rPr lang="en-US" sz="1100" dirty="0">
                  <a:solidFill>
                    <a:schemeClr val="bg1"/>
                  </a:solidFill>
                </a:rPr>
                <a:t>OPTION 01</a:t>
              </a:r>
            </a:p>
          </p:txBody>
        </p:sp>
      </p:grpSp>
      <p:grpSp>
        <p:nvGrpSpPr>
          <p:cNvPr id="82" name="Group 81">
            <a:extLst>
              <a:ext uri="{FF2B5EF4-FFF2-40B4-BE49-F238E27FC236}">
                <a16:creationId xmlns:a16="http://schemas.microsoft.com/office/drawing/2014/main" id="{A30B5018-D09B-486F-AB4C-7D5153E4CD18}"/>
              </a:ext>
            </a:extLst>
          </p:cNvPr>
          <p:cNvGrpSpPr/>
          <p:nvPr/>
        </p:nvGrpSpPr>
        <p:grpSpPr>
          <a:xfrm>
            <a:off x="2122538" y="2651760"/>
            <a:ext cx="2906661" cy="307777"/>
            <a:chOff x="2122538" y="2651760"/>
            <a:chExt cx="2906661" cy="307777"/>
          </a:xfrm>
        </p:grpSpPr>
        <p:sp>
          <p:nvSpPr>
            <p:cNvPr id="34" name="Rectangle 33">
              <a:extLst>
                <a:ext uri="{FF2B5EF4-FFF2-40B4-BE49-F238E27FC236}">
                  <a16:creationId xmlns:a16="http://schemas.microsoft.com/office/drawing/2014/main" id="{6FDC1108-9B62-4393-89CA-11334F75E5C5}"/>
                </a:ext>
              </a:extLst>
            </p:cNvPr>
            <p:cNvSpPr/>
            <p:nvPr/>
          </p:nvSpPr>
          <p:spPr>
            <a:xfrm>
              <a:off x="2122538" y="2651760"/>
              <a:ext cx="2906661" cy="307777"/>
            </a:xfrm>
            <a:prstGeom prst="rect">
              <a:avLst/>
            </a:prstGeom>
            <a:solidFill>
              <a:srgbClr val="85C40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TextBox 76">
              <a:extLst>
                <a:ext uri="{FF2B5EF4-FFF2-40B4-BE49-F238E27FC236}">
                  <a16:creationId xmlns:a16="http://schemas.microsoft.com/office/drawing/2014/main" id="{DD67AD76-B969-4EF3-B2B3-56E06AE21A06}"/>
                </a:ext>
              </a:extLst>
            </p:cNvPr>
            <p:cNvSpPr txBox="1"/>
            <p:nvPr/>
          </p:nvSpPr>
          <p:spPr>
            <a:xfrm>
              <a:off x="3908759" y="2670369"/>
              <a:ext cx="1074455" cy="261610"/>
            </a:xfrm>
            <a:prstGeom prst="rect">
              <a:avLst/>
            </a:prstGeom>
            <a:noFill/>
          </p:spPr>
          <p:txBody>
            <a:bodyPr wrap="square" rtlCol="0">
              <a:spAutoFit/>
            </a:bodyPr>
            <a:lstStyle/>
            <a:p>
              <a:pPr algn="r"/>
              <a:r>
                <a:rPr lang="en-US" sz="1100" dirty="0">
                  <a:solidFill>
                    <a:schemeClr val="bg1"/>
                  </a:solidFill>
                </a:rPr>
                <a:t>OPTION 02</a:t>
              </a:r>
            </a:p>
          </p:txBody>
        </p:sp>
      </p:grpSp>
      <p:grpSp>
        <p:nvGrpSpPr>
          <p:cNvPr id="83" name="Group 82">
            <a:extLst>
              <a:ext uri="{FF2B5EF4-FFF2-40B4-BE49-F238E27FC236}">
                <a16:creationId xmlns:a16="http://schemas.microsoft.com/office/drawing/2014/main" id="{738F1EAF-B29D-40DD-81DF-3D7A50395012}"/>
              </a:ext>
            </a:extLst>
          </p:cNvPr>
          <p:cNvGrpSpPr/>
          <p:nvPr/>
        </p:nvGrpSpPr>
        <p:grpSpPr>
          <a:xfrm>
            <a:off x="2945499" y="3200400"/>
            <a:ext cx="2081893" cy="307777"/>
            <a:chOff x="2945499" y="3200400"/>
            <a:chExt cx="2081893" cy="307777"/>
          </a:xfrm>
        </p:grpSpPr>
        <p:sp>
          <p:nvSpPr>
            <p:cNvPr id="35" name="Rectangle 34">
              <a:extLst>
                <a:ext uri="{FF2B5EF4-FFF2-40B4-BE49-F238E27FC236}">
                  <a16:creationId xmlns:a16="http://schemas.microsoft.com/office/drawing/2014/main" id="{6283D0C3-FF98-4B47-A7F3-4294552129EF}"/>
                </a:ext>
              </a:extLst>
            </p:cNvPr>
            <p:cNvSpPr/>
            <p:nvPr/>
          </p:nvSpPr>
          <p:spPr>
            <a:xfrm>
              <a:off x="2945499" y="3200400"/>
              <a:ext cx="2081893" cy="307777"/>
            </a:xfrm>
            <a:prstGeom prst="rect">
              <a:avLst/>
            </a:prstGeom>
            <a:solidFill>
              <a:srgbClr val="3EB8CD"/>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a:extLst>
                <a:ext uri="{FF2B5EF4-FFF2-40B4-BE49-F238E27FC236}">
                  <a16:creationId xmlns:a16="http://schemas.microsoft.com/office/drawing/2014/main" id="{1535022B-5593-4A92-A316-08D720E2DBE2}"/>
                </a:ext>
              </a:extLst>
            </p:cNvPr>
            <p:cNvSpPr txBox="1"/>
            <p:nvPr/>
          </p:nvSpPr>
          <p:spPr>
            <a:xfrm>
              <a:off x="3913632" y="3210685"/>
              <a:ext cx="1074455" cy="261610"/>
            </a:xfrm>
            <a:prstGeom prst="rect">
              <a:avLst/>
            </a:prstGeom>
            <a:noFill/>
          </p:spPr>
          <p:txBody>
            <a:bodyPr wrap="square" rtlCol="0">
              <a:spAutoFit/>
            </a:bodyPr>
            <a:lstStyle/>
            <a:p>
              <a:pPr algn="r"/>
              <a:r>
                <a:rPr lang="en-US" sz="1100" dirty="0">
                  <a:solidFill>
                    <a:schemeClr val="bg1"/>
                  </a:solidFill>
                </a:rPr>
                <a:t>OPTION 03</a:t>
              </a:r>
            </a:p>
          </p:txBody>
        </p:sp>
      </p:grpSp>
      <p:grpSp>
        <p:nvGrpSpPr>
          <p:cNvPr id="84" name="Group 83">
            <a:extLst>
              <a:ext uri="{FF2B5EF4-FFF2-40B4-BE49-F238E27FC236}">
                <a16:creationId xmlns:a16="http://schemas.microsoft.com/office/drawing/2014/main" id="{25FDED8D-06A1-4D7D-92EB-F7BE55AE4B32}"/>
              </a:ext>
            </a:extLst>
          </p:cNvPr>
          <p:cNvGrpSpPr/>
          <p:nvPr/>
        </p:nvGrpSpPr>
        <p:grpSpPr>
          <a:xfrm>
            <a:off x="2431168" y="3749040"/>
            <a:ext cx="2598031" cy="307777"/>
            <a:chOff x="2431168" y="3749040"/>
            <a:chExt cx="2598031" cy="307777"/>
          </a:xfrm>
        </p:grpSpPr>
        <p:sp>
          <p:nvSpPr>
            <p:cNvPr id="36" name="Rectangle 35">
              <a:extLst>
                <a:ext uri="{FF2B5EF4-FFF2-40B4-BE49-F238E27FC236}">
                  <a16:creationId xmlns:a16="http://schemas.microsoft.com/office/drawing/2014/main" id="{C7706221-2888-4629-B040-1EF458178431}"/>
                </a:ext>
              </a:extLst>
            </p:cNvPr>
            <p:cNvSpPr/>
            <p:nvPr/>
          </p:nvSpPr>
          <p:spPr>
            <a:xfrm>
              <a:off x="2431168" y="3749040"/>
              <a:ext cx="2598031" cy="307777"/>
            </a:xfrm>
            <a:prstGeom prst="rect">
              <a:avLst/>
            </a:prstGeom>
            <a:solidFill>
              <a:srgbClr val="FFA803"/>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TextBox 78">
              <a:extLst>
                <a:ext uri="{FF2B5EF4-FFF2-40B4-BE49-F238E27FC236}">
                  <a16:creationId xmlns:a16="http://schemas.microsoft.com/office/drawing/2014/main" id="{10060734-0AF4-4C2E-A13F-4C4F39A12116}"/>
                </a:ext>
              </a:extLst>
            </p:cNvPr>
            <p:cNvSpPr txBox="1"/>
            <p:nvPr/>
          </p:nvSpPr>
          <p:spPr>
            <a:xfrm>
              <a:off x="3913632" y="3772123"/>
              <a:ext cx="1074455" cy="261610"/>
            </a:xfrm>
            <a:prstGeom prst="rect">
              <a:avLst/>
            </a:prstGeom>
            <a:noFill/>
          </p:spPr>
          <p:txBody>
            <a:bodyPr wrap="square" rtlCol="0">
              <a:spAutoFit/>
            </a:bodyPr>
            <a:lstStyle/>
            <a:p>
              <a:pPr algn="r"/>
              <a:r>
                <a:rPr lang="en-US" sz="1100" dirty="0">
                  <a:solidFill>
                    <a:schemeClr val="bg1"/>
                  </a:solidFill>
                </a:rPr>
                <a:t>OPTION 04</a:t>
              </a:r>
            </a:p>
          </p:txBody>
        </p:sp>
      </p:grpSp>
      <p:grpSp>
        <p:nvGrpSpPr>
          <p:cNvPr id="85" name="Group 84">
            <a:extLst>
              <a:ext uri="{FF2B5EF4-FFF2-40B4-BE49-F238E27FC236}">
                <a16:creationId xmlns:a16="http://schemas.microsoft.com/office/drawing/2014/main" id="{E6F84F58-9881-4BE2-A3F4-61907B73E237}"/>
              </a:ext>
            </a:extLst>
          </p:cNvPr>
          <p:cNvGrpSpPr/>
          <p:nvPr/>
        </p:nvGrpSpPr>
        <p:grpSpPr>
          <a:xfrm>
            <a:off x="1665338" y="4297680"/>
            <a:ext cx="3363861" cy="307777"/>
            <a:chOff x="1665338" y="4297680"/>
            <a:chExt cx="3363861" cy="307777"/>
          </a:xfrm>
        </p:grpSpPr>
        <p:sp>
          <p:nvSpPr>
            <p:cNvPr id="37" name="Rectangle 36">
              <a:extLst>
                <a:ext uri="{FF2B5EF4-FFF2-40B4-BE49-F238E27FC236}">
                  <a16:creationId xmlns:a16="http://schemas.microsoft.com/office/drawing/2014/main" id="{8C7E8E4C-B776-40CD-907C-6C578ADD8F32}"/>
                </a:ext>
              </a:extLst>
            </p:cNvPr>
            <p:cNvSpPr/>
            <p:nvPr/>
          </p:nvSpPr>
          <p:spPr>
            <a:xfrm>
              <a:off x="1665338" y="4297680"/>
              <a:ext cx="3363861" cy="307777"/>
            </a:xfrm>
            <a:prstGeom prst="rect">
              <a:avLst/>
            </a:prstGeom>
            <a:solidFill>
              <a:srgbClr val="01AA8D"/>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TextBox 79">
              <a:extLst>
                <a:ext uri="{FF2B5EF4-FFF2-40B4-BE49-F238E27FC236}">
                  <a16:creationId xmlns:a16="http://schemas.microsoft.com/office/drawing/2014/main" id="{0D3FCD1C-3B41-497C-B367-366F6E873DEB}"/>
                </a:ext>
              </a:extLst>
            </p:cNvPr>
            <p:cNvSpPr txBox="1"/>
            <p:nvPr/>
          </p:nvSpPr>
          <p:spPr>
            <a:xfrm>
              <a:off x="3913632" y="4312040"/>
              <a:ext cx="1074455" cy="261610"/>
            </a:xfrm>
            <a:prstGeom prst="rect">
              <a:avLst/>
            </a:prstGeom>
            <a:noFill/>
          </p:spPr>
          <p:txBody>
            <a:bodyPr wrap="square" rtlCol="0">
              <a:spAutoFit/>
            </a:bodyPr>
            <a:lstStyle/>
            <a:p>
              <a:pPr algn="r"/>
              <a:r>
                <a:rPr lang="en-US" sz="1100" dirty="0">
                  <a:solidFill>
                    <a:schemeClr val="bg1"/>
                  </a:solidFill>
                </a:rPr>
                <a:t>OPTION 05</a:t>
              </a:r>
            </a:p>
          </p:txBody>
        </p:sp>
      </p:grpSp>
      <p:pic>
        <p:nvPicPr>
          <p:cNvPr id="86" name="Picture 85">
            <a:hlinkClick r:id="rId2"/>
            <a:extLst>
              <a:ext uri="{FF2B5EF4-FFF2-40B4-BE49-F238E27FC236}">
                <a16:creationId xmlns:a16="http://schemas.microsoft.com/office/drawing/2014/main" id="{D0B9084C-E88C-4072-A3E8-F29B3FC0F9E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52263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right)">
                                      <p:cBhvr>
                                        <p:cTn id="11" dur="1000"/>
                                        <p:tgtEl>
                                          <p:spTgt spid="2"/>
                                        </p:tgtEl>
                                      </p:cBhvr>
                                    </p:animEffect>
                                  </p:childTnLst>
                                </p:cTn>
                              </p:par>
                              <p:par>
                                <p:cTn id="12" presetID="22" presetClass="entr" presetSubtype="2" fill="hold" nodeType="with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right)">
                                      <p:cBhvr>
                                        <p:cTn id="14" dur="1000"/>
                                        <p:tgtEl>
                                          <p:spTgt spid="3"/>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33"/>
                                        </p:tgtEl>
                                        <p:attrNameLst>
                                          <p:attrName>style.visibility</p:attrName>
                                        </p:attrNameLst>
                                      </p:cBhvr>
                                      <p:to>
                                        <p:strVal val="visible"/>
                                      </p:to>
                                    </p:set>
                                    <p:animEffect transition="in" filter="fade">
                                      <p:cBhvr>
                                        <p:cTn id="18" dur="1000"/>
                                        <p:tgtEl>
                                          <p:spTgt spid="33"/>
                                        </p:tgtEl>
                                      </p:cBhvr>
                                    </p:animEffect>
                                    <p:anim calcmode="lin" valueType="num">
                                      <p:cBhvr>
                                        <p:cTn id="19" dur="1000" fill="hold"/>
                                        <p:tgtEl>
                                          <p:spTgt spid="33"/>
                                        </p:tgtEl>
                                        <p:attrNameLst>
                                          <p:attrName>ppt_x</p:attrName>
                                        </p:attrNameLst>
                                      </p:cBhvr>
                                      <p:tavLst>
                                        <p:tav tm="0">
                                          <p:val>
                                            <p:strVal val="#ppt_x"/>
                                          </p:val>
                                        </p:tav>
                                        <p:tav tm="100000">
                                          <p:val>
                                            <p:strVal val="#ppt_x"/>
                                          </p:val>
                                        </p:tav>
                                      </p:tavLst>
                                    </p:anim>
                                    <p:anim calcmode="lin" valueType="num">
                                      <p:cBhvr>
                                        <p:cTn id="20" dur="1000" fill="hold"/>
                                        <p:tgtEl>
                                          <p:spTgt spid="33"/>
                                        </p:tgtEl>
                                        <p:attrNameLst>
                                          <p:attrName>ppt_y</p:attrName>
                                        </p:attrNameLst>
                                      </p:cBhvr>
                                      <p:tavLst>
                                        <p:tav tm="0">
                                          <p:val>
                                            <p:strVal val="#ppt_y+.1"/>
                                          </p:val>
                                        </p:tav>
                                        <p:tav tm="100000">
                                          <p:val>
                                            <p:strVal val="#ppt_y"/>
                                          </p:val>
                                        </p:tav>
                                      </p:tavLst>
                                    </p:anim>
                                  </p:childTnLst>
                                </p:cTn>
                              </p:par>
                            </p:childTnLst>
                          </p:cTn>
                        </p:par>
                        <p:par>
                          <p:cTn id="21" fill="hold">
                            <p:stCondLst>
                              <p:cond delay="2500"/>
                            </p:stCondLst>
                            <p:childTnLst>
                              <p:par>
                                <p:cTn id="22" presetID="22" presetClass="entr" presetSubtype="2" fill="hold" nodeType="afterEffect">
                                  <p:stCondLst>
                                    <p:cond delay="0"/>
                                  </p:stCondLst>
                                  <p:childTnLst>
                                    <p:set>
                                      <p:cBhvr>
                                        <p:cTn id="23" dur="1" fill="hold">
                                          <p:stCondLst>
                                            <p:cond delay="0"/>
                                          </p:stCondLst>
                                        </p:cTn>
                                        <p:tgtEl>
                                          <p:spTgt spid="81"/>
                                        </p:tgtEl>
                                        <p:attrNameLst>
                                          <p:attrName>style.visibility</p:attrName>
                                        </p:attrNameLst>
                                      </p:cBhvr>
                                      <p:to>
                                        <p:strVal val="visible"/>
                                      </p:to>
                                    </p:set>
                                    <p:animEffect transition="in" filter="wipe(right)">
                                      <p:cBhvr>
                                        <p:cTn id="24" dur="500"/>
                                        <p:tgtEl>
                                          <p:spTgt spid="81"/>
                                        </p:tgtEl>
                                      </p:cBhvr>
                                    </p:animEffect>
                                  </p:childTnLst>
                                </p:cTn>
                              </p:par>
                            </p:childTnLst>
                          </p:cTn>
                        </p:par>
                        <p:par>
                          <p:cTn id="25" fill="hold">
                            <p:stCondLst>
                              <p:cond delay="3000"/>
                            </p:stCondLst>
                            <p:childTnLst>
                              <p:par>
                                <p:cTn id="26" presetID="22" presetClass="entr" presetSubtype="2" fill="hold" nodeType="afterEffect">
                                  <p:stCondLst>
                                    <p:cond delay="0"/>
                                  </p:stCondLst>
                                  <p:childTnLst>
                                    <p:set>
                                      <p:cBhvr>
                                        <p:cTn id="27" dur="1" fill="hold">
                                          <p:stCondLst>
                                            <p:cond delay="0"/>
                                          </p:stCondLst>
                                        </p:cTn>
                                        <p:tgtEl>
                                          <p:spTgt spid="82"/>
                                        </p:tgtEl>
                                        <p:attrNameLst>
                                          <p:attrName>style.visibility</p:attrName>
                                        </p:attrNameLst>
                                      </p:cBhvr>
                                      <p:to>
                                        <p:strVal val="visible"/>
                                      </p:to>
                                    </p:set>
                                    <p:animEffect transition="in" filter="wipe(right)">
                                      <p:cBhvr>
                                        <p:cTn id="28" dur="500"/>
                                        <p:tgtEl>
                                          <p:spTgt spid="82"/>
                                        </p:tgtEl>
                                      </p:cBhvr>
                                    </p:animEffect>
                                  </p:childTnLst>
                                </p:cTn>
                              </p:par>
                            </p:childTnLst>
                          </p:cTn>
                        </p:par>
                        <p:par>
                          <p:cTn id="29" fill="hold">
                            <p:stCondLst>
                              <p:cond delay="3500"/>
                            </p:stCondLst>
                            <p:childTnLst>
                              <p:par>
                                <p:cTn id="30" presetID="22" presetClass="entr" presetSubtype="2" fill="hold" nodeType="afterEffect">
                                  <p:stCondLst>
                                    <p:cond delay="0"/>
                                  </p:stCondLst>
                                  <p:childTnLst>
                                    <p:set>
                                      <p:cBhvr>
                                        <p:cTn id="31" dur="1" fill="hold">
                                          <p:stCondLst>
                                            <p:cond delay="0"/>
                                          </p:stCondLst>
                                        </p:cTn>
                                        <p:tgtEl>
                                          <p:spTgt spid="83"/>
                                        </p:tgtEl>
                                        <p:attrNameLst>
                                          <p:attrName>style.visibility</p:attrName>
                                        </p:attrNameLst>
                                      </p:cBhvr>
                                      <p:to>
                                        <p:strVal val="visible"/>
                                      </p:to>
                                    </p:set>
                                    <p:animEffect transition="in" filter="wipe(right)">
                                      <p:cBhvr>
                                        <p:cTn id="32" dur="500"/>
                                        <p:tgtEl>
                                          <p:spTgt spid="83"/>
                                        </p:tgtEl>
                                      </p:cBhvr>
                                    </p:animEffect>
                                  </p:childTnLst>
                                </p:cTn>
                              </p:par>
                            </p:childTnLst>
                          </p:cTn>
                        </p:par>
                        <p:par>
                          <p:cTn id="33" fill="hold">
                            <p:stCondLst>
                              <p:cond delay="4000"/>
                            </p:stCondLst>
                            <p:childTnLst>
                              <p:par>
                                <p:cTn id="34" presetID="22" presetClass="entr" presetSubtype="2" fill="hold" nodeType="afterEffect">
                                  <p:stCondLst>
                                    <p:cond delay="0"/>
                                  </p:stCondLst>
                                  <p:childTnLst>
                                    <p:set>
                                      <p:cBhvr>
                                        <p:cTn id="35" dur="1" fill="hold">
                                          <p:stCondLst>
                                            <p:cond delay="0"/>
                                          </p:stCondLst>
                                        </p:cTn>
                                        <p:tgtEl>
                                          <p:spTgt spid="84"/>
                                        </p:tgtEl>
                                        <p:attrNameLst>
                                          <p:attrName>style.visibility</p:attrName>
                                        </p:attrNameLst>
                                      </p:cBhvr>
                                      <p:to>
                                        <p:strVal val="visible"/>
                                      </p:to>
                                    </p:set>
                                    <p:animEffect transition="in" filter="wipe(right)">
                                      <p:cBhvr>
                                        <p:cTn id="36" dur="500"/>
                                        <p:tgtEl>
                                          <p:spTgt spid="84"/>
                                        </p:tgtEl>
                                      </p:cBhvr>
                                    </p:animEffect>
                                  </p:childTnLst>
                                </p:cTn>
                              </p:par>
                            </p:childTnLst>
                          </p:cTn>
                        </p:par>
                        <p:par>
                          <p:cTn id="37" fill="hold">
                            <p:stCondLst>
                              <p:cond delay="4500"/>
                            </p:stCondLst>
                            <p:childTnLst>
                              <p:par>
                                <p:cTn id="38" presetID="22" presetClass="entr" presetSubtype="2" fill="hold" nodeType="afterEffect">
                                  <p:stCondLst>
                                    <p:cond delay="0"/>
                                  </p:stCondLst>
                                  <p:childTnLst>
                                    <p:set>
                                      <p:cBhvr>
                                        <p:cTn id="39" dur="1" fill="hold">
                                          <p:stCondLst>
                                            <p:cond delay="0"/>
                                          </p:stCondLst>
                                        </p:cTn>
                                        <p:tgtEl>
                                          <p:spTgt spid="85"/>
                                        </p:tgtEl>
                                        <p:attrNameLst>
                                          <p:attrName>style.visibility</p:attrName>
                                        </p:attrNameLst>
                                      </p:cBhvr>
                                      <p:to>
                                        <p:strVal val="visible"/>
                                      </p:to>
                                    </p:set>
                                    <p:animEffect transition="in" filter="wipe(right)">
                                      <p:cBhvr>
                                        <p:cTn id="40" dur="500"/>
                                        <p:tgtEl>
                                          <p:spTgt spid="85"/>
                                        </p:tgtEl>
                                      </p:cBhvr>
                                    </p:animEffect>
                                  </p:childTnLst>
                                </p:cTn>
                              </p:par>
                            </p:childTnLst>
                          </p:cTn>
                        </p:par>
                        <p:par>
                          <p:cTn id="41" fill="hold">
                            <p:stCondLst>
                              <p:cond delay="5000"/>
                            </p:stCondLst>
                            <p:childTnLst>
                              <p:par>
                                <p:cTn id="42" presetID="42" presetClass="entr" presetSubtype="0" fill="hold" nodeType="afterEffect">
                                  <p:stCondLst>
                                    <p:cond delay="0"/>
                                  </p:stCondLst>
                                  <p:childTnLst>
                                    <p:set>
                                      <p:cBhvr>
                                        <p:cTn id="43" dur="1" fill="hold">
                                          <p:stCondLst>
                                            <p:cond delay="0"/>
                                          </p:stCondLst>
                                        </p:cTn>
                                        <p:tgtEl>
                                          <p:spTgt spid="30"/>
                                        </p:tgtEl>
                                        <p:attrNameLst>
                                          <p:attrName>style.visibility</p:attrName>
                                        </p:attrNameLst>
                                      </p:cBhvr>
                                      <p:to>
                                        <p:strVal val="visible"/>
                                      </p:to>
                                    </p:set>
                                    <p:animEffect transition="in" filter="fade">
                                      <p:cBhvr>
                                        <p:cTn id="44" dur="2000"/>
                                        <p:tgtEl>
                                          <p:spTgt spid="30"/>
                                        </p:tgtEl>
                                      </p:cBhvr>
                                    </p:animEffect>
                                    <p:anim calcmode="lin" valueType="num">
                                      <p:cBhvr>
                                        <p:cTn id="45" dur="2000" fill="hold"/>
                                        <p:tgtEl>
                                          <p:spTgt spid="30"/>
                                        </p:tgtEl>
                                        <p:attrNameLst>
                                          <p:attrName>ppt_x</p:attrName>
                                        </p:attrNameLst>
                                      </p:cBhvr>
                                      <p:tavLst>
                                        <p:tav tm="0">
                                          <p:val>
                                            <p:strVal val="#ppt_x"/>
                                          </p:val>
                                        </p:tav>
                                        <p:tav tm="100000">
                                          <p:val>
                                            <p:strVal val="#ppt_x"/>
                                          </p:val>
                                        </p:tav>
                                      </p:tavLst>
                                    </p:anim>
                                    <p:anim calcmode="lin" valueType="num">
                                      <p:cBhvr>
                                        <p:cTn id="46" dur="2000" fill="hold"/>
                                        <p:tgtEl>
                                          <p:spTgt spid="30"/>
                                        </p:tgtEl>
                                        <p:attrNameLst>
                                          <p:attrName>ppt_y</p:attrName>
                                        </p:attrNameLst>
                                      </p:cBhvr>
                                      <p:tavLst>
                                        <p:tav tm="0">
                                          <p:val>
                                            <p:strVal val="#ppt_y+.1"/>
                                          </p:val>
                                        </p:tav>
                                        <p:tav tm="100000">
                                          <p:val>
                                            <p:strVal val="#ppt_y"/>
                                          </p:val>
                                        </p:tav>
                                      </p:tavLst>
                                    </p:anim>
                                  </p:childTnLst>
                                </p:cTn>
                              </p:par>
                              <p:par>
                                <p:cTn id="47" presetID="45" presetClass="entr" presetSubtype="0" fill="hold" grpId="0" nodeType="with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fade">
                                      <p:cBhvr>
                                        <p:cTn id="49" dur="2000"/>
                                        <p:tgtEl>
                                          <p:spTgt spid="4"/>
                                        </p:tgtEl>
                                      </p:cBhvr>
                                    </p:animEffect>
                                    <p:anim calcmode="lin" valueType="num">
                                      <p:cBhvr>
                                        <p:cTn id="50" dur="2000" fill="hold"/>
                                        <p:tgtEl>
                                          <p:spTgt spid="4"/>
                                        </p:tgtEl>
                                        <p:attrNameLst>
                                          <p:attrName>ppt_w</p:attrName>
                                        </p:attrNameLst>
                                      </p:cBhvr>
                                      <p:tavLst>
                                        <p:tav tm="0" fmla="#ppt_w*sin(2.5*pi*$)">
                                          <p:val>
                                            <p:fltVal val="0"/>
                                          </p:val>
                                        </p:tav>
                                        <p:tav tm="100000">
                                          <p:val>
                                            <p:fltVal val="1"/>
                                          </p:val>
                                        </p:tav>
                                      </p:tavLst>
                                    </p:anim>
                                    <p:anim calcmode="lin" valueType="num">
                                      <p:cBhvr>
                                        <p:cTn id="51" dur="2000" fill="hold"/>
                                        <p:tgtEl>
                                          <p:spTgt spid="4"/>
                                        </p:tgtEl>
                                        <p:attrNameLst>
                                          <p:attrName>ppt_h</p:attrName>
                                        </p:attrNameLst>
                                      </p:cBhvr>
                                      <p:tavLst>
                                        <p:tav tm="0">
                                          <p:val>
                                            <p:strVal val="#ppt_h"/>
                                          </p:val>
                                        </p:tav>
                                        <p:tav tm="100000">
                                          <p:val>
                                            <p:strVal val="#ppt_h"/>
                                          </p:val>
                                        </p:tav>
                                      </p:tavLst>
                                    </p:anim>
                                  </p:childTnLst>
                                </p:cTn>
                              </p:par>
                              <p:par>
                                <p:cTn id="52" presetID="45" presetClass="entr" presetSubtype="0" fill="hold" grpId="0" nodeType="withEffect">
                                  <p:stCondLst>
                                    <p:cond delay="0"/>
                                  </p:stCondLst>
                                  <p:childTnLst>
                                    <p:set>
                                      <p:cBhvr>
                                        <p:cTn id="53" dur="1" fill="hold">
                                          <p:stCondLst>
                                            <p:cond delay="0"/>
                                          </p:stCondLst>
                                        </p:cTn>
                                        <p:tgtEl>
                                          <p:spTgt spid="31"/>
                                        </p:tgtEl>
                                        <p:attrNameLst>
                                          <p:attrName>style.visibility</p:attrName>
                                        </p:attrNameLst>
                                      </p:cBhvr>
                                      <p:to>
                                        <p:strVal val="visible"/>
                                      </p:to>
                                    </p:set>
                                    <p:animEffect transition="in" filter="fade">
                                      <p:cBhvr>
                                        <p:cTn id="54" dur="2000"/>
                                        <p:tgtEl>
                                          <p:spTgt spid="31"/>
                                        </p:tgtEl>
                                      </p:cBhvr>
                                    </p:animEffect>
                                    <p:anim calcmode="lin" valueType="num">
                                      <p:cBhvr>
                                        <p:cTn id="55" dur="2000" fill="hold"/>
                                        <p:tgtEl>
                                          <p:spTgt spid="31"/>
                                        </p:tgtEl>
                                        <p:attrNameLst>
                                          <p:attrName>ppt_w</p:attrName>
                                        </p:attrNameLst>
                                      </p:cBhvr>
                                      <p:tavLst>
                                        <p:tav tm="0" fmla="#ppt_w*sin(2.5*pi*$)">
                                          <p:val>
                                            <p:fltVal val="0"/>
                                          </p:val>
                                        </p:tav>
                                        <p:tav tm="100000">
                                          <p:val>
                                            <p:fltVal val="1"/>
                                          </p:val>
                                        </p:tav>
                                      </p:tavLst>
                                    </p:anim>
                                    <p:anim calcmode="lin" valueType="num">
                                      <p:cBhvr>
                                        <p:cTn id="56" dur="2000" fill="hold"/>
                                        <p:tgtEl>
                                          <p:spTgt spid="31"/>
                                        </p:tgtEl>
                                        <p:attrNameLst>
                                          <p:attrName>ppt_h</p:attrName>
                                        </p:attrNameLst>
                                      </p:cBhvr>
                                      <p:tavLst>
                                        <p:tav tm="0">
                                          <p:val>
                                            <p:strVal val="#ppt_h"/>
                                          </p:val>
                                        </p:tav>
                                        <p:tav tm="100000">
                                          <p:val>
                                            <p:strVal val="#ppt_h"/>
                                          </p:val>
                                        </p:tav>
                                      </p:tavLst>
                                    </p:anim>
                                  </p:childTnLst>
                                </p:cTn>
                              </p:par>
                            </p:childTnLst>
                          </p:cTn>
                        </p:par>
                        <p:par>
                          <p:cTn id="57" fill="hold">
                            <p:stCondLst>
                              <p:cond delay="7000"/>
                            </p:stCondLst>
                            <p:childTnLst>
                              <p:par>
                                <p:cTn id="58" presetID="22" presetClass="entr" presetSubtype="8" fill="hold" nodeType="afterEffect">
                                  <p:stCondLst>
                                    <p:cond delay="0"/>
                                  </p:stCondLst>
                                  <p:childTnLst>
                                    <p:set>
                                      <p:cBhvr>
                                        <p:cTn id="59" dur="1" fill="hold">
                                          <p:stCondLst>
                                            <p:cond delay="0"/>
                                          </p:stCondLst>
                                        </p:cTn>
                                        <p:tgtEl>
                                          <p:spTgt spid="38"/>
                                        </p:tgtEl>
                                        <p:attrNameLst>
                                          <p:attrName>style.visibility</p:attrName>
                                        </p:attrNameLst>
                                      </p:cBhvr>
                                      <p:to>
                                        <p:strVal val="visible"/>
                                      </p:to>
                                    </p:set>
                                    <p:animEffect transition="in" filter="wipe(left)">
                                      <p:cBhvr>
                                        <p:cTn id="60" dur="1000"/>
                                        <p:tgtEl>
                                          <p:spTgt spid="38"/>
                                        </p:tgtEl>
                                      </p:cBhvr>
                                    </p:animEffect>
                                  </p:childTnLst>
                                </p:cTn>
                              </p:par>
                              <p:par>
                                <p:cTn id="61" presetID="22" presetClass="entr" presetSubtype="8" fill="hold" nodeType="withEffect">
                                  <p:stCondLst>
                                    <p:cond delay="0"/>
                                  </p:stCondLst>
                                  <p:childTnLst>
                                    <p:set>
                                      <p:cBhvr>
                                        <p:cTn id="62" dur="1" fill="hold">
                                          <p:stCondLst>
                                            <p:cond delay="0"/>
                                          </p:stCondLst>
                                        </p:cTn>
                                        <p:tgtEl>
                                          <p:spTgt spid="49"/>
                                        </p:tgtEl>
                                        <p:attrNameLst>
                                          <p:attrName>style.visibility</p:attrName>
                                        </p:attrNameLst>
                                      </p:cBhvr>
                                      <p:to>
                                        <p:strVal val="visible"/>
                                      </p:to>
                                    </p:set>
                                    <p:animEffect transition="in" filter="wipe(left)">
                                      <p:cBhvr>
                                        <p:cTn id="63" dur="1000"/>
                                        <p:tgtEl>
                                          <p:spTgt spid="49"/>
                                        </p:tgtEl>
                                      </p:cBhvr>
                                    </p:animEffect>
                                  </p:childTnLst>
                                </p:cTn>
                              </p:par>
                            </p:childTnLst>
                          </p:cTn>
                        </p:par>
                        <p:par>
                          <p:cTn id="64" fill="hold">
                            <p:stCondLst>
                              <p:cond delay="8000"/>
                            </p:stCondLst>
                            <p:childTnLst>
                              <p:par>
                                <p:cTn id="65" presetID="42" presetClass="entr" presetSubtype="0" fill="hold" grpId="0" nodeType="afterEffect">
                                  <p:stCondLst>
                                    <p:cond delay="0"/>
                                  </p:stCondLst>
                                  <p:childTnLst>
                                    <p:set>
                                      <p:cBhvr>
                                        <p:cTn id="66" dur="1" fill="hold">
                                          <p:stCondLst>
                                            <p:cond delay="0"/>
                                          </p:stCondLst>
                                        </p:cTn>
                                        <p:tgtEl>
                                          <p:spTgt spid="61"/>
                                        </p:tgtEl>
                                        <p:attrNameLst>
                                          <p:attrName>style.visibility</p:attrName>
                                        </p:attrNameLst>
                                      </p:cBhvr>
                                      <p:to>
                                        <p:strVal val="visible"/>
                                      </p:to>
                                    </p:set>
                                    <p:animEffect transition="in" filter="fade">
                                      <p:cBhvr>
                                        <p:cTn id="67" dur="1000"/>
                                        <p:tgtEl>
                                          <p:spTgt spid="61"/>
                                        </p:tgtEl>
                                      </p:cBhvr>
                                    </p:animEffect>
                                    <p:anim calcmode="lin" valueType="num">
                                      <p:cBhvr>
                                        <p:cTn id="68" dur="1000" fill="hold"/>
                                        <p:tgtEl>
                                          <p:spTgt spid="61"/>
                                        </p:tgtEl>
                                        <p:attrNameLst>
                                          <p:attrName>ppt_x</p:attrName>
                                        </p:attrNameLst>
                                      </p:cBhvr>
                                      <p:tavLst>
                                        <p:tav tm="0">
                                          <p:val>
                                            <p:strVal val="#ppt_x"/>
                                          </p:val>
                                        </p:tav>
                                        <p:tav tm="100000">
                                          <p:val>
                                            <p:strVal val="#ppt_x"/>
                                          </p:val>
                                        </p:tav>
                                      </p:tavLst>
                                    </p:anim>
                                    <p:anim calcmode="lin" valueType="num">
                                      <p:cBhvr>
                                        <p:cTn id="69" dur="1000" fill="hold"/>
                                        <p:tgtEl>
                                          <p:spTgt spid="61"/>
                                        </p:tgtEl>
                                        <p:attrNameLst>
                                          <p:attrName>ppt_y</p:attrName>
                                        </p:attrNameLst>
                                      </p:cBhvr>
                                      <p:tavLst>
                                        <p:tav tm="0">
                                          <p:val>
                                            <p:strVal val="#ppt_y+.1"/>
                                          </p:val>
                                        </p:tav>
                                        <p:tav tm="100000">
                                          <p:val>
                                            <p:strVal val="#ppt_y"/>
                                          </p:val>
                                        </p:tav>
                                      </p:tavLst>
                                    </p:anim>
                                  </p:childTnLst>
                                </p:cTn>
                              </p:par>
                            </p:childTnLst>
                          </p:cTn>
                        </p:par>
                        <p:par>
                          <p:cTn id="70" fill="hold">
                            <p:stCondLst>
                              <p:cond delay="9000"/>
                            </p:stCondLst>
                            <p:childTnLst>
                              <p:par>
                                <p:cTn id="71" presetID="22" presetClass="entr" presetSubtype="8" fill="hold" nodeType="afterEffect">
                                  <p:stCondLst>
                                    <p:cond delay="0"/>
                                  </p:stCondLst>
                                  <p:childTnLst>
                                    <p:set>
                                      <p:cBhvr>
                                        <p:cTn id="72" dur="1" fill="hold">
                                          <p:stCondLst>
                                            <p:cond delay="0"/>
                                          </p:stCondLst>
                                        </p:cTn>
                                        <p:tgtEl>
                                          <p:spTgt spid="71"/>
                                        </p:tgtEl>
                                        <p:attrNameLst>
                                          <p:attrName>style.visibility</p:attrName>
                                        </p:attrNameLst>
                                      </p:cBhvr>
                                      <p:to>
                                        <p:strVal val="visible"/>
                                      </p:to>
                                    </p:set>
                                    <p:animEffect transition="in" filter="wipe(left)">
                                      <p:cBhvr>
                                        <p:cTn id="73" dur="500"/>
                                        <p:tgtEl>
                                          <p:spTgt spid="71"/>
                                        </p:tgtEl>
                                      </p:cBhvr>
                                    </p:animEffect>
                                  </p:childTnLst>
                                </p:cTn>
                              </p:par>
                            </p:childTnLst>
                          </p:cTn>
                        </p:par>
                        <p:par>
                          <p:cTn id="74" fill="hold">
                            <p:stCondLst>
                              <p:cond delay="9500"/>
                            </p:stCondLst>
                            <p:childTnLst>
                              <p:par>
                                <p:cTn id="75" presetID="22" presetClass="entr" presetSubtype="8" fill="hold" nodeType="afterEffect">
                                  <p:stCondLst>
                                    <p:cond delay="0"/>
                                  </p:stCondLst>
                                  <p:childTnLst>
                                    <p:set>
                                      <p:cBhvr>
                                        <p:cTn id="76" dur="1" fill="hold">
                                          <p:stCondLst>
                                            <p:cond delay="0"/>
                                          </p:stCondLst>
                                        </p:cTn>
                                        <p:tgtEl>
                                          <p:spTgt spid="72"/>
                                        </p:tgtEl>
                                        <p:attrNameLst>
                                          <p:attrName>style.visibility</p:attrName>
                                        </p:attrNameLst>
                                      </p:cBhvr>
                                      <p:to>
                                        <p:strVal val="visible"/>
                                      </p:to>
                                    </p:set>
                                    <p:animEffect transition="in" filter="wipe(left)">
                                      <p:cBhvr>
                                        <p:cTn id="77" dur="500"/>
                                        <p:tgtEl>
                                          <p:spTgt spid="72"/>
                                        </p:tgtEl>
                                      </p:cBhvr>
                                    </p:animEffect>
                                  </p:childTnLst>
                                </p:cTn>
                              </p:par>
                            </p:childTnLst>
                          </p:cTn>
                        </p:par>
                        <p:par>
                          <p:cTn id="78" fill="hold">
                            <p:stCondLst>
                              <p:cond delay="10000"/>
                            </p:stCondLst>
                            <p:childTnLst>
                              <p:par>
                                <p:cTn id="79" presetID="22" presetClass="entr" presetSubtype="8" fill="hold" nodeType="afterEffect">
                                  <p:stCondLst>
                                    <p:cond delay="0"/>
                                  </p:stCondLst>
                                  <p:childTnLst>
                                    <p:set>
                                      <p:cBhvr>
                                        <p:cTn id="80" dur="1" fill="hold">
                                          <p:stCondLst>
                                            <p:cond delay="0"/>
                                          </p:stCondLst>
                                        </p:cTn>
                                        <p:tgtEl>
                                          <p:spTgt spid="73"/>
                                        </p:tgtEl>
                                        <p:attrNameLst>
                                          <p:attrName>style.visibility</p:attrName>
                                        </p:attrNameLst>
                                      </p:cBhvr>
                                      <p:to>
                                        <p:strVal val="visible"/>
                                      </p:to>
                                    </p:set>
                                    <p:animEffect transition="in" filter="wipe(left)">
                                      <p:cBhvr>
                                        <p:cTn id="81" dur="500"/>
                                        <p:tgtEl>
                                          <p:spTgt spid="73"/>
                                        </p:tgtEl>
                                      </p:cBhvr>
                                    </p:animEffect>
                                  </p:childTnLst>
                                </p:cTn>
                              </p:par>
                            </p:childTnLst>
                          </p:cTn>
                        </p:par>
                        <p:par>
                          <p:cTn id="82" fill="hold">
                            <p:stCondLst>
                              <p:cond delay="10500"/>
                            </p:stCondLst>
                            <p:childTnLst>
                              <p:par>
                                <p:cTn id="83" presetID="22" presetClass="entr" presetSubtype="8" fill="hold" nodeType="afterEffect">
                                  <p:stCondLst>
                                    <p:cond delay="0"/>
                                  </p:stCondLst>
                                  <p:childTnLst>
                                    <p:set>
                                      <p:cBhvr>
                                        <p:cTn id="84" dur="1" fill="hold">
                                          <p:stCondLst>
                                            <p:cond delay="0"/>
                                          </p:stCondLst>
                                        </p:cTn>
                                        <p:tgtEl>
                                          <p:spTgt spid="74"/>
                                        </p:tgtEl>
                                        <p:attrNameLst>
                                          <p:attrName>style.visibility</p:attrName>
                                        </p:attrNameLst>
                                      </p:cBhvr>
                                      <p:to>
                                        <p:strVal val="visible"/>
                                      </p:to>
                                    </p:set>
                                    <p:animEffect transition="in" filter="wipe(left)">
                                      <p:cBhvr>
                                        <p:cTn id="85" dur="500"/>
                                        <p:tgtEl>
                                          <p:spTgt spid="74"/>
                                        </p:tgtEl>
                                      </p:cBhvr>
                                    </p:animEffect>
                                  </p:childTnLst>
                                </p:cTn>
                              </p:par>
                            </p:childTnLst>
                          </p:cTn>
                        </p:par>
                        <p:par>
                          <p:cTn id="86" fill="hold">
                            <p:stCondLst>
                              <p:cond delay="11000"/>
                            </p:stCondLst>
                            <p:childTnLst>
                              <p:par>
                                <p:cTn id="87" presetID="22" presetClass="entr" presetSubtype="8" fill="hold" nodeType="afterEffect">
                                  <p:stCondLst>
                                    <p:cond delay="0"/>
                                  </p:stCondLst>
                                  <p:childTnLst>
                                    <p:set>
                                      <p:cBhvr>
                                        <p:cTn id="88" dur="1" fill="hold">
                                          <p:stCondLst>
                                            <p:cond delay="0"/>
                                          </p:stCondLst>
                                        </p:cTn>
                                        <p:tgtEl>
                                          <p:spTgt spid="75"/>
                                        </p:tgtEl>
                                        <p:attrNameLst>
                                          <p:attrName>style.visibility</p:attrName>
                                        </p:attrNameLst>
                                      </p:cBhvr>
                                      <p:to>
                                        <p:strVal val="visible"/>
                                      </p:to>
                                    </p:set>
                                    <p:animEffect transition="in" filter="wipe(left)">
                                      <p:cBhvr>
                                        <p:cTn id="89"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animBg="1"/>
      <p:bldP spid="31" grpId="0"/>
      <p:bldP spid="33"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1736</TotalTime>
  <Words>1297</Words>
  <Application>Microsoft Office PowerPoint</Application>
  <PresentationFormat>Widescreen</PresentationFormat>
  <Paragraphs>93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379</cp:revision>
  <dcterms:created xsi:type="dcterms:W3CDTF">2016-09-28T22:08:47Z</dcterms:created>
  <dcterms:modified xsi:type="dcterms:W3CDTF">2019-01-01T22:16:44Z</dcterms:modified>
</cp:coreProperties>
</file>