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55598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nvPr>
        </p:nvGraphicFramePr>
        <p:xfrm>
          <a:off x="997133"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tc>
                  <a:txBody>
                    <a:bodyPr/>
                    <a:lstStyle/>
                    <a:p>
                      <a:endParaRPr lang="en-US" sz="1100" dirty="0"/>
                    </a:p>
                  </a:txBody>
                  <a:tcPr marL="25521" marR="25521" marT="25521" marB="25521">
                    <a:solidFill>
                      <a:srgbClr val="34738D"/>
                    </a:solidFill>
                  </a:tcPr>
                </a:tc>
                <a:extLst>
                  <a:ext uri="{0D108BD9-81ED-4DB2-BD59-A6C34878D82A}">
                    <a16:rowId xmlns:a16="http://schemas.microsoft.com/office/drawing/2014/main" val="10009"/>
                  </a:ext>
                </a:extLst>
              </a:tr>
            </a:tbl>
          </a:graphicData>
        </a:graphic>
      </p:graphicFrame>
      <p:graphicFrame>
        <p:nvGraphicFramePr>
          <p:cNvPr id="18" name="Table 17">
            <a:extLst>
              <a:ext uri="{FF2B5EF4-FFF2-40B4-BE49-F238E27FC236}">
                <a16:creationId xmlns:a16="http://schemas.microsoft.com/office/drawing/2014/main" id="{B1814010-EFAD-49EB-890B-AE23FF69D78B}"/>
              </a:ext>
            </a:extLst>
          </p:cNvPr>
          <p:cNvGraphicFramePr>
            <a:graphicFrameLocks noGrp="1"/>
          </p:cNvGraphicFramePr>
          <p:nvPr>
            <p:extLst/>
          </p:nvPr>
        </p:nvGraphicFramePr>
        <p:xfrm>
          <a:off x="4554907"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4"/>
                  </a:ext>
                </a:extLst>
              </a:tr>
              <a:tr h="326181">
                <a:tc>
                  <a:txBody>
                    <a:bodyPr/>
                    <a:lstStyle/>
                    <a:p>
                      <a:endParaRPr lang="en-US" sz="1100" dirty="0">
                        <a:solidFill>
                          <a:srgbClr val="189A80"/>
                        </a:solidFill>
                      </a:endParaRPr>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solidFill>
                          <a:srgbClr val="189A80"/>
                        </a:solidFill>
                      </a:endParaRPr>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solidFill>
                          <a:srgbClr val="189A80"/>
                        </a:solidFill>
                      </a:endParaRPr>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extLst>
                  <a:ext uri="{0D108BD9-81ED-4DB2-BD59-A6C34878D82A}">
                    <a16:rowId xmlns:a16="http://schemas.microsoft.com/office/drawing/2014/main" val="10005"/>
                  </a:ext>
                </a:extLst>
              </a:tr>
              <a:tr h="326181">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extLst>
                  <a:ext uri="{0D108BD9-81ED-4DB2-BD59-A6C34878D82A}">
                    <a16:rowId xmlns:a16="http://schemas.microsoft.com/office/drawing/2014/main" val="10006"/>
                  </a:ext>
                </a:extLst>
              </a:tr>
              <a:tr h="326181">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extLst>
                  <a:ext uri="{0D108BD9-81ED-4DB2-BD59-A6C34878D82A}">
                    <a16:rowId xmlns:a16="http://schemas.microsoft.com/office/drawing/2014/main" val="10007"/>
                  </a:ext>
                </a:extLst>
              </a:tr>
              <a:tr h="326181">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extLst>
                  <a:ext uri="{0D108BD9-81ED-4DB2-BD59-A6C34878D82A}">
                    <a16:rowId xmlns:a16="http://schemas.microsoft.com/office/drawing/2014/main" val="10008"/>
                  </a:ext>
                </a:extLst>
              </a:tr>
              <a:tr h="326181">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tc>
                  <a:txBody>
                    <a:bodyPr/>
                    <a:lstStyle/>
                    <a:p>
                      <a:endParaRPr lang="en-US" sz="1100" dirty="0">
                        <a:solidFill>
                          <a:srgbClr val="189A80"/>
                        </a:solidFill>
                      </a:endParaRPr>
                    </a:p>
                  </a:txBody>
                  <a:tcPr marL="25521" marR="25521" marT="25521" marB="25521">
                    <a:solidFill>
                      <a:srgbClr val="189A80"/>
                    </a:solidFill>
                  </a:tcPr>
                </a:tc>
                <a:extLst>
                  <a:ext uri="{0D108BD9-81ED-4DB2-BD59-A6C34878D82A}">
                    <a16:rowId xmlns:a16="http://schemas.microsoft.com/office/drawing/2014/main" val="10009"/>
                  </a:ext>
                </a:extLst>
              </a:tr>
            </a:tbl>
          </a:graphicData>
        </a:graphic>
      </p:graphicFrame>
      <p:graphicFrame>
        <p:nvGraphicFramePr>
          <p:cNvPr id="19" name="Table 18">
            <a:extLst>
              <a:ext uri="{FF2B5EF4-FFF2-40B4-BE49-F238E27FC236}">
                <a16:creationId xmlns:a16="http://schemas.microsoft.com/office/drawing/2014/main" id="{9D81BBFC-B957-41F2-9524-98C3CCFF3F83}"/>
              </a:ext>
            </a:extLst>
          </p:cNvPr>
          <p:cNvGraphicFramePr>
            <a:graphicFrameLocks noGrp="1"/>
          </p:cNvGraphicFramePr>
          <p:nvPr>
            <p:extLst/>
          </p:nvPr>
        </p:nvGraphicFramePr>
        <p:xfrm>
          <a:off x="8112681"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EF9D27"/>
                    </a:solidFill>
                  </a:tcPr>
                </a:tc>
                <a:tc>
                  <a:txBody>
                    <a:bodyPr/>
                    <a:lstStyle/>
                    <a:p>
                      <a:endParaRPr lang="en-US" sz="1100" dirty="0"/>
                    </a:p>
                  </a:txBody>
                  <a:tcPr marL="25521" marR="25521" marT="25521" marB="25521">
                    <a:solidFill>
                      <a:srgbClr val="EF9D27"/>
                    </a:solidFill>
                  </a:tcPr>
                </a:tc>
                <a:tc>
                  <a:txBody>
                    <a:bodyPr/>
                    <a:lstStyle/>
                    <a:p>
                      <a:endParaRPr lang="en-US" sz="1100" dirty="0"/>
                    </a:p>
                  </a:txBody>
                  <a:tcPr marL="25521" marR="25521" marT="25521" marB="25521">
                    <a:solidFill>
                      <a:srgbClr val="EF9D27"/>
                    </a:solidFill>
                  </a:tcPr>
                </a:tc>
                <a:tc>
                  <a:txBody>
                    <a:bodyPr/>
                    <a:lstStyle/>
                    <a:p>
                      <a:endParaRPr lang="en-US" sz="1100" dirty="0"/>
                    </a:p>
                  </a:txBody>
                  <a:tcPr marL="25521" marR="25521" marT="25521" marB="25521">
                    <a:solidFill>
                      <a:srgbClr val="EF9D27"/>
                    </a:solidFill>
                  </a:tcPr>
                </a:tc>
                <a:extLst>
                  <a:ext uri="{0D108BD9-81ED-4DB2-BD59-A6C34878D82A}">
                    <a16:rowId xmlns:a16="http://schemas.microsoft.com/office/drawing/2014/main" val="10003"/>
                  </a:ext>
                </a:extLst>
              </a:tr>
              <a:tr h="326181">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extLst>
                  <a:ext uri="{0D108BD9-81ED-4DB2-BD59-A6C34878D82A}">
                    <a16:rowId xmlns:a16="http://schemas.microsoft.com/office/drawing/2014/main" val="10004"/>
                  </a:ext>
                </a:extLst>
              </a:tr>
              <a:tr h="326181">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extLst>
                  <a:ext uri="{0D108BD9-81ED-4DB2-BD59-A6C34878D82A}">
                    <a16:rowId xmlns:a16="http://schemas.microsoft.com/office/drawing/2014/main" val="10005"/>
                  </a:ext>
                </a:extLst>
              </a:tr>
              <a:tr h="326181">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extLst>
                  <a:ext uri="{0D108BD9-81ED-4DB2-BD59-A6C34878D82A}">
                    <a16:rowId xmlns:a16="http://schemas.microsoft.com/office/drawing/2014/main" val="10006"/>
                  </a:ext>
                </a:extLst>
              </a:tr>
              <a:tr h="326181">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extLst>
                  <a:ext uri="{0D108BD9-81ED-4DB2-BD59-A6C34878D82A}">
                    <a16:rowId xmlns:a16="http://schemas.microsoft.com/office/drawing/2014/main" val="10007"/>
                  </a:ext>
                </a:extLst>
              </a:tr>
              <a:tr h="326181">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extLst>
                  <a:ext uri="{0D108BD9-81ED-4DB2-BD59-A6C34878D82A}">
                    <a16:rowId xmlns:a16="http://schemas.microsoft.com/office/drawing/2014/main" val="10008"/>
                  </a:ext>
                </a:extLst>
              </a:tr>
              <a:tr h="326181">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tc>
                  <a:txBody>
                    <a:bodyPr/>
                    <a:lstStyle/>
                    <a:p>
                      <a:endParaRPr lang="en-US" sz="1100" dirty="0">
                        <a:solidFill>
                          <a:srgbClr val="647B54"/>
                        </a:solidFill>
                      </a:endParaRPr>
                    </a:p>
                  </a:txBody>
                  <a:tcPr marL="25521" marR="25521" marT="25521" marB="25521">
                    <a:solidFill>
                      <a:srgbClr val="EF9D27"/>
                    </a:solidFill>
                  </a:tcPr>
                </a:tc>
                <a:extLst>
                  <a:ext uri="{0D108BD9-81ED-4DB2-BD59-A6C34878D82A}">
                    <a16:rowId xmlns:a16="http://schemas.microsoft.com/office/drawing/2014/main" val="10009"/>
                  </a:ext>
                </a:extLst>
              </a:tr>
            </a:tbl>
          </a:graphicData>
        </a:graphic>
      </p:graphicFrame>
      <p:sp>
        <p:nvSpPr>
          <p:cNvPr id="20" name="TextBox 19">
            <a:extLst>
              <a:ext uri="{FF2B5EF4-FFF2-40B4-BE49-F238E27FC236}">
                <a16:creationId xmlns:a16="http://schemas.microsoft.com/office/drawing/2014/main" id="{3AAFDB30-E684-4817-9500-7F5D7635E4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22" name="Group 21">
            <a:extLst>
              <a:ext uri="{FF2B5EF4-FFF2-40B4-BE49-F238E27FC236}">
                <a16:creationId xmlns:a16="http://schemas.microsoft.com/office/drawing/2014/main" id="{41E8DD68-0282-4ADF-8CB7-A00A2FFCBF0B}"/>
              </a:ext>
            </a:extLst>
          </p:cNvPr>
          <p:cNvGrpSpPr/>
          <p:nvPr/>
        </p:nvGrpSpPr>
        <p:grpSpPr>
          <a:xfrm>
            <a:off x="9587701" y="3246120"/>
            <a:ext cx="1554480" cy="1554480"/>
            <a:chOff x="9587701" y="3246120"/>
            <a:chExt cx="1554480" cy="1554480"/>
          </a:xfrm>
        </p:grpSpPr>
        <p:sp>
          <p:nvSpPr>
            <p:cNvPr id="21" name="Diagonal Stripe 20">
              <a:extLst>
                <a:ext uri="{FF2B5EF4-FFF2-40B4-BE49-F238E27FC236}">
                  <a16:creationId xmlns:a16="http://schemas.microsoft.com/office/drawing/2014/main" id="{B2A91AB3-0B6F-4A41-8231-4E70636DD9B7}"/>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64%</a:t>
              </a:r>
            </a:p>
          </p:txBody>
        </p:sp>
      </p:grpSp>
      <p:sp>
        <p:nvSpPr>
          <p:cNvPr id="24" name="TextBox 23">
            <a:extLst>
              <a:ext uri="{FF2B5EF4-FFF2-40B4-BE49-F238E27FC236}">
                <a16:creationId xmlns:a16="http://schemas.microsoft.com/office/drawing/2014/main" id="{B887240B-5737-4FC2-8498-0371EAD6EA27}"/>
              </a:ext>
            </a:extLst>
          </p:cNvPr>
          <p:cNvSpPr txBox="1"/>
          <p:nvPr/>
        </p:nvSpPr>
        <p:spPr>
          <a:xfrm>
            <a:off x="914400" y="4929346"/>
            <a:ext cx="3112233" cy="191129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900D6F26-ACD0-44CF-AF74-24F2A15D4905}"/>
              </a:ext>
            </a:extLst>
          </p:cNvPr>
          <p:cNvSpPr txBox="1"/>
          <p:nvPr/>
        </p:nvSpPr>
        <p:spPr>
          <a:xfrm>
            <a:off x="4472174" y="4929346"/>
            <a:ext cx="3112233" cy="191129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83A49C0A-3BDB-4CB9-85F9-F06E606B6694}"/>
              </a:ext>
            </a:extLst>
          </p:cNvPr>
          <p:cNvSpPr txBox="1"/>
          <p:nvPr/>
        </p:nvSpPr>
        <p:spPr>
          <a:xfrm>
            <a:off x="8029948" y="4946708"/>
            <a:ext cx="3112233" cy="1911292"/>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27" name="Group 26">
            <a:extLst>
              <a:ext uri="{FF2B5EF4-FFF2-40B4-BE49-F238E27FC236}">
                <a16:creationId xmlns:a16="http://schemas.microsoft.com/office/drawing/2014/main" id="{8F61B85C-EC2D-480E-9721-135CA53D381C}"/>
              </a:ext>
            </a:extLst>
          </p:cNvPr>
          <p:cNvGrpSpPr/>
          <p:nvPr/>
        </p:nvGrpSpPr>
        <p:grpSpPr>
          <a:xfrm>
            <a:off x="6029927" y="3246043"/>
            <a:ext cx="1554480" cy="1554480"/>
            <a:chOff x="9587701" y="3246120"/>
            <a:chExt cx="1554480" cy="1554480"/>
          </a:xfrm>
        </p:grpSpPr>
        <p:sp>
          <p:nvSpPr>
            <p:cNvPr id="28" name="Diagonal Stripe 27">
              <a:extLst>
                <a:ext uri="{FF2B5EF4-FFF2-40B4-BE49-F238E27FC236}">
                  <a16:creationId xmlns:a16="http://schemas.microsoft.com/office/drawing/2014/main" id="{EB9FD536-4FEA-407C-847C-D42AC69C28DF}"/>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89F5386C-027A-4A4F-BCA3-CC065767BE2F}"/>
                </a:ext>
              </a:extLst>
            </p:cNvPr>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47%</a:t>
              </a:r>
            </a:p>
          </p:txBody>
        </p:sp>
      </p:grpSp>
      <p:grpSp>
        <p:nvGrpSpPr>
          <p:cNvPr id="30" name="Group 29">
            <a:extLst>
              <a:ext uri="{FF2B5EF4-FFF2-40B4-BE49-F238E27FC236}">
                <a16:creationId xmlns:a16="http://schemas.microsoft.com/office/drawing/2014/main" id="{47D7FE08-7BA2-423E-81E8-F46C9ABA6FC5}"/>
              </a:ext>
            </a:extLst>
          </p:cNvPr>
          <p:cNvGrpSpPr/>
          <p:nvPr/>
        </p:nvGrpSpPr>
        <p:grpSpPr>
          <a:xfrm>
            <a:off x="2470516" y="3252911"/>
            <a:ext cx="1554480" cy="1554480"/>
            <a:chOff x="9587701" y="3246120"/>
            <a:chExt cx="1554480" cy="1554480"/>
          </a:xfrm>
        </p:grpSpPr>
        <p:sp>
          <p:nvSpPr>
            <p:cNvPr id="31" name="Diagonal Stripe 30">
              <a:extLst>
                <a:ext uri="{FF2B5EF4-FFF2-40B4-BE49-F238E27FC236}">
                  <a16:creationId xmlns:a16="http://schemas.microsoft.com/office/drawing/2014/main" id="{A0EB4D07-7A73-4F9F-AC99-F01E05166420}"/>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950473F0-AC40-4194-BB21-0C1E52611194}"/>
                </a:ext>
              </a:extLst>
            </p:cNvPr>
            <p:cNvSpPr txBox="1"/>
            <p:nvPr/>
          </p:nvSpPr>
          <p:spPr>
            <a:xfrm rot="18846304">
              <a:off x="10048842"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75%</a:t>
              </a:r>
            </a:p>
          </p:txBody>
        </p:sp>
      </p:grpSp>
      <p:pic>
        <p:nvPicPr>
          <p:cNvPr id="23" name="Picture 22">
            <a:hlinkClick r:id="rId2"/>
            <a:extLst>
              <a:ext uri="{FF2B5EF4-FFF2-40B4-BE49-F238E27FC236}">
                <a16:creationId xmlns:a16="http://schemas.microsoft.com/office/drawing/2014/main" id="{5887CB63-4B53-4ECA-B3B6-87BE55C045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37602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6" presetClass="entr" presetSubtype="21" fill="hold"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arn(inVertical)">
                                      <p:cBhvr>
                                        <p:cTn id="18" dur="500"/>
                                        <p:tgtEl>
                                          <p:spTgt spid="30"/>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900" decel="100000" fill="hold"/>
                                        <p:tgtEl>
                                          <p:spTgt spid="18"/>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16" presetClass="entr" presetSubtype="2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barn(inVertical)">
                                      <p:cBhvr>
                                        <p:cTn id="35" dur="500"/>
                                        <p:tgtEl>
                                          <p:spTgt spid="27"/>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7" presetClass="entr" presetSubtype="0"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900" decel="100000" fill="hold"/>
                                        <p:tgtEl>
                                          <p:spTgt spid="1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49" fill="hold">
                            <p:stCondLst>
                              <p:cond delay="6500"/>
                            </p:stCondLst>
                            <p:childTnLst>
                              <p:par>
                                <p:cTn id="50" presetID="16" presetClass="entr" presetSubtype="2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1321</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296</cp:revision>
  <dcterms:created xsi:type="dcterms:W3CDTF">2016-09-28T22:08:47Z</dcterms:created>
  <dcterms:modified xsi:type="dcterms:W3CDTF">2018-11-25T23:30:51Z</dcterms:modified>
</cp:coreProperties>
</file>