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784788" y="1952194"/>
            <a:ext cx="2172908" cy="1909562"/>
            <a:chOff x="784788" y="1952194"/>
            <a:chExt cx="2172908" cy="1909562"/>
          </a:xfrm>
        </p:grpSpPr>
        <p:sp>
          <p:nvSpPr>
            <p:cNvPr id="10" name="Freeform 7"/>
            <p:cNvSpPr>
              <a:spLocks/>
            </p:cNvSpPr>
            <p:nvPr/>
          </p:nvSpPr>
          <p:spPr bwMode="auto">
            <a:xfrm>
              <a:off x="802415" y="1952194"/>
              <a:ext cx="2155281" cy="1909562"/>
            </a:xfrm>
            <a:custGeom>
              <a:avLst/>
              <a:gdLst>
                <a:gd name="T0" fmla="*/ 97 w 2263"/>
                <a:gd name="T1" fmla="*/ 0 h 2005"/>
                <a:gd name="T2" fmla="*/ 1523 w 2263"/>
                <a:gd name="T3" fmla="*/ 0 h 2005"/>
                <a:gd name="T4" fmla="*/ 1546 w 2263"/>
                <a:gd name="T5" fmla="*/ 1 h 2005"/>
                <a:gd name="T6" fmla="*/ 1564 w 2263"/>
                <a:gd name="T7" fmla="*/ 6 h 2005"/>
                <a:gd name="T8" fmla="*/ 1582 w 2263"/>
                <a:gd name="T9" fmla="*/ 15 h 2005"/>
                <a:gd name="T10" fmla="*/ 1596 w 2263"/>
                <a:gd name="T11" fmla="*/ 26 h 2005"/>
                <a:gd name="T12" fmla="*/ 1607 w 2263"/>
                <a:gd name="T13" fmla="*/ 41 h 2005"/>
                <a:gd name="T14" fmla="*/ 1613 w 2263"/>
                <a:gd name="T15" fmla="*/ 59 h 2005"/>
                <a:gd name="T16" fmla="*/ 1616 w 2263"/>
                <a:gd name="T17" fmla="*/ 80 h 2005"/>
                <a:gd name="T18" fmla="*/ 1616 w 2263"/>
                <a:gd name="T19" fmla="*/ 425 h 2005"/>
                <a:gd name="T20" fmla="*/ 2027 w 2263"/>
                <a:gd name="T21" fmla="*/ 425 h 2005"/>
                <a:gd name="T22" fmla="*/ 2263 w 2263"/>
                <a:gd name="T23" fmla="*/ 782 h 2005"/>
                <a:gd name="T24" fmla="*/ 2024 w 2263"/>
                <a:gd name="T25" fmla="*/ 1113 h 2005"/>
                <a:gd name="T26" fmla="*/ 1616 w 2263"/>
                <a:gd name="T27" fmla="*/ 1113 h 2005"/>
                <a:gd name="T28" fmla="*/ 1616 w 2263"/>
                <a:gd name="T29" fmla="*/ 1509 h 2005"/>
                <a:gd name="T30" fmla="*/ 1613 w 2263"/>
                <a:gd name="T31" fmla="*/ 1531 h 2005"/>
                <a:gd name="T32" fmla="*/ 1607 w 2263"/>
                <a:gd name="T33" fmla="*/ 1554 h 2005"/>
                <a:gd name="T34" fmla="*/ 1596 w 2263"/>
                <a:gd name="T35" fmla="*/ 1574 h 2005"/>
                <a:gd name="T36" fmla="*/ 1582 w 2263"/>
                <a:gd name="T37" fmla="*/ 1591 h 2005"/>
                <a:gd name="T38" fmla="*/ 1564 w 2263"/>
                <a:gd name="T39" fmla="*/ 1605 h 2005"/>
                <a:gd name="T40" fmla="*/ 1546 w 2263"/>
                <a:gd name="T41" fmla="*/ 1614 h 2005"/>
                <a:gd name="T42" fmla="*/ 1523 w 2263"/>
                <a:gd name="T43" fmla="*/ 1616 h 2005"/>
                <a:gd name="T44" fmla="*/ 1111 w 2263"/>
                <a:gd name="T45" fmla="*/ 1616 h 2005"/>
                <a:gd name="T46" fmla="*/ 1111 w 2263"/>
                <a:gd name="T47" fmla="*/ 2005 h 2005"/>
                <a:gd name="T48" fmla="*/ 776 w 2263"/>
                <a:gd name="T49" fmla="*/ 1769 h 2005"/>
                <a:gd name="T50" fmla="*/ 424 w 2263"/>
                <a:gd name="T51" fmla="*/ 2005 h 2005"/>
                <a:gd name="T52" fmla="*/ 424 w 2263"/>
                <a:gd name="T53" fmla="*/ 1616 h 2005"/>
                <a:gd name="T54" fmla="*/ 97 w 2263"/>
                <a:gd name="T55" fmla="*/ 1616 h 2005"/>
                <a:gd name="T56" fmla="*/ 74 w 2263"/>
                <a:gd name="T57" fmla="*/ 1614 h 2005"/>
                <a:gd name="T58" fmla="*/ 54 w 2263"/>
                <a:gd name="T59" fmla="*/ 1605 h 2005"/>
                <a:gd name="T60" fmla="*/ 35 w 2263"/>
                <a:gd name="T61" fmla="*/ 1591 h 2005"/>
                <a:gd name="T62" fmla="*/ 22 w 2263"/>
                <a:gd name="T63" fmla="*/ 1574 h 2005"/>
                <a:gd name="T64" fmla="*/ 9 w 2263"/>
                <a:gd name="T65" fmla="*/ 1554 h 2005"/>
                <a:gd name="T66" fmla="*/ 3 w 2263"/>
                <a:gd name="T67" fmla="*/ 1531 h 2005"/>
                <a:gd name="T68" fmla="*/ 0 w 2263"/>
                <a:gd name="T69" fmla="*/ 1509 h 2005"/>
                <a:gd name="T70" fmla="*/ 0 w 2263"/>
                <a:gd name="T71" fmla="*/ 80 h 2005"/>
                <a:gd name="T72" fmla="*/ 3 w 2263"/>
                <a:gd name="T73" fmla="*/ 59 h 2005"/>
                <a:gd name="T74" fmla="*/ 9 w 2263"/>
                <a:gd name="T75" fmla="*/ 41 h 2005"/>
                <a:gd name="T76" fmla="*/ 22 w 2263"/>
                <a:gd name="T77" fmla="*/ 26 h 2005"/>
                <a:gd name="T78" fmla="*/ 35 w 2263"/>
                <a:gd name="T79" fmla="*/ 15 h 2005"/>
                <a:gd name="T80" fmla="*/ 54 w 2263"/>
                <a:gd name="T81" fmla="*/ 6 h 2005"/>
                <a:gd name="T82" fmla="*/ 74 w 2263"/>
                <a:gd name="T83" fmla="*/ 1 h 2005"/>
                <a:gd name="T84" fmla="*/ 97 w 2263"/>
                <a:gd name="T85" fmla="*/ 0 h 20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263" h="2005">
                  <a:moveTo>
                    <a:pt x="97" y="0"/>
                  </a:moveTo>
                  <a:lnTo>
                    <a:pt x="1523" y="0"/>
                  </a:lnTo>
                  <a:lnTo>
                    <a:pt x="1546" y="1"/>
                  </a:lnTo>
                  <a:lnTo>
                    <a:pt x="1564" y="6"/>
                  </a:lnTo>
                  <a:lnTo>
                    <a:pt x="1582" y="15"/>
                  </a:lnTo>
                  <a:lnTo>
                    <a:pt x="1596" y="26"/>
                  </a:lnTo>
                  <a:lnTo>
                    <a:pt x="1607" y="41"/>
                  </a:lnTo>
                  <a:lnTo>
                    <a:pt x="1613" y="59"/>
                  </a:lnTo>
                  <a:lnTo>
                    <a:pt x="1616" y="80"/>
                  </a:lnTo>
                  <a:lnTo>
                    <a:pt x="1616" y="425"/>
                  </a:lnTo>
                  <a:lnTo>
                    <a:pt x="2027" y="425"/>
                  </a:lnTo>
                  <a:lnTo>
                    <a:pt x="2263" y="782"/>
                  </a:lnTo>
                  <a:lnTo>
                    <a:pt x="2024" y="1113"/>
                  </a:lnTo>
                  <a:lnTo>
                    <a:pt x="1616" y="1113"/>
                  </a:lnTo>
                  <a:lnTo>
                    <a:pt x="1616" y="1509"/>
                  </a:lnTo>
                  <a:lnTo>
                    <a:pt x="1613" y="1531"/>
                  </a:lnTo>
                  <a:lnTo>
                    <a:pt x="1607" y="1554"/>
                  </a:lnTo>
                  <a:lnTo>
                    <a:pt x="1596" y="1574"/>
                  </a:lnTo>
                  <a:lnTo>
                    <a:pt x="1582" y="1591"/>
                  </a:lnTo>
                  <a:lnTo>
                    <a:pt x="1564" y="1605"/>
                  </a:lnTo>
                  <a:lnTo>
                    <a:pt x="1546" y="1614"/>
                  </a:lnTo>
                  <a:lnTo>
                    <a:pt x="1523" y="1616"/>
                  </a:lnTo>
                  <a:lnTo>
                    <a:pt x="1111" y="1616"/>
                  </a:lnTo>
                  <a:lnTo>
                    <a:pt x="1111" y="2005"/>
                  </a:lnTo>
                  <a:lnTo>
                    <a:pt x="776" y="1769"/>
                  </a:lnTo>
                  <a:lnTo>
                    <a:pt x="424" y="2005"/>
                  </a:lnTo>
                  <a:lnTo>
                    <a:pt x="424" y="1616"/>
                  </a:lnTo>
                  <a:lnTo>
                    <a:pt x="97" y="1616"/>
                  </a:lnTo>
                  <a:lnTo>
                    <a:pt x="74" y="1614"/>
                  </a:lnTo>
                  <a:lnTo>
                    <a:pt x="54" y="1605"/>
                  </a:lnTo>
                  <a:lnTo>
                    <a:pt x="35" y="1591"/>
                  </a:lnTo>
                  <a:lnTo>
                    <a:pt x="22" y="1574"/>
                  </a:lnTo>
                  <a:lnTo>
                    <a:pt x="9" y="1554"/>
                  </a:lnTo>
                  <a:lnTo>
                    <a:pt x="3" y="1531"/>
                  </a:lnTo>
                  <a:lnTo>
                    <a:pt x="0" y="1509"/>
                  </a:lnTo>
                  <a:lnTo>
                    <a:pt x="0" y="80"/>
                  </a:lnTo>
                  <a:lnTo>
                    <a:pt x="3" y="59"/>
                  </a:lnTo>
                  <a:lnTo>
                    <a:pt x="9" y="41"/>
                  </a:lnTo>
                  <a:lnTo>
                    <a:pt x="22" y="26"/>
                  </a:lnTo>
                  <a:lnTo>
                    <a:pt x="35" y="15"/>
                  </a:lnTo>
                  <a:lnTo>
                    <a:pt x="54" y="6"/>
                  </a:lnTo>
                  <a:lnTo>
                    <a:pt x="74" y="1"/>
                  </a:lnTo>
                  <a:lnTo>
                    <a:pt x="97" y="0"/>
                  </a:lnTo>
                  <a:close/>
                </a:path>
              </a:pathLst>
            </a:custGeom>
            <a:solidFill>
              <a:srgbClr val="FF7467"/>
            </a:solidFill>
            <a:ln w="0">
              <a:noFill/>
              <a:prstDash val="solid"/>
              <a:round/>
              <a:headEnd/>
              <a:tailEnd/>
            </a:ln>
            <a:effectLst>
              <a:outerShdw blurRad="50800" dist="38100" dir="18900000" algn="bl" rotWithShape="0">
                <a:prstClr val="black">
                  <a:alpha val="40000"/>
                </a:prstClr>
              </a:outerShdw>
            </a:effectLst>
            <a:scene3d>
              <a:camera prst="orthographicFront"/>
              <a:lightRig rig="threePt" dir="t"/>
            </a:scene3d>
            <a:sp3d>
              <a:bevelT w="139700" prst="cross"/>
            </a:sp3d>
          </p:spPr>
          <p:txBody>
            <a:bodyPr vert="horz" wrap="square" lIns="121920" tIns="60960" rIns="121920" bIns="60960" numCol="1" anchor="t" anchorCtr="0" compatLnSpc="1">
              <a:prstTxWarp prst="textNoShape">
                <a:avLst/>
              </a:prstTxWarp>
            </a:bodyPr>
            <a:lstStyle/>
            <a:p>
              <a:endParaRPr lang="ru-RU" sz="1872" dirty="0"/>
            </a:p>
          </p:txBody>
        </p:sp>
        <p:sp>
          <p:nvSpPr>
            <p:cNvPr id="106" name="TextBox 105"/>
            <p:cNvSpPr txBox="1"/>
            <p:nvPr/>
          </p:nvSpPr>
          <p:spPr>
            <a:xfrm>
              <a:off x="784788" y="2273021"/>
              <a:ext cx="1552225" cy="830997"/>
            </a:xfrm>
            <a:prstGeom prst="rect">
              <a:avLst/>
            </a:prstGeom>
            <a:noFill/>
          </p:spPr>
          <p:txBody>
            <a:bodyPr wrap="square" rtlCol="0">
              <a:spAutoFit/>
            </a:bodyPr>
            <a:lstStyle/>
            <a:p>
              <a:pPr algn="ctr"/>
              <a:r>
                <a:rPr lang="en-US" sz="4800" dirty="0">
                  <a:solidFill>
                    <a:schemeClr val="bg1"/>
                  </a:solidFill>
                  <a:ea typeface="Roboto Light" panose="02000000000000000000" pitchFamily="2" charset="0"/>
                </a:rPr>
                <a:t>S</a:t>
              </a:r>
              <a:endParaRPr lang="ru-RU" sz="4800" dirty="0">
                <a:solidFill>
                  <a:schemeClr val="bg1"/>
                </a:solidFill>
                <a:ea typeface="Roboto Light" panose="02000000000000000000" pitchFamily="2" charset="0"/>
              </a:endParaRPr>
            </a:p>
          </p:txBody>
        </p:sp>
      </p:grpSp>
      <p:grpSp>
        <p:nvGrpSpPr>
          <p:cNvPr id="5" name="Group 4"/>
          <p:cNvGrpSpPr/>
          <p:nvPr/>
        </p:nvGrpSpPr>
        <p:grpSpPr>
          <a:xfrm>
            <a:off x="2797691" y="1952194"/>
            <a:ext cx="1935502" cy="2149566"/>
            <a:chOff x="2797691" y="1952194"/>
            <a:chExt cx="1935502" cy="2149566"/>
          </a:xfrm>
        </p:grpSpPr>
        <p:sp>
          <p:nvSpPr>
            <p:cNvPr id="9" name="Freeform 6"/>
            <p:cNvSpPr>
              <a:spLocks/>
            </p:cNvSpPr>
            <p:nvPr/>
          </p:nvSpPr>
          <p:spPr bwMode="auto">
            <a:xfrm>
              <a:off x="2797691" y="1952194"/>
              <a:ext cx="1912418" cy="2149566"/>
            </a:xfrm>
            <a:custGeom>
              <a:avLst/>
              <a:gdLst>
                <a:gd name="T0" fmla="*/ 497 w 2008"/>
                <a:gd name="T1" fmla="*/ 0 h 2257"/>
                <a:gd name="T2" fmla="*/ 1924 w 2008"/>
                <a:gd name="T3" fmla="*/ 0 h 2257"/>
                <a:gd name="T4" fmla="*/ 1948 w 2008"/>
                <a:gd name="T5" fmla="*/ 2 h 2257"/>
                <a:gd name="T6" fmla="*/ 1969 w 2008"/>
                <a:gd name="T7" fmla="*/ 11 h 2257"/>
                <a:gd name="T8" fmla="*/ 1986 w 2008"/>
                <a:gd name="T9" fmla="*/ 24 h 2257"/>
                <a:gd name="T10" fmla="*/ 1998 w 2008"/>
                <a:gd name="T11" fmla="*/ 41 h 2257"/>
                <a:gd name="T12" fmla="*/ 2006 w 2008"/>
                <a:gd name="T13" fmla="*/ 64 h 2257"/>
                <a:gd name="T14" fmla="*/ 2008 w 2008"/>
                <a:gd name="T15" fmla="*/ 87 h 2257"/>
                <a:gd name="T16" fmla="*/ 2008 w 2008"/>
                <a:gd name="T17" fmla="*/ 1516 h 2257"/>
                <a:gd name="T18" fmla="*/ 2006 w 2008"/>
                <a:gd name="T19" fmla="*/ 1539 h 2257"/>
                <a:gd name="T20" fmla="*/ 2001 w 2008"/>
                <a:gd name="T21" fmla="*/ 1560 h 2257"/>
                <a:gd name="T22" fmla="*/ 1992 w 2008"/>
                <a:gd name="T23" fmla="*/ 1579 h 2257"/>
                <a:gd name="T24" fmla="*/ 1979 w 2008"/>
                <a:gd name="T25" fmla="*/ 1594 h 2257"/>
                <a:gd name="T26" fmla="*/ 1963 w 2008"/>
                <a:gd name="T27" fmla="*/ 1606 h 2257"/>
                <a:gd name="T28" fmla="*/ 1946 w 2008"/>
                <a:gd name="T29" fmla="*/ 1614 h 2257"/>
                <a:gd name="T30" fmla="*/ 1924 w 2008"/>
                <a:gd name="T31" fmla="*/ 1616 h 2257"/>
                <a:gd name="T32" fmla="*/ 1584 w 2008"/>
                <a:gd name="T33" fmla="*/ 1616 h 2257"/>
                <a:gd name="T34" fmla="*/ 1584 w 2008"/>
                <a:gd name="T35" fmla="*/ 2021 h 2257"/>
                <a:gd name="T36" fmla="*/ 1225 w 2008"/>
                <a:gd name="T37" fmla="*/ 2257 h 2257"/>
                <a:gd name="T38" fmla="*/ 896 w 2008"/>
                <a:gd name="T39" fmla="*/ 2017 h 2257"/>
                <a:gd name="T40" fmla="*/ 896 w 2008"/>
                <a:gd name="T41" fmla="*/ 1616 h 2257"/>
                <a:gd name="T42" fmla="*/ 497 w 2008"/>
                <a:gd name="T43" fmla="*/ 1616 h 2257"/>
                <a:gd name="T44" fmla="*/ 470 w 2008"/>
                <a:gd name="T45" fmla="*/ 1613 h 2257"/>
                <a:gd name="T46" fmla="*/ 445 w 2008"/>
                <a:gd name="T47" fmla="*/ 1603 h 2257"/>
                <a:gd name="T48" fmla="*/ 424 w 2008"/>
                <a:gd name="T49" fmla="*/ 1586 h 2257"/>
                <a:gd name="T50" fmla="*/ 408 w 2008"/>
                <a:gd name="T51" fmla="*/ 1566 h 2257"/>
                <a:gd name="T52" fmla="*/ 397 w 2008"/>
                <a:gd name="T53" fmla="*/ 1543 h 2257"/>
                <a:gd name="T54" fmla="*/ 392 w 2008"/>
                <a:gd name="T55" fmla="*/ 1516 h 2257"/>
                <a:gd name="T56" fmla="*/ 392 w 2008"/>
                <a:gd name="T57" fmla="*/ 1113 h 2257"/>
                <a:gd name="T58" fmla="*/ 0 w 2008"/>
                <a:gd name="T59" fmla="*/ 1113 h 2257"/>
                <a:gd name="T60" fmla="*/ 236 w 2008"/>
                <a:gd name="T61" fmla="*/ 776 h 2257"/>
                <a:gd name="T62" fmla="*/ 0 w 2008"/>
                <a:gd name="T63" fmla="*/ 425 h 2257"/>
                <a:gd name="T64" fmla="*/ 392 w 2008"/>
                <a:gd name="T65" fmla="*/ 425 h 2257"/>
                <a:gd name="T66" fmla="*/ 392 w 2008"/>
                <a:gd name="T67" fmla="*/ 87 h 2257"/>
                <a:gd name="T68" fmla="*/ 395 w 2008"/>
                <a:gd name="T69" fmla="*/ 66 h 2257"/>
                <a:gd name="T70" fmla="*/ 404 w 2008"/>
                <a:gd name="T71" fmla="*/ 47 h 2257"/>
                <a:gd name="T72" fmla="*/ 417 w 2008"/>
                <a:gd name="T73" fmla="*/ 31 h 2257"/>
                <a:gd name="T74" fmla="*/ 433 w 2008"/>
                <a:gd name="T75" fmla="*/ 17 h 2257"/>
                <a:gd name="T76" fmla="*/ 453 w 2008"/>
                <a:gd name="T77" fmla="*/ 9 h 2257"/>
                <a:gd name="T78" fmla="*/ 474 w 2008"/>
                <a:gd name="T79" fmla="*/ 2 h 2257"/>
                <a:gd name="T80" fmla="*/ 497 w 2008"/>
                <a:gd name="T81" fmla="*/ 0 h 2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008" h="2257">
                  <a:moveTo>
                    <a:pt x="497" y="0"/>
                  </a:moveTo>
                  <a:lnTo>
                    <a:pt x="1924" y="0"/>
                  </a:lnTo>
                  <a:lnTo>
                    <a:pt x="1948" y="2"/>
                  </a:lnTo>
                  <a:lnTo>
                    <a:pt x="1969" y="11"/>
                  </a:lnTo>
                  <a:lnTo>
                    <a:pt x="1986" y="24"/>
                  </a:lnTo>
                  <a:lnTo>
                    <a:pt x="1998" y="41"/>
                  </a:lnTo>
                  <a:lnTo>
                    <a:pt x="2006" y="64"/>
                  </a:lnTo>
                  <a:lnTo>
                    <a:pt x="2008" y="87"/>
                  </a:lnTo>
                  <a:lnTo>
                    <a:pt x="2008" y="1516"/>
                  </a:lnTo>
                  <a:lnTo>
                    <a:pt x="2006" y="1539"/>
                  </a:lnTo>
                  <a:lnTo>
                    <a:pt x="2001" y="1560"/>
                  </a:lnTo>
                  <a:lnTo>
                    <a:pt x="1992" y="1579"/>
                  </a:lnTo>
                  <a:lnTo>
                    <a:pt x="1979" y="1594"/>
                  </a:lnTo>
                  <a:lnTo>
                    <a:pt x="1963" y="1606"/>
                  </a:lnTo>
                  <a:lnTo>
                    <a:pt x="1946" y="1614"/>
                  </a:lnTo>
                  <a:lnTo>
                    <a:pt x="1924" y="1616"/>
                  </a:lnTo>
                  <a:lnTo>
                    <a:pt x="1584" y="1616"/>
                  </a:lnTo>
                  <a:lnTo>
                    <a:pt x="1584" y="2021"/>
                  </a:lnTo>
                  <a:lnTo>
                    <a:pt x="1225" y="2257"/>
                  </a:lnTo>
                  <a:lnTo>
                    <a:pt x="896" y="2017"/>
                  </a:lnTo>
                  <a:lnTo>
                    <a:pt x="896" y="1616"/>
                  </a:lnTo>
                  <a:lnTo>
                    <a:pt x="497" y="1616"/>
                  </a:lnTo>
                  <a:lnTo>
                    <a:pt x="470" y="1613"/>
                  </a:lnTo>
                  <a:lnTo>
                    <a:pt x="445" y="1603"/>
                  </a:lnTo>
                  <a:lnTo>
                    <a:pt x="424" y="1586"/>
                  </a:lnTo>
                  <a:lnTo>
                    <a:pt x="408" y="1566"/>
                  </a:lnTo>
                  <a:lnTo>
                    <a:pt x="397" y="1543"/>
                  </a:lnTo>
                  <a:lnTo>
                    <a:pt x="392" y="1516"/>
                  </a:lnTo>
                  <a:lnTo>
                    <a:pt x="392" y="1113"/>
                  </a:lnTo>
                  <a:lnTo>
                    <a:pt x="0" y="1113"/>
                  </a:lnTo>
                  <a:lnTo>
                    <a:pt x="236" y="776"/>
                  </a:lnTo>
                  <a:lnTo>
                    <a:pt x="0" y="425"/>
                  </a:lnTo>
                  <a:lnTo>
                    <a:pt x="392" y="425"/>
                  </a:lnTo>
                  <a:lnTo>
                    <a:pt x="392" y="87"/>
                  </a:lnTo>
                  <a:lnTo>
                    <a:pt x="395" y="66"/>
                  </a:lnTo>
                  <a:lnTo>
                    <a:pt x="404" y="47"/>
                  </a:lnTo>
                  <a:lnTo>
                    <a:pt x="417" y="31"/>
                  </a:lnTo>
                  <a:lnTo>
                    <a:pt x="433" y="17"/>
                  </a:lnTo>
                  <a:lnTo>
                    <a:pt x="453" y="9"/>
                  </a:lnTo>
                  <a:lnTo>
                    <a:pt x="474" y="2"/>
                  </a:lnTo>
                  <a:lnTo>
                    <a:pt x="497" y="0"/>
                  </a:lnTo>
                  <a:close/>
                </a:path>
              </a:pathLst>
            </a:custGeom>
            <a:solidFill>
              <a:srgbClr val="4CC8EC"/>
            </a:solidFill>
            <a:ln w="0">
              <a:noFill/>
              <a:prstDash val="solid"/>
              <a:round/>
              <a:headEnd/>
              <a:tailEnd/>
            </a:ln>
            <a:effectLst>
              <a:outerShdw blurRad="50800" dist="38100" dir="18900000" algn="bl" rotWithShape="0">
                <a:prstClr val="black">
                  <a:alpha val="40000"/>
                </a:prstClr>
              </a:outerShdw>
            </a:effectLst>
            <a:scene3d>
              <a:camera prst="orthographicFront"/>
              <a:lightRig rig="threePt" dir="t"/>
            </a:scene3d>
            <a:sp3d>
              <a:bevelT w="139700" prst="cross"/>
            </a:sp3d>
          </p:spPr>
          <p:txBody>
            <a:bodyPr vert="horz" wrap="square" lIns="121920" tIns="60960" rIns="121920" bIns="60960" numCol="1" anchor="t" anchorCtr="0" compatLnSpc="1">
              <a:prstTxWarp prst="textNoShape">
                <a:avLst/>
              </a:prstTxWarp>
            </a:bodyPr>
            <a:lstStyle/>
            <a:p>
              <a:endParaRPr lang="ru-RU" sz="1872" dirty="0"/>
            </a:p>
          </p:txBody>
        </p:sp>
        <p:sp>
          <p:nvSpPr>
            <p:cNvPr id="107" name="TextBox 106"/>
            <p:cNvSpPr txBox="1"/>
            <p:nvPr/>
          </p:nvSpPr>
          <p:spPr>
            <a:xfrm>
              <a:off x="3180968" y="2273021"/>
              <a:ext cx="1552225" cy="830997"/>
            </a:xfrm>
            <a:prstGeom prst="rect">
              <a:avLst/>
            </a:prstGeom>
            <a:noFill/>
          </p:spPr>
          <p:txBody>
            <a:bodyPr wrap="square" rtlCol="0">
              <a:spAutoFit/>
            </a:bodyPr>
            <a:lstStyle/>
            <a:p>
              <a:pPr algn="ctr"/>
              <a:r>
                <a:rPr lang="en-US" sz="4800" dirty="0">
                  <a:solidFill>
                    <a:schemeClr val="bg1"/>
                  </a:solidFill>
                  <a:ea typeface="Roboto Light" panose="02000000000000000000" pitchFamily="2" charset="0"/>
                </a:rPr>
                <a:t>W</a:t>
              </a:r>
              <a:endParaRPr lang="ru-RU" sz="4800" dirty="0">
                <a:solidFill>
                  <a:schemeClr val="bg1"/>
                </a:solidFill>
                <a:ea typeface="Roboto Light" panose="02000000000000000000" pitchFamily="2" charset="0"/>
              </a:endParaRPr>
            </a:p>
          </p:txBody>
        </p:sp>
      </p:grpSp>
      <p:grpSp>
        <p:nvGrpSpPr>
          <p:cNvPr id="8" name="Group 7"/>
          <p:cNvGrpSpPr/>
          <p:nvPr/>
        </p:nvGrpSpPr>
        <p:grpSpPr>
          <a:xfrm>
            <a:off x="767792" y="3725562"/>
            <a:ext cx="1948945" cy="2152424"/>
            <a:chOff x="767792" y="3725562"/>
            <a:chExt cx="1948945" cy="2152424"/>
          </a:xfrm>
        </p:grpSpPr>
        <p:sp>
          <p:nvSpPr>
            <p:cNvPr id="12" name="Freeform 9"/>
            <p:cNvSpPr>
              <a:spLocks/>
            </p:cNvSpPr>
            <p:nvPr/>
          </p:nvSpPr>
          <p:spPr bwMode="auto">
            <a:xfrm>
              <a:off x="794795" y="3725562"/>
              <a:ext cx="1921942" cy="2152424"/>
            </a:xfrm>
            <a:custGeom>
              <a:avLst/>
              <a:gdLst>
                <a:gd name="T0" fmla="*/ 782 w 2018"/>
                <a:gd name="T1" fmla="*/ 0 h 2260"/>
                <a:gd name="T2" fmla="*/ 1112 w 2018"/>
                <a:gd name="T3" fmla="*/ 241 h 2260"/>
                <a:gd name="T4" fmla="*/ 1112 w 2018"/>
                <a:gd name="T5" fmla="*/ 644 h 2260"/>
                <a:gd name="T6" fmla="*/ 1521 w 2018"/>
                <a:gd name="T7" fmla="*/ 644 h 2260"/>
                <a:gd name="T8" fmla="*/ 1547 w 2018"/>
                <a:gd name="T9" fmla="*/ 647 h 2260"/>
                <a:gd name="T10" fmla="*/ 1570 w 2018"/>
                <a:gd name="T11" fmla="*/ 657 h 2260"/>
                <a:gd name="T12" fmla="*/ 1589 w 2018"/>
                <a:gd name="T13" fmla="*/ 672 h 2260"/>
                <a:gd name="T14" fmla="*/ 1602 w 2018"/>
                <a:gd name="T15" fmla="*/ 692 h 2260"/>
                <a:gd name="T16" fmla="*/ 1612 w 2018"/>
                <a:gd name="T17" fmla="*/ 716 h 2260"/>
                <a:gd name="T18" fmla="*/ 1616 w 2018"/>
                <a:gd name="T19" fmla="*/ 741 h 2260"/>
                <a:gd name="T20" fmla="*/ 1616 w 2018"/>
                <a:gd name="T21" fmla="*/ 1147 h 2260"/>
                <a:gd name="T22" fmla="*/ 2018 w 2018"/>
                <a:gd name="T23" fmla="*/ 1147 h 2260"/>
                <a:gd name="T24" fmla="*/ 1782 w 2018"/>
                <a:gd name="T25" fmla="*/ 1484 h 2260"/>
                <a:gd name="T26" fmla="*/ 2018 w 2018"/>
                <a:gd name="T27" fmla="*/ 1835 h 2260"/>
                <a:gd name="T28" fmla="*/ 1616 w 2018"/>
                <a:gd name="T29" fmla="*/ 1835 h 2260"/>
                <a:gd name="T30" fmla="*/ 1616 w 2018"/>
                <a:gd name="T31" fmla="*/ 2170 h 2260"/>
                <a:gd name="T32" fmla="*/ 1612 w 2018"/>
                <a:gd name="T33" fmla="*/ 2195 h 2260"/>
                <a:gd name="T34" fmla="*/ 1602 w 2018"/>
                <a:gd name="T35" fmla="*/ 2216 h 2260"/>
                <a:gd name="T36" fmla="*/ 1589 w 2018"/>
                <a:gd name="T37" fmla="*/ 2235 h 2260"/>
                <a:gd name="T38" fmla="*/ 1570 w 2018"/>
                <a:gd name="T39" fmla="*/ 2249 h 2260"/>
                <a:gd name="T40" fmla="*/ 1547 w 2018"/>
                <a:gd name="T41" fmla="*/ 2258 h 2260"/>
                <a:gd name="T42" fmla="*/ 1521 w 2018"/>
                <a:gd name="T43" fmla="*/ 2260 h 2260"/>
                <a:gd name="T44" fmla="*/ 93 w 2018"/>
                <a:gd name="T45" fmla="*/ 2260 h 2260"/>
                <a:gd name="T46" fmla="*/ 68 w 2018"/>
                <a:gd name="T47" fmla="*/ 2258 h 2260"/>
                <a:gd name="T48" fmla="*/ 46 w 2018"/>
                <a:gd name="T49" fmla="*/ 2249 h 2260"/>
                <a:gd name="T50" fmla="*/ 27 w 2018"/>
                <a:gd name="T51" fmla="*/ 2235 h 2260"/>
                <a:gd name="T52" fmla="*/ 12 w 2018"/>
                <a:gd name="T53" fmla="*/ 2216 h 2260"/>
                <a:gd name="T54" fmla="*/ 3 w 2018"/>
                <a:gd name="T55" fmla="*/ 2195 h 2260"/>
                <a:gd name="T56" fmla="*/ 0 w 2018"/>
                <a:gd name="T57" fmla="*/ 2170 h 2260"/>
                <a:gd name="T58" fmla="*/ 0 w 2018"/>
                <a:gd name="T59" fmla="*/ 741 h 2260"/>
                <a:gd name="T60" fmla="*/ 3 w 2018"/>
                <a:gd name="T61" fmla="*/ 716 h 2260"/>
                <a:gd name="T62" fmla="*/ 12 w 2018"/>
                <a:gd name="T63" fmla="*/ 692 h 2260"/>
                <a:gd name="T64" fmla="*/ 27 w 2018"/>
                <a:gd name="T65" fmla="*/ 672 h 2260"/>
                <a:gd name="T66" fmla="*/ 46 w 2018"/>
                <a:gd name="T67" fmla="*/ 657 h 2260"/>
                <a:gd name="T68" fmla="*/ 68 w 2018"/>
                <a:gd name="T69" fmla="*/ 647 h 2260"/>
                <a:gd name="T70" fmla="*/ 93 w 2018"/>
                <a:gd name="T71" fmla="*/ 644 h 2260"/>
                <a:gd name="T72" fmla="*/ 424 w 2018"/>
                <a:gd name="T73" fmla="*/ 644 h 2260"/>
                <a:gd name="T74" fmla="*/ 424 w 2018"/>
                <a:gd name="T75" fmla="*/ 236 h 2260"/>
                <a:gd name="T76" fmla="*/ 782 w 2018"/>
                <a:gd name="T77" fmla="*/ 0 h 2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018" h="2260">
                  <a:moveTo>
                    <a:pt x="782" y="0"/>
                  </a:moveTo>
                  <a:lnTo>
                    <a:pt x="1112" y="241"/>
                  </a:lnTo>
                  <a:lnTo>
                    <a:pt x="1112" y="644"/>
                  </a:lnTo>
                  <a:lnTo>
                    <a:pt x="1521" y="644"/>
                  </a:lnTo>
                  <a:lnTo>
                    <a:pt x="1547" y="647"/>
                  </a:lnTo>
                  <a:lnTo>
                    <a:pt x="1570" y="657"/>
                  </a:lnTo>
                  <a:lnTo>
                    <a:pt x="1589" y="672"/>
                  </a:lnTo>
                  <a:lnTo>
                    <a:pt x="1602" y="692"/>
                  </a:lnTo>
                  <a:lnTo>
                    <a:pt x="1612" y="716"/>
                  </a:lnTo>
                  <a:lnTo>
                    <a:pt x="1616" y="741"/>
                  </a:lnTo>
                  <a:lnTo>
                    <a:pt x="1616" y="1147"/>
                  </a:lnTo>
                  <a:lnTo>
                    <a:pt x="2018" y="1147"/>
                  </a:lnTo>
                  <a:lnTo>
                    <a:pt x="1782" y="1484"/>
                  </a:lnTo>
                  <a:lnTo>
                    <a:pt x="2018" y="1835"/>
                  </a:lnTo>
                  <a:lnTo>
                    <a:pt x="1616" y="1835"/>
                  </a:lnTo>
                  <a:lnTo>
                    <a:pt x="1616" y="2170"/>
                  </a:lnTo>
                  <a:lnTo>
                    <a:pt x="1612" y="2195"/>
                  </a:lnTo>
                  <a:lnTo>
                    <a:pt x="1602" y="2216"/>
                  </a:lnTo>
                  <a:lnTo>
                    <a:pt x="1589" y="2235"/>
                  </a:lnTo>
                  <a:lnTo>
                    <a:pt x="1570" y="2249"/>
                  </a:lnTo>
                  <a:lnTo>
                    <a:pt x="1547" y="2258"/>
                  </a:lnTo>
                  <a:lnTo>
                    <a:pt x="1521" y="2260"/>
                  </a:lnTo>
                  <a:lnTo>
                    <a:pt x="93" y="2260"/>
                  </a:lnTo>
                  <a:lnTo>
                    <a:pt x="68" y="2258"/>
                  </a:lnTo>
                  <a:lnTo>
                    <a:pt x="46" y="2249"/>
                  </a:lnTo>
                  <a:lnTo>
                    <a:pt x="27" y="2235"/>
                  </a:lnTo>
                  <a:lnTo>
                    <a:pt x="12" y="2216"/>
                  </a:lnTo>
                  <a:lnTo>
                    <a:pt x="3" y="2195"/>
                  </a:lnTo>
                  <a:lnTo>
                    <a:pt x="0" y="2170"/>
                  </a:lnTo>
                  <a:lnTo>
                    <a:pt x="0" y="741"/>
                  </a:lnTo>
                  <a:lnTo>
                    <a:pt x="3" y="716"/>
                  </a:lnTo>
                  <a:lnTo>
                    <a:pt x="12" y="692"/>
                  </a:lnTo>
                  <a:lnTo>
                    <a:pt x="27" y="672"/>
                  </a:lnTo>
                  <a:lnTo>
                    <a:pt x="46" y="657"/>
                  </a:lnTo>
                  <a:lnTo>
                    <a:pt x="68" y="647"/>
                  </a:lnTo>
                  <a:lnTo>
                    <a:pt x="93" y="644"/>
                  </a:lnTo>
                  <a:lnTo>
                    <a:pt x="424" y="644"/>
                  </a:lnTo>
                  <a:lnTo>
                    <a:pt x="424" y="236"/>
                  </a:lnTo>
                  <a:lnTo>
                    <a:pt x="782" y="0"/>
                  </a:lnTo>
                  <a:close/>
                </a:path>
              </a:pathLst>
            </a:custGeom>
            <a:solidFill>
              <a:srgbClr val="57CCC6"/>
            </a:solidFill>
            <a:ln w="0">
              <a:noFill/>
              <a:prstDash val="solid"/>
              <a:round/>
              <a:headEnd/>
              <a:tailEnd/>
            </a:ln>
            <a:effectLst>
              <a:outerShdw blurRad="50800" dist="38100" dir="18900000" algn="bl" rotWithShape="0">
                <a:prstClr val="black">
                  <a:alpha val="40000"/>
                </a:prstClr>
              </a:outerShdw>
            </a:effectLst>
            <a:scene3d>
              <a:camera prst="orthographicFront"/>
              <a:lightRig rig="threePt" dir="t"/>
            </a:scene3d>
            <a:sp3d>
              <a:bevelT w="139700" prst="cross"/>
            </a:sp3d>
          </p:spPr>
          <p:txBody>
            <a:bodyPr vert="horz" wrap="square" lIns="121920" tIns="60960" rIns="121920" bIns="60960" numCol="1" anchor="t" anchorCtr="0" compatLnSpc="1">
              <a:prstTxWarp prst="textNoShape">
                <a:avLst/>
              </a:prstTxWarp>
            </a:bodyPr>
            <a:lstStyle/>
            <a:p>
              <a:endParaRPr lang="ru-RU" sz="1872" dirty="0"/>
            </a:p>
          </p:txBody>
        </p:sp>
        <p:sp>
          <p:nvSpPr>
            <p:cNvPr id="108" name="TextBox 107"/>
            <p:cNvSpPr txBox="1"/>
            <p:nvPr/>
          </p:nvSpPr>
          <p:spPr>
            <a:xfrm>
              <a:off x="767792" y="4685341"/>
              <a:ext cx="1552225" cy="830997"/>
            </a:xfrm>
            <a:prstGeom prst="rect">
              <a:avLst/>
            </a:prstGeom>
            <a:noFill/>
          </p:spPr>
          <p:txBody>
            <a:bodyPr wrap="square" rtlCol="0">
              <a:spAutoFit/>
            </a:bodyPr>
            <a:lstStyle/>
            <a:p>
              <a:pPr algn="ctr"/>
              <a:r>
                <a:rPr lang="en-US" sz="4800" dirty="0">
                  <a:solidFill>
                    <a:schemeClr val="bg1"/>
                  </a:solidFill>
                  <a:ea typeface="Roboto Light" panose="02000000000000000000" pitchFamily="2" charset="0"/>
                </a:rPr>
                <a:t>T</a:t>
              </a:r>
              <a:endParaRPr lang="ru-RU" sz="4800" dirty="0">
                <a:solidFill>
                  <a:schemeClr val="bg1"/>
                </a:solidFill>
                <a:ea typeface="Roboto Light" panose="02000000000000000000" pitchFamily="2" charset="0"/>
              </a:endParaRPr>
            </a:p>
          </p:txBody>
        </p:sp>
      </p:grpSp>
      <p:grpSp>
        <p:nvGrpSpPr>
          <p:cNvPr id="7" name="Group 6"/>
          <p:cNvGrpSpPr/>
          <p:nvPr/>
        </p:nvGrpSpPr>
        <p:grpSpPr>
          <a:xfrm>
            <a:off x="2565305" y="3956996"/>
            <a:ext cx="2150892" cy="1920990"/>
            <a:chOff x="2565305" y="3956996"/>
            <a:chExt cx="2150892" cy="1920990"/>
          </a:xfrm>
        </p:grpSpPr>
        <p:sp>
          <p:nvSpPr>
            <p:cNvPr id="11" name="Freeform 8"/>
            <p:cNvSpPr>
              <a:spLocks/>
            </p:cNvSpPr>
            <p:nvPr/>
          </p:nvSpPr>
          <p:spPr bwMode="auto">
            <a:xfrm>
              <a:off x="2565305" y="3956996"/>
              <a:ext cx="2144804" cy="1920990"/>
            </a:xfrm>
            <a:custGeom>
              <a:avLst/>
              <a:gdLst>
                <a:gd name="T0" fmla="*/ 1140 w 2252"/>
                <a:gd name="T1" fmla="*/ 0 h 2017"/>
                <a:gd name="T2" fmla="*/ 1476 w 2252"/>
                <a:gd name="T3" fmla="*/ 236 h 2017"/>
                <a:gd name="T4" fmla="*/ 1828 w 2252"/>
                <a:gd name="T5" fmla="*/ 0 h 2017"/>
                <a:gd name="T6" fmla="*/ 1828 w 2252"/>
                <a:gd name="T7" fmla="*/ 401 h 2017"/>
                <a:gd name="T8" fmla="*/ 2168 w 2252"/>
                <a:gd name="T9" fmla="*/ 401 h 2017"/>
                <a:gd name="T10" fmla="*/ 2190 w 2252"/>
                <a:gd name="T11" fmla="*/ 403 h 2017"/>
                <a:gd name="T12" fmla="*/ 2207 w 2252"/>
                <a:gd name="T13" fmla="*/ 409 h 2017"/>
                <a:gd name="T14" fmla="*/ 2223 w 2252"/>
                <a:gd name="T15" fmla="*/ 422 h 2017"/>
                <a:gd name="T16" fmla="*/ 2236 w 2252"/>
                <a:gd name="T17" fmla="*/ 437 h 2017"/>
                <a:gd name="T18" fmla="*/ 2245 w 2252"/>
                <a:gd name="T19" fmla="*/ 454 h 2017"/>
                <a:gd name="T20" fmla="*/ 2250 w 2252"/>
                <a:gd name="T21" fmla="*/ 474 h 2017"/>
                <a:gd name="T22" fmla="*/ 2252 w 2252"/>
                <a:gd name="T23" fmla="*/ 497 h 2017"/>
                <a:gd name="T24" fmla="*/ 2252 w 2252"/>
                <a:gd name="T25" fmla="*/ 1925 h 2017"/>
                <a:gd name="T26" fmla="*/ 2250 w 2252"/>
                <a:gd name="T27" fmla="*/ 1947 h 2017"/>
                <a:gd name="T28" fmla="*/ 2245 w 2252"/>
                <a:gd name="T29" fmla="*/ 1966 h 2017"/>
                <a:gd name="T30" fmla="*/ 2236 w 2252"/>
                <a:gd name="T31" fmla="*/ 1983 h 2017"/>
                <a:gd name="T32" fmla="*/ 2223 w 2252"/>
                <a:gd name="T33" fmla="*/ 1997 h 2017"/>
                <a:gd name="T34" fmla="*/ 2207 w 2252"/>
                <a:gd name="T35" fmla="*/ 2008 h 2017"/>
                <a:gd name="T36" fmla="*/ 2190 w 2252"/>
                <a:gd name="T37" fmla="*/ 2015 h 2017"/>
                <a:gd name="T38" fmla="*/ 2168 w 2252"/>
                <a:gd name="T39" fmla="*/ 2017 h 2017"/>
                <a:gd name="T40" fmla="*/ 741 w 2252"/>
                <a:gd name="T41" fmla="*/ 2017 h 2017"/>
                <a:gd name="T42" fmla="*/ 718 w 2252"/>
                <a:gd name="T43" fmla="*/ 2015 h 2017"/>
                <a:gd name="T44" fmla="*/ 697 w 2252"/>
                <a:gd name="T45" fmla="*/ 2008 h 2017"/>
                <a:gd name="T46" fmla="*/ 677 w 2252"/>
                <a:gd name="T47" fmla="*/ 1997 h 2017"/>
                <a:gd name="T48" fmla="*/ 661 w 2252"/>
                <a:gd name="T49" fmla="*/ 1983 h 2017"/>
                <a:gd name="T50" fmla="*/ 648 w 2252"/>
                <a:gd name="T51" fmla="*/ 1966 h 2017"/>
                <a:gd name="T52" fmla="*/ 639 w 2252"/>
                <a:gd name="T53" fmla="*/ 1947 h 2017"/>
                <a:gd name="T54" fmla="*/ 636 w 2252"/>
                <a:gd name="T55" fmla="*/ 1925 h 2017"/>
                <a:gd name="T56" fmla="*/ 636 w 2252"/>
                <a:gd name="T57" fmla="*/ 1592 h 2017"/>
                <a:gd name="T58" fmla="*/ 236 w 2252"/>
                <a:gd name="T59" fmla="*/ 1592 h 2017"/>
                <a:gd name="T60" fmla="*/ 0 w 2252"/>
                <a:gd name="T61" fmla="*/ 1235 h 2017"/>
                <a:gd name="T62" fmla="*/ 240 w 2252"/>
                <a:gd name="T63" fmla="*/ 904 h 2017"/>
                <a:gd name="T64" fmla="*/ 636 w 2252"/>
                <a:gd name="T65" fmla="*/ 904 h 2017"/>
                <a:gd name="T66" fmla="*/ 636 w 2252"/>
                <a:gd name="T67" fmla="*/ 497 h 2017"/>
                <a:gd name="T68" fmla="*/ 639 w 2252"/>
                <a:gd name="T69" fmla="*/ 474 h 2017"/>
                <a:gd name="T70" fmla="*/ 648 w 2252"/>
                <a:gd name="T71" fmla="*/ 454 h 2017"/>
                <a:gd name="T72" fmla="*/ 661 w 2252"/>
                <a:gd name="T73" fmla="*/ 437 h 2017"/>
                <a:gd name="T74" fmla="*/ 677 w 2252"/>
                <a:gd name="T75" fmla="*/ 422 h 2017"/>
                <a:gd name="T76" fmla="*/ 697 w 2252"/>
                <a:gd name="T77" fmla="*/ 409 h 2017"/>
                <a:gd name="T78" fmla="*/ 718 w 2252"/>
                <a:gd name="T79" fmla="*/ 403 h 2017"/>
                <a:gd name="T80" fmla="*/ 741 w 2252"/>
                <a:gd name="T81" fmla="*/ 401 h 2017"/>
                <a:gd name="T82" fmla="*/ 1140 w 2252"/>
                <a:gd name="T83" fmla="*/ 401 h 2017"/>
                <a:gd name="T84" fmla="*/ 1140 w 2252"/>
                <a:gd name="T85" fmla="*/ 0 h 20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252" h="2017">
                  <a:moveTo>
                    <a:pt x="1140" y="0"/>
                  </a:moveTo>
                  <a:lnTo>
                    <a:pt x="1476" y="236"/>
                  </a:lnTo>
                  <a:lnTo>
                    <a:pt x="1828" y="0"/>
                  </a:lnTo>
                  <a:lnTo>
                    <a:pt x="1828" y="401"/>
                  </a:lnTo>
                  <a:lnTo>
                    <a:pt x="2168" y="401"/>
                  </a:lnTo>
                  <a:lnTo>
                    <a:pt x="2190" y="403"/>
                  </a:lnTo>
                  <a:lnTo>
                    <a:pt x="2207" y="409"/>
                  </a:lnTo>
                  <a:lnTo>
                    <a:pt x="2223" y="422"/>
                  </a:lnTo>
                  <a:lnTo>
                    <a:pt x="2236" y="437"/>
                  </a:lnTo>
                  <a:lnTo>
                    <a:pt x="2245" y="454"/>
                  </a:lnTo>
                  <a:lnTo>
                    <a:pt x="2250" y="474"/>
                  </a:lnTo>
                  <a:lnTo>
                    <a:pt x="2252" y="497"/>
                  </a:lnTo>
                  <a:lnTo>
                    <a:pt x="2252" y="1925"/>
                  </a:lnTo>
                  <a:lnTo>
                    <a:pt x="2250" y="1947"/>
                  </a:lnTo>
                  <a:lnTo>
                    <a:pt x="2245" y="1966"/>
                  </a:lnTo>
                  <a:lnTo>
                    <a:pt x="2236" y="1983"/>
                  </a:lnTo>
                  <a:lnTo>
                    <a:pt x="2223" y="1997"/>
                  </a:lnTo>
                  <a:lnTo>
                    <a:pt x="2207" y="2008"/>
                  </a:lnTo>
                  <a:lnTo>
                    <a:pt x="2190" y="2015"/>
                  </a:lnTo>
                  <a:lnTo>
                    <a:pt x="2168" y="2017"/>
                  </a:lnTo>
                  <a:lnTo>
                    <a:pt x="741" y="2017"/>
                  </a:lnTo>
                  <a:lnTo>
                    <a:pt x="718" y="2015"/>
                  </a:lnTo>
                  <a:lnTo>
                    <a:pt x="697" y="2008"/>
                  </a:lnTo>
                  <a:lnTo>
                    <a:pt x="677" y="1997"/>
                  </a:lnTo>
                  <a:lnTo>
                    <a:pt x="661" y="1983"/>
                  </a:lnTo>
                  <a:lnTo>
                    <a:pt x="648" y="1966"/>
                  </a:lnTo>
                  <a:lnTo>
                    <a:pt x="639" y="1947"/>
                  </a:lnTo>
                  <a:lnTo>
                    <a:pt x="636" y="1925"/>
                  </a:lnTo>
                  <a:lnTo>
                    <a:pt x="636" y="1592"/>
                  </a:lnTo>
                  <a:lnTo>
                    <a:pt x="236" y="1592"/>
                  </a:lnTo>
                  <a:lnTo>
                    <a:pt x="0" y="1235"/>
                  </a:lnTo>
                  <a:lnTo>
                    <a:pt x="240" y="904"/>
                  </a:lnTo>
                  <a:lnTo>
                    <a:pt x="636" y="904"/>
                  </a:lnTo>
                  <a:lnTo>
                    <a:pt x="636" y="497"/>
                  </a:lnTo>
                  <a:lnTo>
                    <a:pt x="639" y="474"/>
                  </a:lnTo>
                  <a:lnTo>
                    <a:pt x="648" y="454"/>
                  </a:lnTo>
                  <a:lnTo>
                    <a:pt x="661" y="437"/>
                  </a:lnTo>
                  <a:lnTo>
                    <a:pt x="677" y="422"/>
                  </a:lnTo>
                  <a:lnTo>
                    <a:pt x="697" y="409"/>
                  </a:lnTo>
                  <a:lnTo>
                    <a:pt x="718" y="403"/>
                  </a:lnTo>
                  <a:lnTo>
                    <a:pt x="741" y="401"/>
                  </a:lnTo>
                  <a:lnTo>
                    <a:pt x="1140" y="401"/>
                  </a:lnTo>
                  <a:lnTo>
                    <a:pt x="1140" y="0"/>
                  </a:lnTo>
                  <a:close/>
                </a:path>
              </a:pathLst>
            </a:custGeom>
            <a:solidFill>
              <a:srgbClr val="F4C956"/>
            </a:solidFill>
            <a:ln w="0">
              <a:noFill/>
              <a:prstDash val="solid"/>
              <a:round/>
              <a:headEnd/>
              <a:tailEnd/>
            </a:ln>
            <a:effectLst>
              <a:outerShdw blurRad="50800" dist="38100" dir="18900000" algn="bl" rotWithShape="0">
                <a:prstClr val="black">
                  <a:alpha val="40000"/>
                </a:prstClr>
              </a:outerShdw>
            </a:effectLst>
            <a:scene3d>
              <a:camera prst="orthographicFront"/>
              <a:lightRig rig="threePt" dir="t"/>
            </a:scene3d>
            <a:sp3d>
              <a:bevelT w="139700" prst="cross"/>
            </a:sp3d>
          </p:spPr>
          <p:txBody>
            <a:bodyPr vert="horz" wrap="square" lIns="121920" tIns="60960" rIns="121920" bIns="60960" numCol="1" anchor="t" anchorCtr="0" compatLnSpc="1">
              <a:prstTxWarp prst="textNoShape">
                <a:avLst/>
              </a:prstTxWarp>
            </a:bodyPr>
            <a:lstStyle/>
            <a:p>
              <a:endParaRPr lang="ru-RU" sz="1872" dirty="0"/>
            </a:p>
          </p:txBody>
        </p:sp>
        <p:sp>
          <p:nvSpPr>
            <p:cNvPr id="109" name="TextBox 108"/>
            <p:cNvSpPr txBox="1"/>
            <p:nvPr/>
          </p:nvSpPr>
          <p:spPr>
            <a:xfrm>
              <a:off x="3163972" y="4685341"/>
              <a:ext cx="1552225" cy="830997"/>
            </a:xfrm>
            <a:prstGeom prst="rect">
              <a:avLst/>
            </a:prstGeom>
            <a:noFill/>
          </p:spPr>
          <p:txBody>
            <a:bodyPr wrap="square" rtlCol="0">
              <a:spAutoFit/>
            </a:bodyPr>
            <a:lstStyle/>
            <a:p>
              <a:pPr algn="ctr"/>
              <a:r>
                <a:rPr lang="en-US" sz="4800" dirty="0">
                  <a:solidFill>
                    <a:schemeClr val="bg1"/>
                  </a:solidFill>
                  <a:ea typeface="Roboto Light" panose="02000000000000000000" pitchFamily="2" charset="0"/>
                </a:rPr>
                <a:t>O</a:t>
              </a:r>
              <a:endParaRPr lang="ru-RU" sz="4800" dirty="0">
                <a:solidFill>
                  <a:schemeClr val="bg1"/>
                </a:solidFill>
                <a:ea typeface="Roboto Light" panose="02000000000000000000" pitchFamily="2" charset="0"/>
              </a:endParaRPr>
            </a:p>
          </p:txBody>
        </p:sp>
      </p:grpSp>
      <p:sp>
        <p:nvSpPr>
          <p:cNvPr id="110" name="TextBox 109"/>
          <p:cNvSpPr txBox="1"/>
          <p:nvPr/>
        </p:nvSpPr>
        <p:spPr>
          <a:xfrm>
            <a:off x="1855919" y="3564747"/>
            <a:ext cx="1774247" cy="666787"/>
          </a:xfrm>
          <a:prstGeom prst="rect">
            <a:avLst/>
          </a:prstGeom>
          <a:noFill/>
        </p:spPr>
        <p:txBody>
          <a:bodyPr wrap="square" rtlCol="0">
            <a:spAutoFit/>
          </a:bodyPr>
          <a:lstStyle/>
          <a:p>
            <a:pPr algn="ctr"/>
            <a:r>
              <a:rPr lang="en-US" sz="3600" dirty="0">
                <a:solidFill>
                  <a:schemeClr val="bg1"/>
                </a:solidFill>
                <a:ea typeface="Roboto Light" panose="02000000000000000000" pitchFamily="2" charset="0"/>
              </a:rPr>
              <a:t>SWOT</a:t>
            </a:r>
            <a:endParaRPr lang="ru-RU" sz="3600" dirty="0">
              <a:solidFill>
                <a:schemeClr val="bg1"/>
              </a:solidFill>
              <a:ea typeface="Roboto Light" panose="02000000000000000000" pitchFamily="2" charset="0"/>
            </a:endParaRPr>
          </a:p>
        </p:txBody>
      </p:sp>
      <p:grpSp>
        <p:nvGrpSpPr>
          <p:cNvPr id="13" name="Group 12"/>
          <p:cNvGrpSpPr/>
          <p:nvPr/>
        </p:nvGrpSpPr>
        <p:grpSpPr>
          <a:xfrm>
            <a:off x="5266276" y="2375693"/>
            <a:ext cx="2926579" cy="1223761"/>
            <a:chOff x="5266276" y="2375693"/>
            <a:chExt cx="2926579" cy="1223761"/>
          </a:xfrm>
        </p:grpSpPr>
        <p:sp>
          <p:nvSpPr>
            <p:cNvPr id="30" name="TextBox 29"/>
            <p:cNvSpPr txBox="1"/>
            <p:nvPr/>
          </p:nvSpPr>
          <p:spPr>
            <a:xfrm>
              <a:off x="5266276" y="2375693"/>
              <a:ext cx="1768390" cy="338553"/>
            </a:xfrm>
            <a:prstGeom prst="rect">
              <a:avLst/>
            </a:prstGeom>
            <a:noFill/>
          </p:spPr>
          <p:txBody>
            <a:bodyPr wrap="square" rtlCol="0">
              <a:spAutoFit/>
            </a:bodyPr>
            <a:lstStyle/>
            <a:p>
              <a:r>
                <a:rPr lang="en-US" sz="1600" b="1" dirty="0">
                  <a:solidFill>
                    <a:srgbClr val="FF7467"/>
                  </a:solidFill>
                  <a:ea typeface="Roboto Light" panose="02000000000000000000" pitchFamily="2" charset="0"/>
                </a:rPr>
                <a:t>Strength</a:t>
              </a:r>
              <a:endParaRPr lang="ru-RU" sz="1600" b="1" dirty="0">
                <a:solidFill>
                  <a:srgbClr val="FF7467"/>
                </a:solidFill>
                <a:ea typeface="Roboto Light" panose="02000000000000000000" pitchFamily="2" charset="0"/>
              </a:endParaRPr>
            </a:p>
          </p:txBody>
        </p:sp>
        <p:sp>
          <p:nvSpPr>
            <p:cNvPr id="31" name="TextBox 30"/>
            <p:cNvSpPr txBox="1"/>
            <p:nvPr/>
          </p:nvSpPr>
          <p:spPr>
            <a:xfrm>
              <a:off x="5277081" y="2706902"/>
              <a:ext cx="2915774" cy="892552"/>
            </a:xfrm>
            <a:prstGeom prst="rect">
              <a:avLst/>
            </a:prstGeom>
            <a:noFill/>
          </p:spPr>
          <p:txBody>
            <a:bodyPr wrap="square" rtlCol="0">
              <a:spAutoFit/>
            </a:bodyPr>
            <a:lstStyle/>
            <a:p>
              <a:r>
                <a:rPr lang="en-US" sz="1300" dirty="0">
                  <a:solidFill>
                    <a:schemeClr val="bg1"/>
                  </a:solidFill>
                </a:rPr>
                <a:t>Lorem ipsum dolor sit amet, consectetur adipiscing elit, sed do eiusmod tempor incididunt ut labore et dolore magna aliqua. Ut enim ad minim veniam</a:t>
              </a:r>
            </a:p>
          </p:txBody>
        </p:sp>
      </p:grpSp>
      <p:grpSp>
        <p:nvGrpSpPr>
          <p:cNvPr id="14" name="Group 13"/>
          <p:cNvGrpSpPr/>
          <p:nvPr/>
        </p:nvGrpSpPr>
        <p:grpSpPr>
          <a:xfrm>
            <a:off x="8397142" y="2379988"/>
            <a:ext cx="2926579" cy="1223761"/>
            <a:chOff x="8397142" y="2379988"/>
            <a:chExt cx="2926579" cy="1223761"/>
          </a:xfrm>
        </p:grpSpPr>
        <p:sp>
          <p:nvSpPr>
            <p:cNvPr id="33" name="TextBox 32"/>
            <p:cNvSpPr txBox="1"/>
            <p:nvPr/>
          </p:nvSpPr>
          <p:spPr>
            <a:xfrm>
              <a:off x="8397142" y="2379988"/>
              <a:ext cx="1768390" cy="338554"/>
            </a:xfrm>
            <a:prstGeom prst="rect">
              <a:avLst/>
            </a:prstGeom>
            <a:noFill/>
          </p:spPr>
          <p:txBody>
            <a:bodyPr wrap="square" rtlCol="0">
              <a:spAutoFit/>
            </a:bodyPr>
            <a:lstStyle/>
            <a:p>
              <a:r>
                <a:rPr lang="en-US" sz="1600" b="1" dirty="0">
                  <a:solidFill>
                    <a:srgbClr val="4CC8EC"/>
                  </a:solidFill>
                  <a:ea typeface="Roboto Light" panose="02000000000000000000" pitchFamily="2" charset="0"/>
                </a:rPr>
                <a:t>Weakness</a:t>
              </a:r>
              <a:endParaRPr lang="ru-RU" sz="1600" b="1" dirty="0">
                <a:solidFill>
                  <a:srgbClr val="4CC8EC"/>
                </a:solidFill>
                <a:ea typeface="Roboto Light" panose="02000000000000000000" pitchFamily="2" charset="0"/>
              </a:endParaRPr>
            </a:p>
          </p:txBody>
        </p:sp>
        <p:sp>
          <p:nvSpPr>
            <p:cNvPr id="34" name="TextBox 33"/>
            <p:cNvSpPr txBox="1"/>
            <p:nvPr/>
          </p:nvSpPr>
          <p:spPr>
            <a:xfrm>
              <a:off x="8407947" y="2711197"/>
              <a:ext cx="2915774" cy="892552"/>
            </a:xfrm>
            <a:prstGeom prst="rect">
              <a:avLst/>
            </a:prstGeom>
            <a:noFill/>
          </p:spPr>
          <p:txBody>
            <a:bodyPr wrap="square" rtlCol="0">
              <a:spAutoFit/>
            </a:bodyPr>
            <a:lstStyle/>
            <a:p>
              <a:r>
                <a:rPr lang="en-US" sz="1300" dirty="0">
                  <a:solidFill>
                    <a:schemeClr val="bg1"/>
                  </a:solidFill>
                </a:rPr>
                <a:t>Lorem ipsum dolor sit amet, consectetur adipiscing elit, sed do eiusmod tempor incididunt ut labore et dolore magna aliqua. Ut enim ad minim veniam</a:t>
              </a:r>
              <a:endParaRPr lang="ru-RU" sz="1300" dirty="0">
                <a:ea typeface="Roboto Light" panose="02000000000000000000" pitchFamily="2" charset="0"/>
              </a:endParaRPr>
            </a:p>
          </p:txBody>
        </p:sp>
      </p:grpSp>
      <p:grpSp>
        <p:nvGrpSpPr>
          <p:cNvPr id="15" name="Group 14"/>
          <p:cNvGrpSpPr/>
          <p:nvPr/>
        </p:nvGrpSpPr>
        <p:grpSpPr>
          <a:xfrm>
            <a:off x="5266276" y="4368647"/>
            <a:ext cx="2926579" cy="1223761"/>
            <a:chOff x="5266276" y="4045265"/>
            <a:chExt cx="2926579" cy="1223761"/>
          </a:xfrm>
        </p:grpSpPr>
        <p:sp>
          <p:nvSpPr>
            <p:cNvPr id="36" name="TextBox 35"/>
            <p:cNvSpPr txBox="1"/>
            <p:nvPr/>
          </p:nvSpPr>
          <p:spPr>
            <a:xfrm>
              <a:off x="5266276" y="4045265"/>
              <a:ext cx="2590803" cy="338554"/>
            </a:xfrm>
            <a:prstGeom prst="rect">
              <a:avLst/>
            </a:prstGeom>
            <a:noFill/>
          </p:spPr>
          <p:txBody>
            <a:bodyPr wrap="square" rtlCol="0">
              <a:spAutoFit/>
            </a:bodyPr>
            <a:lstStyle/>
            <a:p>
              <a:r>
                <a:rPr lang="en-US" sz="1600" b="1" dirty="0">
                  <a:solidFill>
                    <a:srgbClr val="F4C956"/>
                  </a:solidFill>
                  <a:ea typeface="Roboto Light" panose="02000000000000000000" pitchFamily="2" charset="0"/>
                </a:rPr>
                <a:t>Opportunities</a:t>
              </a:r>
              <a:endParaRPr lang="ru-RU" sz="1600" b="1" dirty="0">
                <a:solidFill>
                  <a:srgbClr val="F4C956"/>
                </a:solidFill>
                <a:ea typeface="Roboto Light" panose="02000000000000000000" pitchFamily="2" charset="0"/>
              </a:endParaRPr>
            </a:p>
          </p:txBody>
        </p:sp>
        <p:sp>
          <p:nvSpPr>
            <p:cNvPr id="37" name="TextBox 36"/>
            <p:cNvSpPr txBox="1"/>
            <p:nvPr/>
          </p:nvSpPr>
          <p:spPr>
            <a:xfrm>
              <a:off x="5277081" y="4376474"/>
              <a:ext cx="2915774" cy="892552"/>
            </a:xfrm>
            <a:prstGeom prst="rect">
              <a:avLst/>
            </a:prstGeom>
            <a:noFill/>
          </p:spPr>
          <p:txBody>
            <a:bodyPr wrap="square" rtlCol="0">
              <a:spAutoFit/>
            </a:bodyPr>
            <a:lstStyle/>
            <a:p>
              <a:r>
                <a:rPr lang="en-US" sz="1300" dirty="0">
                  <a:solidFill>
                    <a:schemeClr val="bg1"/>
                  </a:solidFill>
                </a:rPr>
                <a:t>Lorem ipsum dolor sit amet, consectetur adipiscing elit, sed do eiusmod tempor incididunt ut labore et dolore magna aliqua. Ut enim ad minim veniam</a:t>
              </a:r>
              <a:endParaRPr lang="ru-RU" sz="1300" dirty="0">
                <a:ea typeface="Roboto Light" panose="02000000000000000000" pitchFamily="2" charset="0"/>
              </a:endParaRPr>
            </a:p>
          </p:txBody>
        </p:sp>
      </p:grpSp>
      <p:grpSp>
        <p:nvGrpSpPr>
          <p:cNvPr id="17" name="Group 16"/>
          <p:cNvGrpSpPr/>
          <p:nvPr/>
        </p:nvGrpSpPr>
        <p:grpSpPr>
          <a:xfrm>
            <a:off x="8397142" y="4350647"/>
            <a:ext cx="2926579" cy="1223761"/>
            <a:chOff x="8397142" y="4049563"/>
            <a:chExt cx="2926579" cy="1223761"/>
          </a:xfrm>
        </p:grpSpPr>
        <p:sp>
          <p:nvSpPr>
            <p:cNvPr id="39" name="TextBox 38"/>
            <p:cNvSpPr txBox="1"/>
            <p:nvPr/>
          </p:nvSpPr>
          <p:spPr>
            <a:xfrm>
              <a:off x="8397142" y="4049563"/>
              <a:ext cx="1768390" cy="338554"/>
            </a:xfrm>
            <a:prstGeom prst="rect">
              <a:avLst/>
            </a:prstGeom>
            <a:noFill/>
          </p:spPr>
          <p:txBody>
            <a:bodyPr wrap="square" rtlCol="0">
              <a:spAutoFit/>
            </a:bodyPr>
            <a:lstStyle/>
            <a:p>
              <a:r>
                <a:rPr lang="en-US" sz="1600" b="1" dirty="0">
                  <a:solidFill>
                    <a:srgbClr val="57CCC6"/>
                  </a:solidFill>
                  <a:ea typeface="Roboto Light" panose="02000000000000000000" pitchFamily="2" charset="0"/>
                </a:rPr>
                <a:t>Threat</a:t>
              </a:r>
              <a:endParaRPr lang="ru-RU" sz="1600" b="1" dirty="0">
                <a:solidFill>
                  <a:srgbClr val="57CCC6"/>
                </a:solidFill>
                <a:ea typeface="Roboto Light" panose="02000000000000000000" pitchFamily="2" charset="0"/>
              </a:endParaRPr>
            </a:p>
          </p:txBody>
        </p:sp>
        <p:sp>
          <p:nvSpPr>
            <p:cNvPr id="40" name="TextBox 39"/>
            <p:cNvSpPr txBox="1"/>
            <p:nvPr/>
          </p:nvSpPr>
          <p:spPr>
            <a:xfrm>
              <a:off x="8407947" y="4380772"/>
              <a:ext cx="2915774" cy="892552"/>
            </a:xfrm>
            <a:prstGeom prst="rect">
              <a:avLst/>
            </a:prstGeom>
            <a:noFill/>
          </p:spPr>
          <p:txBody>
            <a:bodyPr wrap="square" rtlCol="0">
              <a:spAutoFit/>
            </a:bodyPr>
            <a:lstStyle/>
            <a:p>
              <a:r>
                <a:rPr lang="en-US" sz="1300" dirty="0">
                  <a:solidFill>
                    <a:schemeClr val="bg1"/>
                  </a:solidFill>
                </a:rPr>
                <a:t>Lorem ipsum dolor sit amet, consectetur adipiscing elit, sed do eiusmod tempor incididunt ut labore et dolore magna aliqua. Ut enim ad minim veniam</a:t>
              </a:r>
              <a:endParaRPr lang="ru-RU" sz="1300" dirty="0">
                <a:solidFill>
                  <a:schemeClr val="bg1"/>
                </a:solidFill>
                <a:ea typeface="Roboto Light" panose="02000000000000000000" pitchFamily="2" charset="0"/>
              </a:endParaRPr>
            </a:p>
          </p:txBody>
        </p:sp>
      </p:grpSp>
      <p:sp>
        <p:nvSpPr>
          <p:cNvPr id="27" name="TextBox 26"/>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pic>
        <p:nvPicPr>
          <p:cNvPr id="28" name="Picture 27">
            <a:hlinkClick r:id="rId2"/>
            <a:extLst>
              <a:ext uri="{FF2B5EF4-FFF2-40B4-BE49-F238E27FC236}">
                <a16:creationId xmlns:a16="http://schemas.microsoft.com/office/drawing/2014/main" id="{A4140033-3ED5-4F03-84C7-FB8FFB2227C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30891609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10"/>
                                        </p:tgtEl>
                                        <p:attrNameLst>
                                          <p:attrName>style.visibility</p:attrName>
                                        </p:attrNameLst>
                                      </p:cBhvr>
                                      <p:to>
                                        <p:strVal val="visible"/>
                                      </p:to>
                                    </p:set>
                                    <p:anim calcmode="lin" valueType="num">
                                      <p:cBhvr>
                                        <p:cTn id="11" dur="500" fill="hold"/>
                                        <p:tgtEl>
                                          <p:spTgt spid="110"/>
                                        </p:tgtEl>
                                        <p:attrNameLst>
                                          <p:attrName>ppt_w</p:attrName>
                                        </p:attrNameLst>
                                      </p:cBhvr>
                                      <p:tavLst>
                                        <p:tav tm="0">
                                          <p:val>
                                            <p:fltVal val="0"/>
                                          </p:val>
                                        </p:tav>
                                        <p:tav tm="100000">
                                          <p:val>
                                            <p:strVal val="#ppt_w"/>
                                          </p:val>
                                        </p:tav>
                                      </p:tavLst>
                                    </p:anim>
                                    <p:anim calcmode="lin" valueType="num">
                                      <p:cBhvr>
                                        <p:cTn id="12" dur="500" fill="hold"/>
                                        <p:tgtEl>
                                          <p:spTgt spid="110"/>
                                        </p:tgtEl>
                                        <p:attrNameLst>
                                          <p:attrName>ppt_h</p:attrName>
                                        </p:attrNameLst>
                                      </p:cBhvr>
                                      <p:tavLst>
                                        <p:tav tm="0">
                                          <p:val>
                                            <p:fltVal val="0"/>
                                          </p:val>
                                        </p:tav>
                                        <p:tav tm="100000">
                                          <p:val>
                                            <p:strVal val="#ppt_h"/>
                                          </p:val>
                                        </p:tav>
                                      </p:tavLst>
                                    </p:anim>
                                    <p:animEffect transition="in" filter="fade">
                                      <p:cBhvr>
                                        <p:cTn id="13" dur="500"/>
                                        <p:tgtEl>
                                          <p:spTgt spid="110"/>
                                        </p:tgtEl>
                                      </p:cBhvr>
                                    </p:animEffect>
                                  </p:childTnLst>
                                </p:cTn>
                              </p:par>
                            </p:childTnLst>
                          </p:cTn>
                        </p:par>
                        <p:par>
                          <p:cTn id="14" fill="hold">
                            <p:stCondLst>
                              <p:cond delay="1000"/>
                            </p:stCondLst>
                            <p:childTnLst>
                              <p:par>
                                <p:cTn id="15" presetID="31" presetClass="entr" presetSubtype="0" fill="hold" nodeType="afterEffect">
                                  <p:stCondLst>
                                    <p:cond delay="0"/>
                                  </p:stCondLst>
                                  <p:childTnLst>
                                    <p:set>
                                      <p:cBhvr>
                                        <p:cTn id="16" dur="1" fill="hold">
                                          <p:stCondLst>
                                            <p:cond delay="0"/>
                                          </p:stCondLst>
                                        </p:cTn>
                                        <p:tgtEl>
                                          <p:spTgt spid="6"/>
                                        </p:tgtEl>
                                        <p:attrNameLst>
                                          <p:attrName>style.visibility</p:attrName>
                                        </p:attrNameLst>
                                      </p:cBhvr>
                                      <p:to>
                                        <p:strVal val="visible"/>
                                      </p:to>
                                    </p:set>
                                    <p:anim calcmode="lin" valueType="num">
                                      <p:cBhvr>
                                        <p:cTn id="17" dur="1000" fill="hold"/>
                                        <p:tgtEl>
                                          <p:spTgt spid="6"/>
                                        </p:tgtEl>
                                        <p:attrNameLst>
                                          <p:attrName>ppt_w</p:attrName>
                                        </p:attrNameLst>
                                      </p:cBhvr>
                                      <p:tavLst>
                                        <p:tav tm="0">
                                          <p:val>
                                            <p:fltVal val="0"/>
                                          </p:val>
                                        </p:tav>
                                        <p:tav tm="100000">
                                          <p:val>
                                            <p:strVal val="#ppt_w"/>
                                          </p:val>
                                        </p:tav>
                                      </p:tavLst>
                                    </p:anim>
                                    <p:anim calcmode="lin" valueType="num">
                                      <p:cBhvr>
                                        <p:cTn id="18" dur="1000" fill="hold"/>
                                        <p:tgtEl>
                                          <p:spTgt spid="6"/>
                                        </p:tgtEl>
                                        <p:attrNameLst>
                                          <p:attrName>ppt_h</p:attrName>
                                        </p:attrNameLst>
                                      </p:cBhvr>
                                      <p:tavLst>
                                        <p:tav tm="0">
                                          <p:val>
                                            <p:fltVal val="0"/>
                                          </p:val>
                                        </p:tav>
                                        <p:tav tm="100000">
                                          <p:val>
                                            <p:strVal val="#ppt_h"/>
                                          </p:val>
                                        </p:tav>
                                      </p:tavLst>
                                    </p:anim>
                                    <p:anim calcmode="lin" valueType="num">
                                      <p:cBhvr>
                                        <p:cTn id="19" dur="1000" fill="hold"/>
                                        <p:tgtEl>
                                          <p:spTgt spid="6"/>
                                        </p:tgtEl>
                                        <p:attrNameLst>
                                          <p:attrName>style.rotation</p:attrName>
                                        </p:attrNameLst>
                                      </p:cBhvr>
                                      <p:tavLst>
                                        <p:tav tm="0">
                                          <p:val>
                                            <p:fltVal val="90"/>
                                          </p:val>
                                        </p:tav>
                                        <p:tav tm="100000">
                                          <p:val>
                                            <p:fltVal val="0"/>
                                          </p:val>
                                        </p:tav>
                                      </p:tavLst>
                                    </p:anim>
                                    <p:animEffect transition="in" filter="fade">
                                      <p:cBhvr>
                                        <p:cTn id="20" dur="1000"/>
                                        <p:tgtEl>
                                          <p:spTgt spid="6"/>
                                        </p:tgtEl>
                                      </p:cBhvr>
                                    </p:animEffect>
                                  </p:childTnLst>
                                </p:cTn>
                              </p:par>
                            </p:childTnLst>
                          </p:cTn>
                        </p:par>
                        <p:par>
                          <p:cTn id="21" fill="hold">
                            <p:stCondLst>
                              <p:cond delay="2000"/>
                            </p:stCondLst>
                            <p:childTnLst>
                              <p:par>
                                <p:cTn id="22" presetID="37" presetClass="entr" presetSubtype="0" fill="hold" nodeType="after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fade">
                                      <p:cBhvr>
                                        <p:cTn id="24" dur="1000"/>
                                        <p:tgtEl>
                                          <p:spTgt spid="13"/>
                                        </p:tgtEl>
                                      </p:cBhvr>
                                    </p:animEffect>
                                    <p:anim calcmode="lin" valueType="num">
                                      <p:cBhvr>
                                        <p:cTn id="25" dur="1000" fill="hold"/>
                                        <p:tgtEl>
                                          <p:spTgt spid="13"/>
                                        </p:tgtEl>
                                        <p:attrNameLst>
                                          <p:attrName>ppt_x</p:attrName>
                                        </p:attrNameLst>
                                      </p:cBhvr>
                                      <p:tavLst>
                                        <p:tav tm="0">
                                          <p:val>
                                            <p:strVal val="#ppt_x"/>
                                          </p:val>
                                        </p:tav>
                                        <p:tav tm="100000">
                                          <p:val>
                                            <p:strVal val="#ppt_x"/>
                                          </p:val>
                                        </p:tav>
                                      </p:tavLst>
                                    </p:anim>
                                    <p:anim calcmode="lin" valueType="num">
                                      <p:cBhvr>
                                        <p:cTn id="26" dur="900" decel="100000" fill="hold"/>
                                        <p:tgtEl>
                                          <p:spTgt spid="13"/>
                                        </p:tgtEl>
                                        <p:attrNameLst>
                                          <p:attrName>ppt_y</p:attrName>
                                        </p:attrNameLst>
                                      </p:cBhvr>
                                      <p:tavLst>
                                        <p:tav tm="0">
                                          <p:val>
                                            <p:strVal val="#ppt_y+1"/>
                                          </p:val>
                                        </p:tav>
                                        <p:tav tm="100000">
                                          <p:val>
                                            <p:strVal val="#ppt_y-.03"/>
                                          </p:val>
                                        </p:tav>
                                      </p:tavLst>
                                    </p:anim>
                                    <p:anim calcmode="lin" valueType="num">
                                      <p:cBhvr>
                                        <p:cTn id="27" dur="100" accel="100000" fill="hold">
                                          <p:stCondLst>
                                            <p:cond delay="900"/>
                                          </p:stCondLst>
                                        </p:cTn>
                                        <p:tgtEl>
                                          <p:spTgt spid="13"/>
                                        </p:tgtEl>
                                        <p:attrNameLst>
                                          <p:attrName>ppt_y</p:attrName>
                                        </p:attrNameLst>
                                      </p:cBhvr>
                                      <p:tavLst>
                                        <p:tav tm="0">
                                          <p:val>
                                            <p:strVal val="#ppt_y-.03"/>
                                          </p:val>
                                        </p:tav>
                                        <p:tav tm="100000">
                                          <p:val>
                                            <p:strVal val="#ppt_y"/>
                                          </p:val>
                                        </p:tav>
                                      </p:tavLst>
                                    </p:anim>
                                  </p:childTnLst>
                                </p:cTn>
                              </p:par>
                            </p:childTnLst>
                          </p:cTn>
                        </p:par>
                        <p:par>
                          <p:cTn id="28" fill="hold">
                            <p:stCondLst>
                              <p:cond delay="3000"/>
                            </p:stCondLst>
                            <p:childTnLst>
                              <p:par>
                                <p:cTn id="29" presetID="31" presetClass="entr" presetSubtype="0" fill="hold" nodeType="afterEffect">
                                  <p:stCondLst>
                                    <p:cond delay="0"/>
                                  </p:stCondLst>
                                  <p:childTnLst>
                                    <p:set>
                                      <p:cBhvr>
                                        <p:cTn id="30" dur="1" fill="hold">
                                          <p:stCondLst>
                                            <p:cond delay="0"/>
                                          </p:stCondLst>
                                        </p:cTn>
                                        <p:tgtEl>
                                          <p:spTgt spid="5"/>
                                        </p:tgtEl>
                                        <p:attrNameLst>
                                          <p:attrName>style.visibility</p:attrName>
                                        </p:attrNameLst>
                                      </p:cBhvr>
                                      <p:to>
                                        <p:strVal val="visible"/>
                                      </p:to>
                                    </p:set>
                                    <p:anim calcmode="lin" valueType="num">
                                      <p:cBhvr>
                                        <p:cTn id="31" dur="1000" fill="hold"/>
                                        <p:tgtEl>
                                          <p:spTgt spid="5"/>
                                        </p:tgtEl>
                                        <p:attrNameLst>
                                          <p:attrName>ppt_w</p:attrName>
                                        </p:attrNameLst>
                                      </p:cBhvr>
                                      <p:tavLst>
                                        <p:tav tm="0">
                                          <p:val>
                                            <p:fltVal val="0"/>
                                          </p:val>
                                        </p:tav>
                                        <p:tav tm="100000">
                                          <p:val>
                                            <p:strVal val="#ppt_w"/>
                                          </p:val>
                                        </p:tav>
                                      </p:tavLst>
                                    </p:anim>
                                    <p:anim calcmode="lin" valueType="num">
                                      <p:cBhvr>
                                        <p:cTn id="32" dur="1000" fill="hold"/>
                                        <p:tgtEl>
                                          <p:spTgt spid="5"/>
                                        </p:tgtEl>
                                        <p:attrNameLst>
                                          <p:attrName>ppt_h</p:attrName>
                                        </p:attrNameLst>
                                      </p:cBhvr>
                                      <p:tavLst>
                                        <p:tav tm="0">
                                          <p:val>
                                            <p:fltVal val="0"/>
                                          </p:val>
                                        </p:tav>
                                        <p:tav tm="100000">
                                          <p:val>
                                            <p:strVal val="#ppt_h"/>
                                          </p:val>
                                        </p:tav>
                                      </p:tavLst>
                                    </p:anim>
                                    <p:anim calcmode="lin" valueType="num">
                                      <p:cBhvr>
                                        <p:cTn id="33" dur="1000" fill="hold"/>
                                        <p:tgtEl>
                                          <p:spTgt spid="5"/>
                                        </p:tgtEl>
                                        <p:attrNameLst>
                                          <p:attrName>style.rotation</p:attrName>
                                        </p:attrNameLst>
                                      </p:cBhvr>
                                      <p:tavLst>
                                        <p:tav tm="0">
                                          <p:val>
                                            <p:fltVal val="90"/>
                                          </p:val>
                                        </p:tav>
                                        <p:tav tm="100000">
                                          <p:val>
                                            <p:fltVal val="0"/>
                                          </p:val>
                                        </p:tav>
                                      </p:tavLst>
                                    </p:anim>
                                    <p:animEffect transition="in" filter="fade">
                                      <p:cBhvr>
                                        <p:cTn id="34" dur="1000"/>
                                        <p:tgtEl>
                                          <p:spTgt spid="5"/>
                                        </p:tgtEl>
                                      </p:cBhvr>
                                    </p:animEffect>
                                  </p:childTnLst>
                                </p:cTn>
                              </p:par>
                            </p:childTnLst>
                          </p:cTn>
                        </p:par>
                        <p:par>
                          <p:cTn id="35" fill="hold">
                            <p:stCondLst>
                              <p:cond delay="4000"/>
                            </p:stCondLst>
                            <p:childTnLst>
                              <p:par>
                                <p:cTn id="36" presetID="37" presetClass="entr" presetSubtype="0" fill="hold" nodeType="after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fade">
                                      <p:cBhvr>
                                        <p:cTn id="38" dur="1000"/>
                                        <p:tgtEl>
                                          <p:spTgt spid="14"/>
                                        </p:tgtEl>
                                      </p:cBhvr>
                                    </p:animEffect>
                                    <p:anim calcmode="lin" valueType="num">
                                      <p:cBhvr>
                                        <p:cTn id="39" dur="1000" fill="hold"/>
                                        <p:tgtEl>
                                          <p:spTgt spid="14"/>
                                        </p:tgtEl>
                                        <p:attrNameLst>
                                          <p:attrName>ppt_x</p:attrName>
                                        </p:attrNameLst>
                                      </p:cBhvr>
                                      <p:tavLst>
                                        <p:tav tm="0">
                                          <p:val>
                                            <p:strVal val="#ppt_x"/>
                                          </p:val>
                                        </p:tav>
                                        <p:tav tm="100000">
                                          <p:val>
                                            <p:strVal val="#ppt_x"/>
                                          </p:val>
                                        </p:tav>
                                      </p:tavLst>
                                    </p:anim>
                                    <p:anim calcmode="lin" valueType="num">
                                      <p:cBhvr>
                                        <p:cTn id="40" dur="900" decel="100000" fill="hold"/>
                                        <p:tgtEl>
                                          <p:spTgt spid="14"/>
                                        </p:tgtEl>
                                        <p:attrNameLst>
                                          <p:attrName>ppt_y</p:attrName>
                                        </p:attrNameLst>
                                      </p:cBhvr>
                                      <p:tavLst>
                                        <p:tav tm="0">
                                          <p:val>
                                            <p:strVal val="#ppt_y+1"/>
                                          </p:val>
                                        </p:tav>
                                        <p:tav tm="100000">
                                          <p:val>
                                            <p:strVal val="#ppt_y-.03"/>
                                          </p:val>
                                        </p:tav>
                                      </p:tavLst>
                                    </p:anim>
                                    <p:anim calcmode="lin" valueType="num">
                                      <p:cBhvr>
                                        <p:cTn id="41" dur="100" accel="100000" fill="hold">
                                          <p:stCondLst>
                                            <p:cond delay="900"/>
                                          </p:stCondLst>
                                        </p:cTn>
                                        <p:tgtEl>
                                          <p:spTgt spid="14"/>
                                        </p:tgtEl>
                                        <p:attrNameLst>
                                          <p:attrName>ppt_y</p:attrName>
                                        </p:attrNameLst>
                                      </p:cBhvr>
                                      <p:tavLst>
                                        <p:tav tm="0">
                                          <p:val>
                                            <p:strVal val="#ppt_y-.03"/>
                                          </p:val>
                                        </p:tav>
                                        <p:tav tm="100000">
                                          <p:val>
                                            <p:strVal val="#ppt_y"/>
                                          </p:val>
                                        </p:tav>
                                      </p:tavLst>
                                    </p:anim>
                                  </p:childTnLst>
                                </p:cTn>
                              </p:par>
                            </p:childTnLst>
                          </p:cTn>
                        </p:par>
                        <p:par>
                          <p:cTn id="42" fill="hold">
                            <p:stCondLst>
                              <p:cond delay="5000"/>
                            </p:stCondLst>
                            <p:childTnLst>
                              <p:par>
                                <p:cTn id="43" presetID="31" presetClass="entr" presetSubtype="0" fill="hold" nodeType="afterEffect">
                                  <p:stCondLst>
                                    <p:cond delay="0"/>
                                  </p:stCondLst>
                                  <p:childTnLst>
                                    <p:set>
                                      <p:cBhvr>
                                        <p:cTn id="44" dur="1" fill="hold">
                                          <p:stCondLst>
                                            <p:cond delay="0"/>
                                          </p:stCondLst>
                                        </p:cTn>
                                        <p:tgtEl>
                                          <p:spTgt spid="7"/>
                                        </p:tgtEl>
                                        <p:attrNameLst>
                                          <p:attrName>style.visibility</p:attrName>
                                        </p:attrNameLst>
                                      </p:cBhvr>
                                      <p:to>
                                        <p:strVal val="visible"/>
                                      </p:to>
                                    </p:set>
                                    <p:anim calcmode="lin" valueType="num">
                                      <p:cBhvr>
                                        <p:cTn id="45" dur="1000" fill="hold"/>
                                        <p:tgtEl>
                                          <p:spTgt spid="7"/>
                                        </p:tgtEl>
                                        <p:attrNameLst>
                                          <p:attrName>ppt_w</p:attrName>
                                        </p:attrNameLst>
                                      </p:cBhvr>
                                      <p:tavLst>
                                        <p:tav tm="0">
                                          <p:val>
                                            <p:fltVal val="0"/>
                                          </p:val>
                                        </p:tav>
                                        <p:tav tm="100000">
                                          <p:val>
                                            <p:strVal val="#ppt_w"/>
                                          </p:val>
                                        </p:tav>
                                      </p:tavLst>
                                    </p:anim>
                                    <p:anim calcmode="lin" valueType="num">
                                      <p:cBhvr>
                                        <p:cTn id="46" dur="1000" fill="hold"/>
                                        <p:tgtEl>
                                          <p:spTgt spid="7"/>
                                        </p:tgtEl>
                                        <p:attrNameLst>
                                          <p:attrName>ppt_h</p:attrName>
                                        </p:attrNameLst>
                                      </p:cBhvr>
                                      <p:tavLst>
                                        <p:tav tm="0">
                                          <p:val>
                                            <p:fltVal val="0"/>
                                          </p:val>
                                        </p:tav>
                                        <p:tav tm="100000">
                                          <p:val>
                                            <p:strVal val="#ppt_h"/>
                                          </p:val>
                                        </p:tav>
                                      </p:tavLst>
                                    </p:anim>
                                    <p:anim calcmode="lin" valueType="num">
                                      <p:cBhvr>
                                        <p:cTn id="47" dur="1000" fill="hold"/>
                                        <p:tgtEl>
                                          <p:spTgt spid="7"/>
                                        </p:tgtEl>
                                        <p:attrNameLst>
                                          <p:attrName>style.rotation</p:attrName>
                                        </p:attrNameLst>
                                      </p:cBhvr>
                                      <p:tavLst>
                                        <p:tav tm="0">
                                          <p:val>
                                            <p:fltVal val="90"/>
                                          </p:val>
                                        </p:tav>
                                        <p:tav tm="100000">
                                          <p:val>
                                            <p:fltVal val="0"/>
                                          </p:val>
                                        </p:tav>
                                      </p:tavLst>
                                    </p:anim>
                                    <p:animEffect transition="in" filter="fade">
                                      <p:cBhvr>
                                        <p:cTn id="48" dur="1000"/>
                                        <p:tgtEl>
                                          <p:spTgt spid="7"/>
                                        </p:tgtEl>
                                      </p:cBhvr>
                                    </p:animEffect>
                                  </p:childTnLst>
                                </p:cTn>
                              </p:par>
                            </p:childTnLst>
                          </p:cTn>
                        </p:par>
                        <p:par>
                          <p:cTn id="49" fill="hold">
                            <p:stCondLst>
                              <p:cond delay="6000"/>
                            </p:stCondLst>
                            <p:childTnLst>
                              <p:par>
                                <p:cTn id="50" presetID="37" presetClass="entr" presetSubtype="0" fill="hold" nodeType="afterEffect">
                                  <p:stCondLst>
                                    <p:cond delay="0"/>
                                  </p:stCondLst>
                                  <p:childTnLst>
                                    <p:set>
                                      <p:cBhvr>
                                        <p:cTn id="51" dur="1" fill="hold">
                                          <p:stCondLst>
                                            <p:cond delay="0"/>
                                          </p:stCondLst>
                                        </p:cTn>
                                        <p:tgtEl>
                                          <p:spTgt spid="15"/>
                                        </p:tgtEl>
                                        <p:attrNameLst>
                                          <p:attrName>style.visibility</p:attrName>
                                        </p:attrNameLst>
                                      </p:cBhvr>
                                      <p:to>
                                        <p:strVal val="visible"/>
                                      </p:to>
                                    </p:set>
                                    <p:animEffect transition="in" filter="fade">
                                      <p:cBhvr>
                                        <p:cTn id="52" dur="1000"/>
                                        <p:tgtEl>
                                          <p:spTgt spid="15"/>
                                        </p:tgtEl>
                                      </p:cBhvr>
                                    </p:animEffect>
                                    <p:anim calcmode="lin" valueType="num">
                                      <p:cBhvr>
                                        <p:cTn id="53" dur="1000" fill="hold"/>
                                        <p:tgtEl>
                                          <p:spTgt spid="15"/>
                                        </p:tgtEl>
                                        <p:attrNameLst>
                                          <p:attrName>ppt_x</p:attrName>
                                        </p:attrNameLst>
                                      </p:cBhvr>
                                      <p:tavLst>
                                        <p:tav tm="0">
                                          <p:val>
                                            <p:strVal val="#ppt_x"/>
                                          </p:val>
                                        </p:tav>
                                        <p:tav tm="100000">
                                          <p:val>
                                            <p:strVal val="#ppt_x"/>
                                          </p:val>
                                        </p:tav>
                                      </p:tavLst>
                                    </p:anim>
                                    <p:anim calcmode="lin" valueType="num">
                                      <p:cBhvr>
                                        <p:cTn id="54" dur="900" decel="100000" fill="hold"/>
                                        <p:tgtEl>
                                          <p:spTgt spid="15"/>
                                        </p:tgtEl>
                                        <p:attrNameLst>
                                          <p:attrName>ppt_y</p:attrName>
                                        </p:attrNameLst>
                                      </p:cBhvr>
                                      <p:tavLst>
                                        <p:tav tm="0">
                                          <p:val>
                                            <p:strVal val="#ppt_y+1"/>
                                          </p:val>
                                        </p:tav>
                                        <p:tav tm="100000">
                                          <p:val>
                                            <p:strVal val="#ppt_y-.03"/>
                                          </p:val>
                                        </p:tav>
                                      </p:tavLst>
                                    </p:anim>
                                    <p:anim calcmode="lin" valueType="num">
                                      <p:cBhvr>
                                        <p:cTn id="55" dur="100" accel="100000" fill="hold">
                                          <p:stCondLst>
                                            <p:cond delay="900"/>
                                          </p:stCondLst>
                                        </p:cTn>
                                        <p:tgtEl>
                                          <p:spTgt spid="15"/>
                                        </p:tgtEl>
                                        <p:attrNameLst>
                                          <p:attrName>ppt_y</p:attrName>
                                        </p:attrNameLst>
                                      </p:cBhvr>
                                      <p:tavLst>
                                        <p:tav tm="0">
                                          <p:val>
                                            <p:strVal val="#ppt_y-.03"/>
                                          </p:val>
                                        </p:tav>
                                        <p:tav tm="100000">
                                          <p:val>
                                            <p:strVal val="#ppt_y"/>
                                          </p:val>
                                        </p:tav>
                                      </p:tavLst>
                                    </p:anim>
                                  </p:childTnLst>
                                </p:cTn>
                              </p:par>
                            </p:childTnLst>
                          </p:cTn>
                        </p:par>
                        <p:par>
                          <p:cTn id="56" fill="hold">
                            <p:stCondLst>
                              <p:cond delay="7000"/>
                            </p:stCondLst>
                            <p:childTnLst>
                              <p:par>
                                <p:cTn id="57" presetID="31" presetClass="entr" presetSubtype="0" fill="hold" nodeType="afterEffect">
                                  <p:stCondLst>
                                    <p:cond delay="0"/>
                                  </p:stCondLst>
                                  <p:childTnLst>
                                    <p:set>
                                      <p:cBhvr>
                                        <p:cTn id="58" dur="1" fill="hold">
                                          <p:stCondLst>
                                            <p:cond delay="0"/>
                                          </p:stCondLst>
                                        </p:cTn>
                                        <p:tgtEl>
                                          <p:spTgt spid="8"/>
                                        </p:tgtEl>
                                        <p:attrNameLst>
                                          <p:attrName>style.visibility</p:attrName>
                                        </p:attrNameLst>
                                      </p:cBhvr>
                                      <p:to>
                                        <p:strVal val="visible"/>
                                      </p:to>
                                    </p:set>
                                    <p:anim calcmode="lin" valueType="num">
                                      <p:cBhvr>
                                        <p:cTn id="59" dur="1000" fill="hold"/>
                                        <p:tgtEl>
                                          <p:spTgt spid="8"/>
                                        </p:tgtEl>
                                        <p:attrNameLst>
                                          <p:attrName>ppt_w</p:attrName>
                                        </p:attrNameLst>
                                      </p:cBhvr>
                                      <p:tavLst>
                                        <p:tav tm="0">
                                          <p:val>
                                            <p:fltVal val="0"/>
                                          </p:val>
                                        </p:tav>
                                        <p:tav tm="100000">
                                          <p:val>
                                            <p:strVal val="#ppt_w"/>
                                          </p:val>
                                        </p:tav>
                                      </p:tavLst>
                                    </p:anim>
                                    <p:anim calcmode="lin" valueType="num">
                                      <p:cBhvr>
                                        <p:cTn id="60" dur="1000" fill="hold"/>
                                        <p:tgtEl>
                                          <p:spTgt spid="8"/>
                                        </p:tgtEl>
                                        <p:attrNameLst>
                                          <p:attrName>ppt_h</p:attrName>
                                        </p:attrNameLst>
                                      </p:cBhvr>
                                      <p:tavLst>
                                        <p:tav tm="0">
                                          <p:val>
                                            <p:fltVal val="0"/>
                                          </p:val>
                                        </p:tav>
                                        <p:tav tm="100000">
                                          <p:val>
                                            <p:strVal val="#ppt_h"/>
                                          </p:val>
                                        </p:tav>
                                      </p:tavLst>
                                    </p:anim>
                                    <p:anim calcmode="lin" valueType="num">
                                      <p:cBhvr>
                                        <p:cTn id="61" dur="1000" fill="hold"/>
                                        <p:tgtEl>
                                          <p:spTgt spid="8"/>
                                        </p:tgtEl>
                                        <p:attrNameLst>
                                          <p:attrName>style.rotation</p:attrName>
                                        </p:attrNameLst>
                                      </p:cBhvr>
                                      <p:tavLst>
                                        <p:tav tm="0">
                                          <p:val>
                                            <p:fltVal val="90"/>
                                          </p:val>
                                        </p:tav>
                                        <p:tav tm="100000">
                                          <p:val>
                                            <p:fltVal val="0"/>
                                          </p:val>
                                        </p:tav>
                                      </p:tavLst>
                                    </p:anim>
                                    <p:animEffect transition="in" filter="fade">
                                      <p:cBhvr>
                                        <p:cTn id="62" dur="1000"/>
                                        <p:tgtEl>
                                          <p:spTgt spid="8"/>
                                        </p:tgtEl>
                                      </p:cBhvr>
                                    </p:animEffect>
                                  </p:childTnLst>
                                </p:cTn>
                              </p:par>
                            </p:childTnLst>
                          </p:cTn>
                        </p:par>
                        <p:par>
                          <p:cTn id="63" fill="hold">
                            <p:stCondLst>
                              <p:cond delay="8000"/>
                            </p:stCondLst>
                            <p:childTnLst>
                              <p:par>
                                <p:cTn id="64" presetID="37" presetClass="entr" presetSubtype="0" fill="hold" nodeType="afterEffect">
                                  <p:stCondLst>
                                    <p:cond delay="0"/>
                                  </p:stCondLst>
                                  <p:childTnLst>
                                    <p:set>
                                      <p:cBhvr>
                                        <p:cTn id="65" dur="1" fill="hold">
                                          <p:stCondLst>
                                            <p:cond delay="0"/>
                                          </p:stCondLst>
                                        </p:cTn>
                                        <p:tgtEl>
                                          <p:spTgt spid="17"/>
                                        </p:tgtEl>
                                        <p:attrNameLst>
                                          <p:attrName>style.visibility</p:attrName>
                                        </p:attrNameLst>
                                      </p:cBhvr>
                                      <p:to>
                                        <p:strVal val="visible"/>
                                      </p:to>
                                    </p:set>
                                    <p:animEffect transition="in" filter="fade">
                                      <p:cBhvr>
                                        <p:cTn id="66" dur="1000"/>
                                        <p:tgtEl>
                                          <p:spTgt spid="17"/>
                                        </p:tgtEl>
                                      </p:cBhvr>
                                    </p:animEffect>
                                    <p:anim calcmode="lin" valueType="num">
                                      <p:cBhvr>
                                        <p:cTn id="67" dur="1000" fill="hold"/>
                                        <p:tgtEl>
                                          <p:spTgt spid="17"/>
                                        </p:tgtEl>
                                        <p:attrNameLst>
                                          <p:attrName>ppt_x</p:attrName>
                                        </p:attrNameLst>
                                      </p:cBhvr>
                                      <p:tavLst>
                                        <p:tav tm="0">
                                          <p:val>
                                            <p:strVal val="#ppt_x"/>
                                          </p:val>
                                        </p:tav>
                                        <p:tav tm="100000">
                                          <p:val>
                                            <p:strVal val="#ppt_x"/>
                                          </p:val>
                                        </p:tav>
                                      </p:tavLst>
                                    </p:anim>
                                    <p:anim calcmode="lin" valueType="num">
                                      <p:cBhvr>
                                        <p:cTn id="68" dur="900" decel="100000" fill="hold"/>
                                        <p:tgtEl>
                                          <p:spTgt spid="17"/>
                                        </p:tgtEl>
                                        <p:attrNameLst>
                                          <p:attrName>ppt_y</p:attrName>
                                        </p:attrNameLst>
                                      </p:cBhvr>
                                      <p:tavLst>
                                        <p:tav tm="0">
                                          <p:val>
                                            <p:strVal val="#ppt_y+1"/>
                                          </p:val>
                                        </p:tav>
                                        <p:tav tm="100000">
                                          <p:val>
                                            <p:strVal val="#ppt_y-.03"/>
                                          </p:val>
                                        </p:tav>
                                      </p:tavLst>
                                    </p:anim>
                                    <p:anim calcmode="lin" valueType="num">
                                      <p:cBhvr>
                                        <p:cTn id="69"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 grpId="0"/>
      <p:bldP spid="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1511</TotalTime>
  <Words>1303</Words>
  <Application>Microsoft Office PowerPoint</Application>
  <PresentationFormat>Widescreen</PresentationFormat>
  <Paragraphs>61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Roboto Light</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303</cp:revision>
  <dcterms:created xsi:type="dcterms:W3CDTF">2016-09-28T22:08:47Z</dcterms:created>
  <dcterms:modified xsi:type="dcterms:W3CDTF">2018-11-21T17:02:43Z</dcterms:modified>
</cp:coreProperties>
</file>