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43490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3" name="Rectangle 2">
            <a:extLst>
              <a:ext uri="{FF2B5EF4-FFF2-40B4-BE49-F238E27FC236}">
                <a16:creationId xmlns:a16="http://schemas.microsoft.com/office/drawing/2014/main" id="{02FE5521-8D0A-410B-BB89-4C563E9A7E6B}"/>
              </a:ext>
            </a:extLst>
          </p:cNvPr>
          <p:cNvSpPr/>
          <p:nvPr/>
        </p:nvSpPr>
        <p:spPr>
          <a:xfrm>
            <a:off x="447579" y="2115058"/>
            <a:ext cx="2743200" cy="93844"/>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5" name="Group 124">
            <a:extLst>
              <a:ext uri="{FF2B5EF4-FFF2-40B4-BE49-F238E27FC236}">
                <a16:creationId xmlns:a16="http://schemas.microsoft.com/office/drawing/2014/main" id="{7366B0A4-EA04-467B-807B-781676F77C58}"/>
              </a:ext>
            </a:extLst>
          </p:cNvPr>
          <p:cNvGrpSpPr/>
          <p:nvPr/>
        </p:nvGrpSpPr>
        <p:grpSpPr>
          <a:xfrm>
            <a:off x="447579" y="3419725"/>
            <a:ext cx="2743200" cy="502920"/>
            <a:chOff x="86062" y="3419725"/>
            <a:chExt cx="2743200" cy="502920"/>
          </a:xfrm>
        </p:grpSpPr>
        <p:sp>
          <p:nvSpPr>
            <p:cNvPr id="12" name="Rectangle 11">
              <a:extLst>
                <a:ext uri="{FF2B5EF4-FFF2-40B4-BE49-F238E27FC236}">
                  <a16:creationId xmlns:a16="http://schemas.microsoft.com/office/drawing/2014/main" id="{28B78A67-5D6E-40CE-99F4-9DFCDE59906D}"/>
                </a:ext>
              </a:extLst>
            </p:cNvPr>
            <p:cNvSpPr/>
            <p:nvPr/>
          </p:nvSpPr>
          <p:spPr>
            <a:xfrm>
              <a:off x="86062" y="3419725"/>
              <a:ext cx="2743200" cy="5029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DB952792-0A00-4BD4-9BF3-CE04A6135CF5}"/>
                </a:ext>
              </a:extLst>
            </p:cNvPr>
            <p:cNvSpPr txBox="1"/>
            <p:nvPr/>
          </p:nvSpPr>
          <p:spPr>
            <a:xfrm>
              <a:off x="86062" y="3570764"/>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rPr>
                <a:t>100 GB Storage</a:t>
              </a:r>
            </a:p>
          </p:txBody>
        </p:sp>
      </p:grpSp>
      <p:grpSp>
        <p:nvGrpSpPr>
          <p:cNvPr id="129" name="Group 128">
            <a:extLst>
              <a:ext uri="{FF2B5EF4-FFF2-40B4-BE49-F238E27FC236}">
                <a16:creationId xmlns:a16="http://schemas.microsoft.com/office/drawing/2014/main" id="{7E36E16B-C505-4AF2-B184-38C12CD46552}"/>
              </a:ext>
            </a:extLst>
          </p:cNvPr>
          <p:cNvGrpSpPr/>
          <p:nvPr/>
        </p:nvGrpSpPr>
        <p:grpSpPr>
          <a:xfrm>
            <a:off x="361517" y="5362227"/>
            <a:ext cx="2829262" cy="763793"/>
            <a:chOff x="0" y="5362227"/>
            <a:chExt cx="2829262" cy="763793"/>
          </a:xfrm>
        </p:grpSpPr>
        <p:sp>
          <p:nvSpPr>
            <p:cNvPr id="10" name="Rectangle 9">
              <a:extLst>
                <a:ext uri="{FF2B5EF4-FFF2-40B4-BE49-F238E27FC236}">
                  <a16:creationId xmlns:a16="http://schemas.microsoft.com/office/drawing/2014/main" id="{9DCAF0E8-F8EE-4611-A2D7-D538644AE086}"/>
                </a:ext>
              </a:extLst>
            </p:cNvPr>
            <p:cNvSpPr/>
            <p:nvPr/>
          </p:nvSpPr>
          <p:spPr>
            <a:xfrm>
              <a:off x="86062" y="5362227"/>
              <a:ext cx="2743200" cy="763793"/>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7F8AAE66-C9E2-41B4-A109-F698375C4DC0}"/>
                </a:ext>
              </a:extLst>
            </p:cNvPr>
            <p:cNvSpPr txBox="1"/>
            <p:nvPr/>
          </p:nvSpPr>
          <p:spPr>
            <a:xfrm>
              <a:off x="0" y="5605623"/>
              <a:ext cx="2743200" cy="276999"/>
            </a:xfrm>
            <a:prstGeom prst="rect">
              <a:avLst/>
            </a:prstGeom>
            <a:noFill/>
          </p:spPr>
          <p:txBody>
            <a:bodyPr wrap="square" lIns="0" tIns="0" rIns="0" bIns="0" rtlCol="0">
              <a:spAutoFit/>
            </a:bodyPr>
            <a:lstStyle/>
            <a:p>
              <a:pPr algn="ctr"/>
              <a:r>
                <a:rPr lang="en-US" b="1" dirty="0">
                  <a:solidFill>
                    <a:schemeClr val="bg2">
                      <a:lumMod val="10000"/>
                    </a:schemeClr>
                  </a:solidFill>
                </a:rPr>
                <a:t>ECONOMY SERVER</a:t>
              </a:r>
            </a:p>
          </p:txBody>
        </p:sp>
      </p:grpSp>
      <p:grpSp>
        <p:nvGrpSpPr>
          <p:cNvPr id="126" name="Group 125">
            <a:extLst>
              <a:ext uri="{FF2B5EF4-FFF2-40B4-BE49-F238E27FC236}">
                <a16:creationId xmlns:a16="http://schemas.microsoft.com/office/drawing/2014/main" id="{D31C90BF-96E6-41CE-AA27-C9D7E184FE5E}"/>
              </a:ext>
            </a:extLst>
          </p:cNvPr>
          <p:cNvGrpSpPr/>
          <p:nvPr/>
        </p:nvGrpSpPr>
        <p:grpSpPr>
          <a:xfrm>
            <a:off x="447579" y="3922645"/>
            <a:ext cx="2743200" cy="502920"/>
            <a:chOff x="86062" y="3922645"/>
            <a:chExt cx="2743200" cy="502920"/>
          </a:xfrm>
        </p:grpSpPr>
        <p:sp>
          <p:nvSpPr>
            <p:cNvPr id="13" name="Rectangle 12">
              <a:extLst>
                <a:ext uri="{FF2B5EF4-FFF2-40B4-BE49-F238E27FC236}">
                  <a16:creationId xmlns:a16="http://schemas.microsoft.com/office/drawing/2014/main" id="{F94112BE-CCA7-4282-BF6C-732DDBBF81B8}"/>
                </a:ext>
              </a:extLst>
            </p:cNvPr>
            <p:cNvSpPr/>
            <p:nvPr/>
          </p:nvSpPr>
          <p:spPr>
            <a:xfrm>
              <a:off x="86062" y="3922645"/>
              <a:ext cx="2743200" cy="50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2B0BD5C0-888C-4312-BA13-AEF2F61706D9}"/>
                </a:ext>
              </a:extLst>
            </p:cNvPr>
            <p:cNvSpPr txBox="1"/>
            <p:nvPr/>
          </p:nvSpPr>
          <p:spPr>
            <a:xfrm>
              <a:off x="86062" y="4066383"/>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rPr>
                <a:t>10 Mbps Bandwidth</a:t>
              </a:r>
            </a:p>
          </p:txBody>
        </p:sp>
      </p:grpSp>
      <p:grpSp>
        <p:nvGrpSpPr>
          <p:cNvPr id="127" name="Group 126">
            <a:extLst>
              <a:ext uri="{FF2B5EF4-FFF2-40B4-BE49-F238E27FC236}">
                <a16:creationId xmlns:a16="http://schemas.microsoft.com/office/drawing/2014/main" id="{957076EF-1434-4303-9A51-9BC42BB03BFC}"/>
              </a:ext>
            </a:extLst>
          </p:cNvPr>
          <p:cNvGrpSpPr/>
          <p:nvPr/>
        </p:nvGrpSpPr>
        <p:grpSpPr>
          <a:xfrm>
            <a:off x="447579" y="4425565"/>
            <a:ext cx="2743200" cy="502920"/>
            <a:chOff x="86062" y="4425565"/>
            <a:chExt cx="2743200" cy="502920"/>
          </a:xfrm>
        </p:grpSpPr>
        <p:sp>
          <p:nvSpPr>
            <p:cNvPr id="14" name="Rectangle 13">
              <a:extLst>
                <a:ext uri="{FF2B5EF4-FFF2-40B4-BE49-F238E27FC236}">
                  <a16:creationId xmlns:a16="http://schemas.microsoft.com/office/drawing/2014/main" id="{1A46ADB7-48EE-4A4D-82F7-164642E99E36}"/>
                </a:ext>
              </a:extLst>
            </p:cNvPr>
            <p:cNvSpPr/>
            <p:nvPr/>
          </p:nvSpPr>
          <p:spPr>
            <a:xfrm>
              <a:off x="86062" y="4425565"/>
              <a:ext cx="2743200" cy="5029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6CC0A83B-2947-4093-9AC3-57F8FBF6EB8A}"/>
                </a:ext>
              </a:extLst>
            </p:cNvPr>
            <p:cNvSpPr txBox="1"/>
            <p:nvPr/>
          </p:nvSpPr>
          <p:spPr>
            <a:xfrm>
              <a:off x="86062" y="4570195"/>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rPr>
                <a:t>4 GB DDR3 Ram</a:t>
              </a:r>
            </a:p>
          </p:txBody>
        </p:sp>
      </p:grpSp>
      <p:grpSp>
        <p:nvGrpSpPr>
          <p:cNvPr id="128" name="Group 127">
            <a:extLst>
              <a:ext uri="{FF2B5EF4-FFF2-40B4-BE49-F238E27FC236}">
                <a16:creationId xmlns:a16="http://schemas.microsoft.com/office/drawing/2014/main" id="{0ACF2891-A71E-47CD-B169-1A75F4FFB0FD}"/>
              </a:ext>
            </a:extLst>
          </p:cNvPr>
          <p:cNvGrpSpPr/>
          <p:nvPr/>
        </p:nvGrpSpPr>
        <p:grpSpPr>
          <a:xfrm>
            <a:off x="447579" y="4928485"/>
            <a:ext cx="2743200" cy="502920"/>
            <a:chOff x="86062" y="4928485"/>
            <a:chExt cx="2743200" cy="502920"/>
          </a:xfrm>
        </p:grpSpPr>
        <p:sp>
          <p:nvSpPr>
            <p:cNvPr id="15" name="Rectangle 14">
              <a:extLst>
                <a:ext uri="{FF2B5EF4-FFF2-40B4-BE49-F238E27FC236}">
                  <a16:creationId xmlns:a16="http://schemas.microsoft.com/office/drawing/2014/main" id="{AE6DF905-D9E5-4F00-9D9B-E4CA2B892AE0}"/>
                </a:ext>
              </a:extLst>
            </p:cNvPr>
            <p:cNvSpPr/>
            <p:nvPr/>
          </p:nvSpPr>
          <p:spPr>
            <a:xfrm>
              <a:off x="86062" y="4928485"/>
              <a:ext cx="2743200" cy="50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EEFCFD59-4B94-434F-BB51-6F4227624623}"/>
                </a:ext>
              </a:extLst>
            </p:cNvPr>
            <p:cNvSpPr txBox="1"/>
            <p:nvPr/>
          </p:nvSpPr>
          <p:spPr>
            <a:xfrm>
              <a:off x="86062" y="5072223"/>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rPr>
                <a:t>100 GB Outbound</a:t>
              </a:r>
            </a:p>
          </p:txBody>
        </p:sp>
      </p:grpSp>
      <p:grpSp>
        <p:nvGrpSpPr>
          <p:cNvPr id="124" name="Group 123">
            <a:extLst>
              <a:ext uri="{FF2B5EF4-FFF2-40B4-BE49-F238E27FC236}">
                <a16:creationId xmlns:a16="http://schemas.microsoft.com/office/drawing/2014/main" id="{45F7C050-5700-4170-BB80-360A20BBECF3}"/>
              </a:ext>
            </a:extLst>
          </p:cNvPr>
          <p:cNvGrpSpPr/>
          <p:nvPr/>
        </p:nvGrpSpPr>
        <p:grpSpPr>
          <a:xfrm>
            <a:off x="447579" y="2190666"/>
            <a:ext cx="2743200" cy="1229059"/>
            <a:chOff x="86062" y="2190666"/>
            <a:chExt cx="2743200" cy="1229059"/>
          </a:xfrm>
        </p:grpSpPr>
        <p:sp>
          <p:nvSpPr>
            <p:cNvPr id="11" name="Rectangle 10">
              <a:extLst>
                <a:ext uri="{FF2B5EF4-FFF2-40B4-BE49-F238E27FC236}">
                  <a16:creationId xmlns:a16="http://schemas.microsoft.com/office/drawing/2014/main" id="{1658B1B2-F30A-416C-B19B-E2A6F89D9189}"/>
                </a:ext>
              </a:extLst>
            </p:cNvPr>
            <p:cNvSpPr/>
            <p:nvPr/>
          </p:nvSpPr>
          <p:spPr>
            <a:xfrm>
              <a:off x="86062" y="2190666"/>
              <a:ext cx="2743200" cy="12290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5DCC4758-7C25-4B2C-B68C-F540E0AA99CE}"/>
                </a:ext>
              </a:extLst>
            </p:cNvPr>
            <p:cNvSpPr txBox="1"/>
            <p:nvPr/>
          </p:nvSpPr>
          <p:spPr>
            <a:xfrm>
              <a:off x="86062" y="3067844"/>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rPr>
                <a:t>Core i3 Dual Core</a:t>
              </a:r>
            </a:p>
          </p:txBody>
        </p:sp>
      </p:grpSp>
      <p:sp>
        <p:nvSpPr>
          <p:cNvPr id="9" name="Freeform: Shape 8">
            <a:extLst>
              <a:ext uri="{FF2B5EF4-FFF2-40B4-BE49-F238E27FC236}">
                <a16:creationId xmlns:a16="http://schemas.microsoft.com/office/drawing/2014/main" id="{02FB4A18-2213-4A03-8496-A73C97981196}"/>
              </a:ext>
            </a:extLst>
          </p:cNvPr>
          <p:cNvSpPr>
            <a:spLocks noChangeAspect="1"/>
          </p:cNvSpPr>
          <p:nvPr/>
        </p:nvSpPr>
        <p:spPr>
          <a:xfrm>
            <a:off x="1224819" y="1535597"/>
            <a:ext cx="1188720" cy="1365653"/>
          </a:xfrm>
          <a:custGeom>
            <a:avLst/>
            <a:gdLst>
              <a:gd name="connsiteX0" fmla="*/ 594360 w 1188720"/>
              <a:gd name="connsiteY0" fmla="*/ 0 h 1365653"/>
              <a:gd name="connsiteX1" fmla="*/ 1188720 w 1188720"/>
              <a:gd name="connsiteY1" fmla="*/ 594360 h 1365653"/>
              <a:gd name="connsiteX2" fmla="*/ 825712 w 1188720"/>
              <a:gd name="connsiteY2" fmla="*/ 1142012 h 1365653"/>
              <a:gd name="connsiteX3" fmla="*/ 748463 w 1188720"/>
              <a:gd name="connsiteY3" fmla="*/ 1165992 h 1365653"/>
              <a:gd name="connsiteX4" fmla="*/ 594361 w 1188720"/>
              <a:gd name="connsiteY4" fmla="*/ 1365653 h 1365653"/>
              <a:gd name="connsiteX5" fmla="*/ 440260 w 1188720"/>
              <a:gd name="connsiteY5" fmla="*/ 1165993 h 1365653"/>
              <a:gd name="connsiteX6" fmla="*/ 363008 w 1188720"/>
              <a:gd name="connsiteY6" fmla="*/ 1142012 h 1365653"/>
              <a:gd name="connsiteX7" fmla="*/ 0 w 1188720"/>
              <a:gd name="connsiteY7" fmla="*/ 594360 h 1365653"/>
              <a:gd name="connsiteX8" fmla="*/ 594360 w 1188720"/>
              <a:gd name="connsiteY8" fmla="*/ 0 h 1365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8720" h="1365653">
                <a:moveTo>
                  <a:pt x="594360" y="0"/>
                </a:moveTo>
                <a:cubicBezTo>
                  <a:pt x="922616" y="0"/>
                  <a:pt x="1188720" y="266104"/>
                  <a:pt x="1188720" y="594360"/>
                </a:cubicBezTo>
                <a:cubicBezTo>
                  <a:pt x="1188720" y="840552"/>
                  <a:pt x="1039037" y="1051784"/>
                  <a:pt x="825712" y="1142012"/>
                </a:cubicBezTo>
                <a:lnTo>
                  <a:pt x="748463" y="1165992"/>
                </a:lnTo>
                <a:lnTo>
                  <a:pt x="594361" y="1365653"/>
                </a:lnTo>
                <a:lnTo>
                  <a:pt x="440260" y="1165993"/>
                </a:lnTo>
                <a:lnTo>
                  <a:pt x="363008" y="1142012"/>
                </a:lnTo>
                <a:cubicBezTo>
                  <a:pt x="149684" y="1051784"/>
                  <a:pt x="0" y="840552"/>
                  <a:pt x="0" y="594360"/>
                </a:cubicBezTo>
                <a:cubicBezTo>
                  <a:pt x="0" y="266104"/>
                  <a:pt x="266104" y="0"/>
                  <a:pt x="594360" y="0"/>
                </a:cubicBezTo>
                <a:close/>
              </a:path>
            </a:pathLst>
          </a:custGeom>
          <a:solidFill>
            <a:srgbClr val="FF7467"/>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2400" b="1" dirty="0"/>
              <a:t>$99</a:t>
            </a:r>
          </a:p>
          <a:p>
            <a:pPr algn="ctr"/>
            <a:r>
              <a:rPr lang="en-US" sz="1200" b="1" dirty="0"/>
              <a:t>Month</a:t>
            </a:r>
          </a:p>
        </p:txBody>
      </p:sp>
      <p:sp>
        <p:nvSpPr>
          <p:cNvPr id="80" name="Rectangle 79">
            <a:extLst>
              <a:ext uri="{FF2B5EF4-FFF2-40B4-BE49-F238E27FC236}">
                <a16:creationId xmlns:a16="http://schemas.microsoft.com/office/drawing/2014/main" id="{2180F2A0-C790-4AA1-A316-3649693EE91C}"/>
              </a:ext>
            </a:extLst>
          </p:cNvPr>
          <p:cNvSpPr/>
          <p:nvPr/>
        </p:nvSpPr>
        <p:spPr>
          <a:xfrm>
            <a:off x="3283088" y="2115058"/>
            <a:ext cx="2743200" cy="93844"/>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1" name="Group 130">
            <a:extLst>
              <a:ext uri="{FF2B5EF4-FFF2-40B4-BE49-F238E27FC236}">
                <a16:creationId xmlns:a16="http://schemas.microsoft.com/office/drawing/2014/main" id="{6832F259-FF5B-4435-804A-4BCB08E73CEF}"/>
              </a:ext>
            </a:extLst>
          </p:cNvPr>
          <p:cNvGrpSpPr/>
          <p:nvPr/>
        </p:nvGrpSpPr>
        <p:grpSpPr>
          <a:xfrm>
            <a:off x="3283088" y="3419725"/>
            <a:ext cx="2743200" cy="502920"/>
            <a:chOff x="2921571" y="3419725"/>
            <a:chExt cx="2743200" cy="502920"/>
          </a:xfrm>
        </p:grpSpPr>
        <p:sp>
          <p:nvSpPr>
            <p:cNvPr id="83" name="Rectangle 82">
              <a:extLst>
                <a:ext uri="{FF2B5EF4-FFF2-40B4-BE49-F238E27FC236}">
                  <a16:creationId xmlns:a16="http://schemas.microsoft.com/office/drawing/2014/main" id="{4C60EAA3-83E5-4E16-9C1A-91DE094DDEBE}"/>
                </a:ext>
              </a:extLst>
            </p:cNvPr>
            <p:cNvSpPr/>
            <p:nvPr/>
          </p:nvSpPr>
          <p:spPr>
            <a:xfrm>
              <a:off x="2921571" y="3419725"/>
              <a:ext cx="2743200" cy="5029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TextBox 86">
              <a:extLst>
                <a:ext uri="{FF2B5EF4-FFF2-40B4-BE49-F238E27FC236}">
                  <a16:creationId xmlns:a16="http://schemas.microsoft.com/office/drawing/2014/main" id="{84BBE4D3-CF30-4669-9CFA-C6CDF3C8EB83}"/>
                </a:ext>
              </a:extLst>
            </p:cNvPr>
            <p:cNvSpPr txBox="1"/>
            <p:nvPr/>
          </p:nvSpPr>
          <p:spPr>
            <a:xfrm>
              <a:off x="2921571" y="3570764"/>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rPr>
                <a:t>250 GB Storage</a:t>
              </a:r>
            </a:p>
          </p:txBody>
        </p:sp>
      </p:grpSp>
      <p:grpSp>
        <p:nvGrpSpPr>
          <p:cNvPr id="135" name="Group 134">
            <a:extLst>
              <a:ext uri="{FF2B5EF4-FFF2-40B4-BE49-F238E27FC236}">
                <a16:creationId xmlns:a16="http://schemas.microsoft.com/office/drawing/2014/main" id="{899CAC95-726E-432D-AF5C-972A517D59F8}"/>
              </a:ext>
            </a:extLst>
          </p:cNvPr>
          <p:cNvGrpSpPr/>
          <p:nvPr/>
        </p:nvGrpSpPr>
        <p:grpSpPr>
          <a:xfrm>
            <a:off x="3197026" y="5362227"/>
            <a:ext cx="2829262" cy="763793"/>
            <a:chOff x="2835509" y="5362227"/>
            <a:chExt cx="2829262" cy="763793"/>
          </a:xfrm>
        </p:grpSpPr>
        <p:sp>
          <p:nvSpPr>
            <p:cNvPr id="81" name="Rectangle 80">
              <a:extLst>
                <a:ext uri="{FF2B5EF4-FFF2-40B4-BE49-F238E27FC236}">
                  <a16:creationId xmlns:a16="http://schemas.microsoft.com/office/drawing/2014/main" id="{A9F2CE54-82E2-4B1C-8071-EC5CD6201568}"/>
                </a:ext>
              </a:extLst>
            </p:cNvPr>
            <p:cNvSpPr/>
            <p:nvPr/>
          </p:nvSpPr>
          <p:spPr>
            <a:xfrm>
              <a:off x="2921571" y="5362227"/>
              <a:ext cx="2743200" cy="763793"/>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TextBox 87">
              <a:extLst>
                <a:ext uri="{FF2B5EF4-FFF2-40B4-BE49-F238E27FC236}">
                  <a16:creationId xmlns:a16="http://schemas.microsoft.com/office/drawing/2014/main" id="{94EE6941-A97D-4F56-B0E1-1AE39E400495}"/>
                </a:ext>
              </a:extLst>
            </p:cNvPr>
            <p:cNvSpPr txBox="1"/>
            <p:nvPr/>
          </p:nvSpPr>
          <p:spPr>
            <a:xfrm>
              <a:off x="2835509" y="5605623"/>
              <a:ext cx="2743200" cy="276999"/>
            </a:xfrm>
            <a:prstGeom prst="rect">
              <a:avLst/>
            </a:prstGeom>
            <a:noFill/>
          </p:spPr>
          <p:txBody>
            <a:bodyPr wrap="square" lIns="0" tIns="0" rIns="0" bIns="0" rtlCol="0">
              <a:spAutoFit/>
            </a:bodyPr>
            <a:lstStyle/>
            <a:p>
              <a:pPr algn="ctr"/>
              <a:r>
                <a:rPr lang="en-US" b="1" dirty="0">
                  <a:solidFill>
                    <a:schemeClr val="bg2">
                      <a:lumMod val="10000"/>
                    </a:schemeClr>
                  </a:solidFill>
                </a:rPr>
                <a:t>DELUXE SERVER</a:t>
              </a:r>
            </a:p>
          </p:txBody>
        </p:sp>
      </p:grpSp>
      <p:grpSp>
        <p:nvGrpSpPr>
          <p:cNvPr id="132" name="Group 131">
            <a:extLst>
              <a:ext uri="{FF2B5EF4-FFF2-40B4-BE49-F238E27FC236}">
                <a16:creationId xmlns:a16="http://schemas.microsoft.com/office/drawing/2014/main" id="{C1ED872A-0BEE-4173-A987-57BED6C60313}"/>
              </a:ext>
            </a:extLst>
          </p:cNvPr>
          <p:cNvGrpSpPr/>
          <p:nvPr/>
        </p:nvGrpSpPr>
        <p:grpSpPr>
          <a:xfrm>
            <a:off x="3283088" y="3922645"/>
            <a:ext cx="2743200" cy="502920"/>
            <a:chOff x="2921571" y="3922645"/>
            <a:chExt cx="2743200" cy="502920"/>
          </a:xfrm>
        </p:grpSpPr>
        <p:sp>
          <p:nvSpPr>
            <p:cNvPr id="84" name="Rectangle 83">
              <a:extLst>
                <a:ext uri="{FF2B5EF4-FFF2-40B4-BE49-F238E27FC236}">
                  <a16:creationId xmlns:a16="http://schemas.microsoft.com/office/drawing/2014/main" id="{1C7B92DE-EE61-4750-BB47-EEF86039C4C9}"/>
                </a:ext>
              </a:extLst>
            </p:cNvPr>
            <p:cNvSpPr/>
            <p:nvPr/>
          </p:nvSpPr>
          <p:spPr>
            <a:xfrm>
              <a:off x="2921571" y="3922645"/>
              <a:ext cx="2743200" cy="50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a:extLst>
                <a:ext uri="{FF2B5EF4-FFF2-40B4-BE49-F238E27FC236}">
                  <a16:creationId xmlns:a16="http://schemas.microsoft.com/office/drawing/2014/main" id="{7A8152A6-3690-49CD-9F1F-72E15BBF85DA}"/>
                </a:ext>
              </a:extLst>
            </p:cNvPr>
            <p:cNvSpPr txBox="1"/>
            <p:nvPr/>
          </p:nvSpPr>
          <p:spPr>
            <a:xfrm>
              <a:off x="2921571" y="4066383"/>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rPr>
                <a:t>100 Mbps Bandwidth</a:t>
              </a:r>
            </a:p>
          </p:txBody>
        </p:sp>
      </p:grpSp>
      <p:grpSp>
        <p:nvGrpSpPr>
          <p:cNvPr id="133" name="Group 132">
            <a:extLst>
              <a:ext uri="{FF2B5EF4-FFF2-40B4-BE49-F238E27FC236}">
                <a16:creationId xmlns:a16="http://schemas.microsoft.com/office/drawing/2014/main" id="{58863C1C-C980-49C3-BCC2-EE5345B4793A}"/>
              </a:ext>
            </a:extLst>
          </p:cNvPr>
          <p:cNvGrpSpPr/>
          <p:nvPr/>
        </p:nvGrpSpPr>
        <p:grpSpPr>
          <a:xfrm>
            <a:off x="3283088" y="4425565"/>
            <a:ext cx="2743200" cy="502920"/>
            <a:chOff x="2921571" y="4425565"/>
            <a:chExt cx="2743200" cy="502920"/>
          </a:xfrm>
        </p:grpSpPr>
        <p:sp>
          <p:nvSpPr>
            <p:cNvPr id="85" name="Rectangle 84">
              <a:extLst>
                <a:ext uri="{FF2B5EF4-FFF2-40B4-BE49-F238E27FC236}">
                  <a16:creationId xmlns:a16="http://schemas.microsoft.com/office/drawing/2014/main" id="{51C0730C-C5D6-47AF-A560-7D8A06DF1098}"/>
                </a:ext>
              </a:extLst>
            </p:cNvPr>
            <p:cNvSpPr/>
            <p:nvPr/>
          </p:nvSpPr>
          <p:spPr>
            <a:xfrm>
              <a:off x="2921571" y="4425565"/>
              <a:ext cx="2743200" cy="5029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TextBox 89">
              <a:extLst>
                <a:ext uri="{FF2B5EF4-FFF2-40B4-BE49-F238E27FC236}">
                  <a16:creationId xmlns:a16="http://schemas.microsoft.com/office/drawing/2014/main" id="{08A6061E-592D-4E7C-9BE0-9A116A7FE492}"/>
                </a:ext>
              </a:extLst>
            </p:cNvPr>
            <p:cNvSpPr txBox="1"/>
            <p:nvPr/>
          </p:nvSpPr>
          <p:spPr>
            <a:xfrm>
              <a:off x="2921571" y="4570195"/>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rPr>
                <a:t>8 GB DDR3 Ram</a:t>
              </a:r>
            </a:p>
          </p:txBody>
        </p:sp>
      </p:grpSp>
      <p:grpSp>
        <p:nvGrpSpPr>
          <p:cNvPr id="134" name="Group 133">
            <a:extLst>
              <a:ext uri="{FF2B5EF4-FFF2-40B4-BE49-F238E27FC236}">
                <a16:creationId xmlns:a16="http://schemas.microsoft.com/office/drawing/2014/main" id="{5AB773DE-C719-416D-87B5-75E5F298ADF9}"/>
              </a:ext>
            </a:extLst>
          </p:cNvPr>
          <p:cNvGrpSpPr/>
          <p:nvPr/>
        </p:nvGrpSpPr>
        <p:grpSpPr>
          <a:xfrm>
            <a:off x="3283088" y="4928485"/>
            <a:ext cx="2743200" cy="502920"/>
            <a:chOff x="2921571" y="4928485"/>
            <a:chExt cx="2743200" cy="502920"/>
          </a:xfrm>
        </p:grpSpPr>
        <p:sp>
          <p:nvSpPr>
            <p:cNvPr id="86" name="Rectangle 85">
              <a:extLst>
                <a:ext uri="{FF2B5EF4-FFF2-40B4-BE49-F238E27FC236}">
                  <a16:creationId xmlns:a16="http://schemas.microsoft.com/office/drawing/2014/main" id="{A71F50FB-C706-4819-9555-30158D0957AC}"/>
                </a:ext>
              </a:extLst>
            </p:cNvPr>
            <p:cNvSpPr/>
            <p:nvPr/>
          </p:nvSpPr>
          <p:spPr>
            <a:xfrm>
              <a:off x="2921571" y="4928485"/>
              <a:ext cx="2743200" cy="50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Box 90">
              <a:extLst>
                <a:ext uri="{FF2B5EF4-FFF2-40B4-BE49-F238E27FC236}">
                  <a16:creationId xmlns:a16="http://schemas.microsoft.com/office/drawing/2014/main" id="{7126D174-A6CB-48A9-A80D-8C0B09BEE224}"/>
                </a:ext>
              </a:extLst>
            </p:cNvPr>
            <p:cNvSpPr txBox="1"/>
            <p:nvPr/>
          </p:nvSpPr>
          <p:spPr>
            <a:xfrm>
              <a:off x="2921571" y="5072223"/>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rPr>
                <a:t>250 GB Outbound</a:t>
              </a:r>
            </a:p>
          </p:txBody>
        </p:sp>
      </p:grpSp>
      <p:grpSp>
        <p:nvGrpSpPr>
          <p:cNvPr id="130" name="Group 129">
            <a:extLst>
              <a:ext uri="{FF2B5EF4-FFF2-40B4-BE49-F238E27FC236}">
                <a16:creationId xmlns:a16="http://schemas.microsoft.com/office/drawing/2014/main" id="{6E50FA7F-7BD0-4D74-AA16-91A694C3D559}"/>
              </a:ext>
            </a:extLst>
          </p:cNvPr>
          <p:cNvGrpSpPr/>
          <p:nvPr/>
        </p:nvGrpSpPr>
        <p:grpSpPr>
          <a:xfrm>
            <a:off x="3283088" y="2190666"/>
            <a:ext cx="2743200" cy="1229059"/>
            <a:chOff x="2921571" y="2190666"/>
            <a:chExt cx="2743200" cy="1229059"/>
          </a:xfrm>
        </p:grpSpPr>
        <p:sp>
          <p:nvSpPr>
            <p:cNvPr id="82" name="Rectangle 81">
              <a:extLst>
                <a:ext uri="{FF2B5EF4-FFF2-40B4-BE49-F238E27FC236}">
                  <a16:creationId xmlns:a16="http://schemas.microsoft.com/office/drawing/2014/main" id="{C2AAC281-F4D8-4420-8D95-505D8048557D}"/>
                </a:ext>
              </a:extLst>
            </p:cNvPr>
            <p:cNvSpPr/>
            <p:nvPr/>
          </p:nvSpPr>
          <p:spPr>
            <a:xfrm>
              <a:off x="2921571" y="2190666"/>
              <a:ext cx="2743200" cy="12290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TextBox 91">
              <a:extLst>
                <a:ext uri="{FF2B5EF4-FFF2-40B4-BE49-F238E27FC236}">
                  <a16:creationId xmlns:a16="http://schemas.microsoft.com/office/drawing/2014/main" id="{44AE5900-0BCD-4BFC-AE7C-63541F496409}"/>
                </a:ext>
              </a:extLst>
            </p:cNvPr>
            <p:cNvSpPr txBox="1"/>
            <p:nvPr/>
          </p:nvSpPr>
          <p:spPr>
            <a:xfrm>
              <a:off x="2921571" y="3067844"/>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rPr>
                <a:t>Xeon Dual Core</a:t>
              </a:r>
            </a:p>
          </p:txBody>
        </p:sp>
      </p:grpSp>
      <p:sp>
        <p:nvSpPr>
          <p:cNvPr id="93" name="Freeform: Shape 92">
            <a:extLst>
              <a:ext uri="{FF2B5EF4-FFF2-40B4-BE49-F238E27FC236}">
                <a16:creationId xmlns:a16="http://schemas.microsoft.com/office/drawing/2014/main" id="{A2C87D8C-6C93-4967-94D4-BAAF637E9DF8}"/>
              </a:ext>
            </a:extLst>
          </p:cNvPr>
          <p:cNvSpPr>
            <a:spLocks noChangeAspect="1"/>
          </p:cNvSpPr>
          <p:nvPr/>
        </p:nvSpPr>
        <p:spPr>
          <a:xfrm>
            <a:off x="4060328" y="1535597"/>
            <a:ext cx="1188720" cy="1365653"/>
          </a:xfrm>
          <a:custGeom>
            <a:avLst/>
            <a:gdLst>
              <a:gd name="connsiteX0" fmla="*/ 594360 w 1188720"/>
              <a:gd name="connsiteY0" fmla="*/ 0 h 1365653"/>
              <a:gd name="connsiteX1" fmla="*/ 1188720 w 1188720"/>
              <a:gd name="connsiteY1" fmla="*/ 594360 h 1365653"/>
              <a:gd name="connsiteX2" fmla="*/ 825712 w 1188720"/>
              <a:gd name="connsiteY2" fmla="*/ 1142012 h 1365653"/>
              <a:gd name="connsiteX3" fmla="*/ 748463 w 1188720"/>
              <a:gd name="connsiteY3" fmla="*/ 1165992 h 1365653"/>
              <a:gd name="connsiteX4" fmla="*/ 594361 w 1188720"/>
              <a:gd name="connsiteY4" fmla="*/ 1365653 h 1365653"/>
              <a:gd name="connsiteX5" fmla="*/ 440260 w 1188720"/>
              <a:gd name="connsiteY5" fmla="*/ 1165993 h 1365653"/>
              <a:gd name="connsiteX6" fmla="*/ 363008 w 1188720"/>
              <a:gd name="connsiteY6" fmla="*/ 1142012 h 1365653"/>
              <a:gd name="connsiteX7" fmla="*/ 0 w 1188720"/>
              <a:gd name="connsiteY7" fmla="*/ 594360 h 1365653"/>
              <a:gd name="connsiteX8" fmla="*/ 594360 w 1188720"/>
              <a:gd name="connsiteY8" fmla="*/ 0 h 1365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8720" h="1365653">
                <a:moveTo>
                  <a:pt x="594360" y="0"/>
                </a:moveTo>
                <a:cubicBezTo>
                  <a:pt x="922616" y="0"/>
                  <a:pt x="1188720" y="266104"/>
                  <a:pt x="1188720" y="594360"/>
                </a:cubicBezTo>
                <a:cubicBezTo>
                  <a:pt x="1188720" y="840552"/>
                  <a:pt x="1039037" y="1051784"/>
                  <a:pt x="825712" y="1142012"/>
                </a:cubicBezTo>
                <a:lnTo>
                  <a:pt x="748463" y="1165992"/>
                </a:lnTo>
                <a:lnTo>
                  <a:pt x="594361" y="1365653"/>
                </a:lnTo>
                <a:lnTo>
                  <a:pt x="440260" y="1165993"/>
                </a:lnTo>
                <a:lnTo>
                  <a:pt x="363008" y="1142012"/>
                </a:lnTo>
                <a:cubicBezTo>
                  <a:pt x="149684" y="1051784"/>
                  <a:pt x="0" y="840552"/>
                  <a:pt x="0" y="594360"/>
                </a:cubicBezTo>
                <a:cubicBezTo>
                  <a:pt x="0" y="266104"/>
                  <a:pt x="266104" y="0"/>
                  <a:pt x="594360" y="0"/>
                </a:cubicBezTo>
                <a:close/>
              </a:path>
            </a:pathLst>
          </a:custGeom>
          <a:solidFill>
            <a:srgbClr val="4CC8EC"/>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2400" b="1" dirty="0"/>
              <a:t>$135</a:t>
            </a:r>
          </a:p>
          <a:p>
            <a:pPr algn="ctr"/>
            <a:r>
              <a:rPr lang="en-US" sz="1200" b="1" dirty="0"/>
              <a:t>Month</a:t>
            </a:r>
            <a:endParaRPr lang="en-US" sz="1200" dirty="0"/>
          </a:p>
        </p:txBody>
      </p:sp>
      <p:sp>
        <p:nvSpPr>
          <p:cNvPr id="95" name="Rectangle 94">
            <a:extLst>
              <a:ext uri="{FF2B5EF4-FFF2-40B4-BE49-F238E27FC236}">
                <a16:creationId xmlns:a16="http://schemas.microsoft.com/office/drawing/2014/main" id="{627002EA-75EB-4499-9F60-95B829ED618C}"/>
              </a:ext>
            </a:extLst>
          </p:cNvPr>
          <p:cNvSpPr/>
          <p:nvPr/>
        </p:nvSpPr>
        <p:spPr>
          <a:xfrm>
            <a:off x="6123108" y="2112275"/>
            <a:ext cx="2743200" cy="93844"/>
          </a:xfrm>
          <a:prstGeom prst="rect">
            <a:avLst/>
          </a:pr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7" name="Group 136">
            <a:extLst>
              <a:ext uri="{FF2B5EF4-FFF2-40B4-BE49-F238E27FC236}">
                <a16:creationId xmlns:a16="http://schemas.microsoft.com/office/drawing/2014/main" id="{CEFF8104-74A6-4492-9236-38C1CAF53CFF}"/>
              </a:ext>
            </a:extLst>
          </p:cNvPr>
          <p:cNvGrpSpPr/>
          <p:nvPr/>
        </p:nvGrpSpPr>
        <p:grpSpPr>
          <a:xfrm>
            <a:off x="6123108" y="3416942"/>
            <a:ext cx="2743200" cy="502920"/>
            <a:chOff x="5761591" y="3416942"/>
            <a:chExt cx="2743200" cy="502920"/>
          </a:xfrm>
        </p:grpSpPr>
        <p:sp>
          <p:nvSpPr>
            <p:cNvPr id="98" name="Rectangle 97">
              <a:extLst>
                <a:ext uri="{FF2B5EF4-FFF2-40B4-BE49-F238E27FC236}">
                  <a16:creationId xmlns:a16="http://schemas.microsoft.com/office/drawing/2014/main" id="{F2980DE8-2C6D-4215-8741-44195BB9B48D}"/>
                </a:ext>
              </a:extLst>
            </p:cNvPr>
            <p:cNvSpPr/>
            <p:nvPr/>
          </p:nvSpPr>
          <p:spPr>
            <a:xfrm>
              <a:off x="5761591" y="3416942"/>
              <a:ext cx="2743200" cy="5029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extBox 101">
              <a:extLst>
                <a:ext uri="{FF2B5EF4-FFF2-40B4-BE49-F238E27FC236}">
                  <a16:creationId xmlns:a16="http://schemas.microsoft.com/office/drawing/2014/main" id="{20AF419C-483D-4527-B60C-3088312C15EB}"/>
                </a:ext>
              </a:extLst>
            </p:cNvPr>
            <p:cNvSpPr txBox="1"/>
            <p:nvPr/>
          </p:nvSpPr>
          <p:spPr>
            <a:xfrm>
              <a:off x="5761591" y="3567981"/>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rPr>
                <a:t>500 GB Storage</a:t>
              </a:r>
            </a:p>
          </p:txBody>
        </p:sp>
      </p:grpSp>
      <p:grpSp>
        <p:nvGrpSpPr>
          <p:cNvPr id="141" name="Group 140">
            <a:extLst>
              <a:ext uri="{FF2B5EF4-FFF2-40B4-BE49-F238E27FC236}">
                <a16:creationId xmlns:a16="http://schemas.microsoft.com/office/drawing/2014/main" id="{DD9E2D83-23DB-4E47-96C8-7A6CCAAA98D6}"/>
              </a:ext>
            </a:extLst>
          </p:cNvPr>
          <p:cNvGrpSpPr/>
          <p:nvPr/>
        </p:nvGrpSpPr>
        <p:grpSpPr>
          <a:xfrm>
            <a:off x="6037046" y="5359444"/>
            <a:ext cx="2829262" cy="763793"/>
            <a:chOff x="5675529" y="5359444"/>
            <a:chExt cx="2829262" cy="763793"/>
          </a:xfrm>
        </p:grpSpPr>
        <p:sp>
          <p:nvSpPr>
            <p:cNvPr id="96" name="Rectangle 95">
              <a:extLst>
                <a:ext uri="{FF2B5EF4-FFF2-40B4-BE49-F238E27FC236}">
                  <a16:creationId xmlns:a16="http://schemas.microsoft.com/office/drawing/2014/main" id="{F30EF795-6893-47B1-AA91-E30C85873FB6}"/>
                </a:ext>
              </a:extLst>
            </p:cNvPr>
            <p:cNvSpPr/>
            <p:nvPr/>
          </p:nvSpPr>
          <p:spPr>
            <a:xfrm>
              <a:off x="5761591" y="5359444"/>
              <a:ext cx="2743200" cy="763793"/>
            </a:xfrm>
            <a:prstGeom prst="rect">
              <a:avLst/>
            </a:pr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TextBox 102">
              <a:extLst>
                <a:ext uri="{FF2B5EF4-FFF2-40B4-BE49-F238E27FC236}">
                  <a16:creationId xmlns:a16="http://schemas.microsoft.com/office/drawing/2014/main" id="{7C824181-406B-49B8-898C-EF2520D2B246}"/>
                </a:ext>
              </a:extLst>
            </p:cNvPr>
            <p:cNvSpPr txBox="1"/>
            <p:nvPr/>
          </p:nvSpPr>
          <p:spPr>
            <a:xfrm>
              <a:off x="5675529" y="5602840"/>
              <a:ext cx="2743200" cy="276999"/>
            </a:xfrm>
            <a:prstGeom prst="rect">
              <a:avLst/>
            </a:prstGeom>
            <a:noFill/>
          </p:spPr>
          <p:txBody>
            <a:bodyPr wrap="square" lIns="0" tIns="0" rIns="0" bIns="0" rtlCol="0">
              <a:spAutoFit/>
            </a:bodyPr>
            <a:lstStyle/>
            <a:p>
              <a:pPr algn="ctr"/>
              <a:r>
                <a:rPr lang="en-US" b="1" dirty="0">
                  <a:solidFill>
                    <a:schemeClr val="bg2">
                      <a:lumMod val="10000"/>
                    </a:schemeClr>
                  </a:solidFill>
                </a:rPr>
                <a:t>ULTIMATE SERVER</a:t>
              </a:r>
            </a:p>
          </p:txBody>
        </p:sp>
      </p:grpSp>
      <p:grpSp>
        <p:nvGrpSpPr>
          <p:cNvPr id="138" name="Group 137">
            <a:extLst>
              <a:ext uri="{FF2B5EF4-FFF2-40B4-BE49-F238E27FC236}">
                <a16:creationId xmlns:a16="http://schemas.microsoft.com/office/drawing/2014/main" id="{C8D6A3CE-4A3D-4336-9497-1B0457151C04}"/>
              </a:ext>
            </a:extLst>
          </p:cNvPr>
          <p:cNvGrpSpPr/>
          <p:nvPr/>
        </p:nvGrpSpPr>
        <p:grpSpPr>
          <a:xfrm>
            <a:off x="6123108" y="3919862"/>
            <a:ext cx="2743200" cy="502920"/>
            <a:chOff x="5761591" y="3919862"/>
            <a:chExt cx="2743200" cy="502920"/>
          </a:xfrm>
        </p:grpSpPr>
        <p:sp>
          <p:nvSpPr>
            <p:cNvPr id="99" name="Rectangle 98">
              <a:extLst>
                <a:ext uri="{FF2B5EF4-FFF2-40B4-BE49-F238E27FC236}">
                  <a16:creationId xmlns:a16="http://schemas.microsoft.com/office/drawing/2014/main" id="{9558C943-C436-4694-875B-AC27AFE82BF1}"/>
                </a:ext>
              </a:extLst>
            </p:cNvPr>
            <p:cNvSpPr/>
            <p:nvPr/>
          </p:nvSpPr>
          <p:spPr>
            <a:xfrm>
              <a:off x="5761591" y="3919862"/>
              <a:ext cx="2743200" cy="50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TextBox 103">
              <a:extLst>
                <a:ext uri="{FF2B5EF4-FFF2-40B4-BE49-F238E27FC236}">
                  <a16:creationId xmlns:a16="http://schemas.microsoft.com/office/drawing/2014/main" id="{CFCFBC10-8A9A-4701-BD05-9B9ED1467629}"/>
                </a:ext>
              </a:extLst>
            </p:cNvPr>
            <p:cNvSpPr txBox="1"/>
            <p:nvPr/>
          </p:nvSpPr>
          <p:spPr>
            <a:xfrm>
              <a:off x="5761591" y="4063600"/>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rPr>
                <a:t>200 Mbps Bandwidth</a:t>
              </a:r>
            </a:p>
          </p:txBody>
        </p:sp>
      </p:grpSp>
      <p:grpSp>
        <p:nvGrpSpPr>
          <p:cNvPr id="139" name="Group 138">
            <a:extLst>
              <a:ext uri="{FF2B5EF4-FFF2-40B4-BE49-F238E27FC236}">
                <a16:creationId xmlns:a16="http://schemas.microsoft.com/office/drawing/2014/main" id="{0C56C4AB-457F-431E-B8DC-9808618B733F}"/>
              </a:ext>
            </a:extLst>
          </p:cNvPr>
          <p:cNvGrpSpPr/>
          <p:nvPr/>
        </p:nvGrpSpPr>
        <p:grpSpPr>
          <a:xfrm>
            <a:off x="6123108" y="4422782"/>
            <a:ext cx="2743200" cy="502920"/>
            <a:chOff x="5761591" y="4422782"/>
            <a:chExt cx="2743200" cy="502920"/>
          </a:xfrm>
        </p:grpSpPr>
        <p:sp>
          <p:nvSpPr>
            <p:cNvPr id="100" name="Rectangle 99">
              <a:extLst>
                <a:ext uri="{FF2B5EF4-FFF2-40B4-BE49-F238E27FC236}">
                  <a16:creationId xmlns:a16="http://schemas.microsoft.com/office/drawing/2014/main" id="{596A6037-57E6-42AA-8BE7-290E951E5857}"/>
                </a:ext>
              </a:extLst>
            </p:cNvPr>
            <p:cNvSpPr/>
            <p:nvPr/>
          </p:nvSpPr>
          <p:spPr>
            <a:xfrm>
              <a:off x="5761591" y="4422782"/>
              <a:ext cx="2743200" cy="5029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TextBox 104">
              <a:extLst>
                <a:ext uri="{FF2B5EF4-FFF2-40B4-BE49-F238E27FC236}">
                  <a16:creationId xmlns:a16="http://schemas.microsoft.com/office/drawing/2014/main" id="{99B5B198-9842-4006-85F2-CFCC909109A0}"/>
                </a:ext>
              </a:extLst>
            </p:cNvPr>
            <p:cNvSpPr txBox="1"/>
            <p:nvPr/>
          </p:nvSpPr>
          <p:spPr>
            <a:xfrm>
              <a:off x="5761591" y="4567412"/>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rPr>
                <a:t>16 GB DDR4 Ram</a:t>
              </a:r>
            </a:p>
          </p:txBody>
        </p:sp>
      </p:grpSp>
      <p:grpSp>
        <p:nvGrpSpPr>
          <p:cNvPr id="140" name="Group 139">
            <a:extLst>
              <a:ext uri="{FF2B5EF4-FFF2-40B4-BE49-F238E27FC236}">
                <a16:creationId xmlns:a16="http://schemas.microsoft.com/office/drawing/2014/main" id="{01D62A56-D0DF-478F-8A6F-F2950126018A}"/>
              </a:ext>
            </a:extLst>
          </p:cNvPr>
          <p:cNvGrpSpPr/>
          <p:nvPr/>
        </p:nvGrpSpPr>
        <p:grpSpPr>
          <a:xfrm>
            <a:off x="6123108" y="4925702"/>
            <a:ext cx="2743200" cy="502920"/>
            <a:chOff x="5761591" y="4925702"/>
            <a:chExt cx="2743200" cy="502920"/>
          </a:xfrm>
        </p:grpSpPr>
        <p:sp>
          <p:nvSpPr>
            <p:cNvPr id="101" name="Rectangle 100">
              <a:extLst>
                <a:ext uri="{FF2B5EF4-FFF2-40B4-BE49-F238E27FC236}">
                  <a16:creationId xmlns:a16="http://schemas.microsoft.com/office/drawing/2014/main" id="{A1849DF2-745E-412A-8555-9E0712A952F2}"/>
                </a:ext>
              </a:extLst>
            </p:cNvPr>
            <p:cNvSpPr/>
            <p:nvPr/>
          </p:nvSpPr>
          <p:spPr>
            <a:xfrm>
              <a:off x="5761591" y="4925702"/>
              <a:ext cx="2743200" cy="50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TextBox 105">
              <a:extLst>
                <a:ext uri="{FF2B5EF4-FFF2-40B4-BE49-F238E27FC236}">
                  <a16:creationId xmlns:a16="http://schemas.microsoft.com/office/drawing/2014/main" id="{28CDD05D-25CA-4E81-9233-C73F34660BDB}"/>
                </a:ext>
              </a:extLst>
            </p:cNvPr>
            <p:cNvSpPr txBox="1"/>
            <p:nvPr/>
          </p:nvSpPr>
          <p:spPr>
            <a:xfrm>
              <a:off x="5761591" y="5069440"/>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rPr>
                <a:t>500 GB Outbound</a:t>
              </a:r>
            </a:p>
          </p:txBody>
        </p:sp>
      </p:grpSp>
      <p:grpSp>
        <p:nvGrpSpPr>
          <p:cNvPr id="136" name="Group 135">
            <a:extLst>
              <a:ext uri="{FF2B5EF4-FFF2-40B4-BE49-F238E27FC236}">
                <a16:creationId xmlns:a16="http://schemas.microsoft.com/office/drawing/2014/main" id="{1DE0F2A6-F0F0-4589-8E13-F6550B1F2C5C}"/>
              </a:ext>
            </a:extLst>
          </p:cNvPr>
          <p:cNvGrpSpPr/>
          <p:nvPr/>
        </p:nvGrpSpPr>
        <p:grpSpPr>
          <a:xfrm>
            <a:off x="6123108" y="2187883"/>
            <a:ext cx="2743200" cy="1229059"/>
            <a:chOff x="5761591" y="2187883"/>
            <a:chExt cx="2743200" cy="1229059"/>
          </a:xfrm>
        </p:grpSpPr>
        <p:sp>
          <p:nvSpPr>
            <p:cNvPr id="97" name="Rectangle 96">
              <a:extLst>
                <a:ext uri="{FF2B5EF4-FFF2-40B4-BE49-F238E27FC236}">
                  <a16:creationId xmlns:a16="http://schemas.microsoft.com/office/drawing/2014/main" id="{855E8F88-8E7E-4052-A362-499AEF9E9DE0}"/>
                </a:ext>
              </a:extLst>
            </p:cNvPr>
            <p:cNvSpPr/>
            <p:nvPr/>
          </p:nvSpPr>
          <p:spPr>
            <a:xfrm>
              <a:off x="5761591" y="2187883"/>
              <a:ext cx="2743200" cy="12290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TextBox 106">
              <a:extLst>
                <a:ext uri="{FF2B5EF4-FFF2-40B4-BE49-F238E27FC236}">
                  <a16:creationId xmlns:a16="http://schemas.microsoft.com/office/drawing/2014/main" id="{565ADCE8-5A08-4E82-9121-CADF8DE0229E}"/>
                </a:ext>
              </a:extLst>
            </p:cNvPr>
            <p:cNvSpPr txBox="1"/>
            <p:nvPr/>
          </p:nvSpPr>
          <p:spPr>
            <a:xfrm>
              <a:off x="5761591" y="3065061"/>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rPr>
                <a:t>2x Xeon Quad Core</a:t>
              </a:r>
            </a:p>
          </p:txBody>
        </p:sp>
      </p:grpSp>
      <p:sp>
        <p:nvSpPr>
          <p:cNvPr id="108" name="Freeform: Shape 107">
            <a:extLst>
              <a:ext uri="{FF2B5EF4-FFF2-40B4-BE49-F238E27FC236}">
                <a16:creationId xmlns:a16="http://schemas.microsoft.com/office/drawing/2014/main" id="{47E73C1B-04FD-4574-9400-2A2DA23F1464}"/>
              </a:ext>
            </a:extLst>
          </p:cNvPr>
          <p:cNvSpPr>
            <a:spLocks noChangeAspect="1"/>
          </p:cNvSpPr>
          <p:nvPr/>
        </p:nvSpPr>
        <p:spPr>
          <a:xfrm>
            <a:off x="6900348" y="1532814"/>
            <a:ext cx="1188720" cy="1365653"/>
          </a:xfrm>
          <a:custGeom>
            <a:avLst/>
            <a:gdLst>
              <a:gd name="connsiteX0" fmla="*/ 594360 w 1188720"/>
              <a:gd name="connsiteY0" fmla="*/ 0 h 1365653"/>
              <a:gd name="connsiteX1" fmla="*/ 1188720 w 1188720"/>
              <a:gd name="connsiteY1" fmla="*/ 594360 h 1365653"/>
              <a:gd name="connsiteX2" fmla="*/ 825712 w 1188720"/>
              <a:gd name="connsiteY2" fmla="*/ 1142012 h 1365653"/>
              <a:gd name="connsiteX3" fmla="*/ 748463 w 1188720"/>
              <a:gd name="connsiteY3" fmla="*/ 1165992 h 1365653"/>
              <a:gd name="connsiteX4" fmla="*/ 594361 w 1188720"/>
              <a:gd name="connsiteY4" fmla="*/ 1365653 h 1365653"/>
              <a:gd name="connsiteX5" fmla="*/ 440260 w 1188720"/>
              <a:gd name="connsiteY5" fmla="*/ 1165993 h 1365653"/>
              <a:gd name="connsiteX6" fmla="*/ 363008 w 1188720"/>
              <a:gd name="connsiteY6" fmla="*/ 1142012 h 1365653"/>
              <a:gd name="connsiteX7" fmla="*/ 0 w 1188720"/>
              <a:gd name="connsiteY7" fmla="*/ 594360 h 1365653"/>
              <a:gd name="connsiteX8" fmla="*/ 594360 w 1188720"/>
              <a:gd name="connsiteY8" fmla="*/ 0 h 1365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8720" h="1365653">
                <a:moveTo>
                  <a:pt x="594360" y="0"/>
                </a:moveTo>
                <a:cubicBezTo>
                  <a:pt x="922616" y="0"/>
                  <a:pt x="1188720" y="266104"/>
                  <a:pt x="1188720" y="594360"/>
                </a:cubicBezTo>
                <a:cubicBezTo>
                  <a:pt x="1188720" y="840552"/>
                  <a:pt x="1039037" y="1051784"/>
                  <a:pt x="825712" y="1142012"/>
                </a:cubicBezTo>
                <a:lnTo>
                  <a:pt x="748463" y="1165992"/>
                </a:lnTo>
                <a:lnTo>
                  <a:pt x="594361" y="1365653"/>
                </a:lnTo>
                <a:lnTo>
                  <a:pt x="440260" y="1165993"/>
                </a:lnTo>
                <a:lnTo>
                  <a:pt x="363008" y="1142012"/>
                </a:lnTo>
                <a:cubicBezTo>
                  <a:pt x="149684" y="1051784"/>
                  <a:pt x="0" y="840552"/>
                  <a:pt x="0" y="594360"/>
                </a:cubicBezTo>
                <a:cubicBezTo>
                  <a:pt x="0" y="266104"/>
                  <a:pt x="266104" y="0"/>
                  <a:pt x="594360" y="0"/>
                </a:cubicBezTo>
                <a:close/>
              </a:path>
            </a:pathLst>
          </a:custGeom>
          <a:solidFill>
            <a:srgbClr val="F4C956"/>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2400" b="1" dirty="0"/>
              <a:t>$219</a:t>
            </a:r>
          </a:p>
          <a:p>
            <a:pPr algn="ctr"/>
            <a:r>
              <a:rPr lang="en-US" sz="1200" b="1" dirty="0"/>
              <a:t>Month</a:t>
            </a:r>
            <a:endParaRPr lang="en-US" sz="1200" dirty="0"/>
          </a:p>
        </p:txBody>
      </p:sp>
      <p:sp>
        <p:nvSpPr>
          <p:cNvPr id="110" name="Rectangle 109">
            <a:extLst>
              <a:ext uri="{FF2B5EF4-FFF2-40B4-BE49-F238E27FC236}">
                <a16:creationId xmlns:a16="http://schemas.microsoft.com/office/drawing/2014/main" id="{8D9318C3-142E-4F39-B5DA-516A5D8B4B02}"/>
              </a:ext>
            </a:extLst>
          </p:cNvPr>
          <p:cNvSpPr/>
          <p:nvPr/>
        </p:nvSpPr>
        <p:spPr>
          <a:xfrm>
            <a:off x="8963128" y="2112275"/>
            <a:ext cx="2743200" cy="93844"/>
          </a:xfrm>
          <a:prstGeom prst="rect">
            <a:avLst/>
          </a:pr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3" name="Group 142">
            <a:extLst>
              <a:ext uri="{FF2B5EF4-FFF2-40B4-BE49-F238E27FC236}">
                <a16:creationId xmlns:a16="http://schemas.microsoft.com/office/drawing/2014/main" id="{B89AD17D-B863-4860-B03A-CA3F5573861E}"/>
              </a:ext>
            </a:extLst>
          </p:cNvPr>
          <p:cNvGrpSpPr/>
          <p:nvPr/>
        </p:nvGrpSpPr>
        <p:grpSpPr>
          <a:xfrm>
            <a:off x="8963128" y="3416942"/>
            <a:ext cx="2743200" cy="502920"/>
            <a:chOff x="8601611" y="3416942"/>
            <a:chExt cx="2743200" cy="502920"/>
          </a:xfrm>
        </p:grpSpPr>
        <p:sp>
          <p:nvSpPr>
            <p:cNvPr id="113" name="Rectangle 112">
              <a:extLst>
                <a:ext uri="{FF2B5EF4-FFF2-40B4-BE49-F238E27FC236}">
                  <a16:creationId xmlns:a16="http://schemas.microsoft.com/office/drawing/2014/main" id="{BF658BC5-CB0B-4CC6-B661-7AEA9586E557}"/>
                </a:ext>
              </a:extLst>
            </p:cNvPr>
            <p:cNvSpPr/>
            <p:nvPr/>
          </p:nvSpPr>
          <p:spPr>
            <a:xfrm>
              <a:off x="8601611" y="3416942"/>
              <a:ext cx="2743200" cy="5029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TextBox 116">
              <a:extLst>
                <a:ext uri="{FF2B5EF4-FFF2-40B4-BE49-F238E27FC236}">
                  <a16:creationId xmlns:a16="http://schemas.microsoft.com/office/drawing/2014/main" id="{788F6565-C3F8-4751-BE21-05F79E40E022}"/>
                </a:ext>
              </a:extLst>
            </p:cNvPr>
            <p:cNvSpPr txBox="1"/>
            <p:nvPr/>
          </p:nvSpPr>
          <p:spPr>
            <a:xfrm>
              <a:off x="8601611" y="3567981"/>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rPr>
                <a:t>1 TB Storage</a:t>
              </a:r>
            </a:p>
          </p:txBody>
        </p:sp>
      </p:grpSp>
      <p:grpSp>
        <p:nvGrpSpPr>
          <p:cNvPr id="147" name="Group 146">
            <a:extLst>
              <a:ext uri="{FF2B5EF4-FFF2-40B4-BE49-F238E27FC236}">
                <a16:creationId xmlns:a16="http://schemas.microsoft.com/office/drawing/2014/main" id="{C5112865-F5D7-48A6-B570-68726B9A3C03}"/>
              </a:ext>
            </a:extLst>
          </p:cNvPr>
          <p:cNvGrpSpPr/>
          <p:nvPr/>
        </p:nvGrpSpPr>
        <p:grpSpPr>
          <a:xfrm>
            <a:off x="8877066" y="5359444"/>
            <a:ext cx="2829262" cy="763793"/>
            <a:chOff x="8515549" y="5359444"/>
            <a:chExt cx="2829262" cy="763793"/>
          </a:xfrm>
        </p:grpSpPr>
        <p:sp>
          <p:nvSpPr>
            <p:cNvPr id="111" name="Rectangle 110">
              <a:extLst>
                <a:ext uri="{FF2B5EF4-FFF2-40B4-BE49-F238E27FC236}">
                  <a16:creationId xmlns:a16="http://schemas.microsoft.com/office/drawing/2014/main" id="{BBB88AAD-D7DB-436E-91C7-73C49D165793}"/>
                </a:ext>
              </a:extLst>
            </p:cNvPr>
            <p:cNvSpPr/>
            <p:nvPr/>
          </p:nvSpPr>
          <p:spPr>
            <a:xfrm>
              <a:off x="8601611" y="5359444"/>
              <a:ext cx="2743200" cy="763793"/>
            </a:xfrm>
            <a:prstGeom prst="rect">
              <a:avLst/>
            </a:pr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TextBox 117">
              <a:extLst>
                <a:ext uri="{FF2B5EF4-FFF2-40B4-BE49-F238E27FC236}">
                  <a16:creationId xmlns:a16="http://schemas.microsoft.com/office/drawing/2014/main" id="{28EAEB5A-E429-4802-8144-123BB3FAA0CA}"/>
                </a:ext>
              </a:extLst>
            </p:cNvPr>
            <p:cNvSpPr txBox="1"/>
            <p:nvPr/>
          </p:nvSpPr>
          <p:spPr>
            <a:xfrm>
              <a:off x="8515549" y="5602840"/>
              <a:ext cx="2743200" cy="276999"/>
            </a:xfrm>
            <a:prstGeom prst="rect">
              <a:avLst/>
            </a:prstGeom>
            <a:noFill/>
          </p:spPr>
          <p:txBody>
            <a:bodyPr wrap="square" lIns="0" tIns="0" rIns="0" bIns="0" rtlCol="0">
              <a:spAutoFit/>
            </a:bodyPr>
            <a:lstStyle/>
            <a:p>
              <a:pPr algn="ctr"/>
              <a:r>
                <a:rPr lang="en-US" b="1" dirty="0">
                  <a:solidFill>
                    <a:schemeClr val="bg2">
                      <a:lumMod val="10000"/>
                    </a:schemeClr>
                  </a:solidFill>
                </a:rPr>
                <a:t>POWER SERVER</a:t>
              </a:r>
            </a:p>
          </p:txBody>
        </p:sp>
      </p:grpSp>
      <p:grpSp>
        <p:nvGrpSpPr>
          <p:cNvPr id="144" name="Group 143">
            <a:extLst>
              <a:ext uri="{FF2B5EF4-FFF2-40B4-BE49-F238E27FC236}">
                <a16:creationId xmlns:a16="http://schemas.microsoft.com/office/drawing/2014/main" id="{198FDA81-00F6-4FB6-8FC0-884ABBAD1981}"/>
              </a:ext>
            </a:extLst>
          </p:cNvPr>
          <p:cNvGrpSpPr/>
          <p:nvPr/>
        </p:nvGrpSpPr>
        <p:grpSpPr>
          <a:xfrm>
            <a:off x="8963128" y="3919862"/>
            <a:ext cx="2743200" cy="502920"/>
            <a:chOff x="8601611" y="3919862"/>
            <a:chExt cx="2743200" cy="502920"/>
          </a:xfrm>
        </p:grpSpPr>
        <p:sp>
          <p:nvSpPr>
            <p:cNvPr id="114" name="Rectangle 113">
              <a:extLst>
                <a:ext uri="{FF2B5EF4-FFF2-40B4-BE49-F238E27FC236}">
                  <a16:creationId xmlns:a16="http://schemas.microsoft.com/office/drawing/2014/main" id="{20E521B0-152D-42D1-B9FC-72CC756A3656}"/>
                </a:ext>
              </a:extLst>
            </p:cNvPr>
            <p:cNvSpPr/>
            <p:nvPr/>
          </p:nvSpPr>
          <p:spPr>
            <a:xfrm>
              <a:off x="8601611" y="3919862"/>
              <a:ext cx="2743200" cy="50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TextBox 118">
              <a:extLst>
                <a:ext uri="{FF2B5EF4-FFF2-40B4-BE49-F238E27FC236}">
                  <a16:creationId xmlns:a16="http://schemas.microsoft.com/office/drawing/2014/main" id="{40CB3775-EC74-481C-A6A0-E51AC7CD9DD9}"/>
                </a:ext>
              </a:extLst>
            </p:cNvPr>
            <p:cNvSpPr txBox="1"/>
            <p:nvPr/>
          </p:nvSpPr>
          <p:spPr>
            <a:xfrm>
              <a:off x="8601611" y="4063600"/>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rPr>
                <a:t>1 </a:t>
              </a:r>
              <a:r>
                <a:rPr lang="en-US" sz="1400" b="1" dirty="0" err="1">
                  <a:solidFill>
                    <a:schemeClr val="bg2">
                      <a:lumMod val="10000"/>
                    </a:schemeClr>
                  </a:solidFill>
                </a:rPr>
                <a:t>Gbps</a:t>
              </a:r>
              <a:r>
                <a:rPr lang="en-US" sz="1400" b="1" dirty="0">
                  <a:solidFill>
                    <a:schemeClr val="bg2">
                      <a:lumMod val="10000"/>
                    </a:schemeClr>
                  </a:solidFill>
                </a:rPr>
                <a:t> Bandwidth</a:t>
              </a:r>
            </a:p>
          </p:txBody>
        </p:sp>
      </p:grpSp>
      <p:grpSp>
        <p:nvGrpSpPr>
          <p:cNvPr id="145" name="Group 144">
            <a:extLst>
              <a:ext uri="{FF2B5EF4-FFF2-40B4-BE49-F238E27FC236}">
                <a16:creationId xmlns:a16="http://schemas.microsoft.com/office/drawing/2014/main" id="{5D41B325-958D-4109-BED2-F0A49BF5B64B}"/>
              </a:ext>
            </a:extLst>
          </p:cNvPr>
          <p:cNvGrpSpPr/>
          <p:nvPr/>
        </p:nvGrpSpPr>
        <p:grpSpPr>
          <a:xfrm>
            <a:off x="8963128" y="4422782"/>
            <a:ext cx="2743200" cy="502920"/>
            <a:chOff x="8601611" y="4422782"/>
            <a:chExt cx="2743200" cy="502920"/>
          </a:xfrm>
        </p:grpSpPr>
        <p:sp>
          <p:nvSpPr>
            <p:cNvPr id="115" name="Rectangle 114">
              <a:extLst>
                <a:ext uri="{FF2B5EF4-FFF2-40B4-BE49-F238E27FC236}">
                  <a16:creationId xmlns:a16="http://schemas.microsoft.com/office/drawing/2014/main" id="{C250F7AD-A387-4883-AD05-16B821687674}"/>
                </a:ext>
              </a:extLst>
            </p:cNvPr>
            <p:cNvSpPr/>
            <p:nvPr/>
          </p:nvSpPr>
          <p:spPr>
            <a:xfrm>
              <a:off x="8601611" y="4422782"/>
              <a:ext cx="2743200" cy="5029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TextBox 119">
              <a:extLst>
                <a:ext uri="{FF2B5EF4-FFF2-40B4-BE49-F238E27FC236}">
                  <a16:creationId xmlns:a16="http://schemas.microsoft.com/office/drawing/2014/main" id="{71CED360-1F5F-4986-B013-70704FE4B8B5}"/>
                </a:ext>
              </a:extLst>
            </p:cNvPr>
            <p:cNvSpPr txBox="1"/>
            <p:nvPr/>
          </p:nvSpPr>
          <p:spPr>
            <a:xfrm>
              <a:off x="8601611" y="4567412"/>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rPr>
                <a:t>32 GB DDR4 Ram</a:t>
              </a:r>
            </a:p>
          </p:txBody>
        </p:sp>
      </p:grpSp>
      <p:grpSp>
        <p:nvGrpSpPr>
          <p:cNvPr id="146" name="Group 145">
            <a:extLst>
              <a:ext uri="{FF2B5EF4-FFF2-40B4-BE49-F238E27FC236}">
                <a16:creationId xmlns:a16="http://schemas.microsoft.com/office/drawing/2014/main" id="{B8CDB209-90A4-4D5C-A1FC-7BE440927201}"/>
              </a:ext>
            </a:extLst>
          </p:cNvPr>
          <p:cNvGrpSpPr/>
          <p:nvPr/>
        </p:nvGrpSpPr>
        <p:grpSpPr>
          <a:xfrm>
            <a:off x="8963128" y="4925702"/>
            <a:ext cx="2743200" cy="502920"/>
            <a:chOff x="8601611" y="4925702"/>
            <a:chExt cx="2743200" cy="502920"/>
          </a:xfrm>
        </p:grpSpPr>
        <p:sp>
          <p:nvSpPr>
            <p:cNvPr id="116" name="Rectangle 115">
              <a:extLst>
                <a:ext uri="{FF2B5EF4-FFF2-40B4-BE49-F238E27FC236}">
                  <a16:creationId xmlns:a16="http://schemas.microsoft.com/office/drawing/2014/main" id="{88146526-A482-4419-931B-F9F56C397C36}"/>
                </a:ext>
              </a:extLst>
            </p:cNvPr>
            <p:cNvSpPr/>
            <p:nvPr/>
          </p:nvSpPr>
          <p:spPr>
            <a:xfrm>
              <a:off x="8601611" y="4925702"/>
              <a:ext cx="2743200" cy="50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TextBox 120">
              <a:extLst>
                <a:ext uri="{FF2B5EF4-FFF2-40B4-BE49-F238E27FC236}">
                  <a16:creationId xmlns:a16="http://schemas.microsoft.com/office/drawing/2014/main" id="{A4D06FDA-E002-4475-A5D9-0E023A4DA8C8}"/>
                </a:ext>
              </a:extLst>
            </p:cNvPr>
            <p:cNvSpPr txBox="1"/>
            <p:nvPr/>
          </p:nvSpPr>
          <p:spPr>
            <a:xfrm>
              <a:off x="8601611" y="5069440"/>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rPr>
                <a:t>1 TB Outbound</a:t>
              </a:r>
            </a:p>
          </p:txBody>
        </p:sp>
      </p:grpSp>
      <p:grpSp>
        <p:nvGrpSpPr>
          <p:cNvPr id="142" name="Group 141">
            <a:extLst>
              <a:ext uri="{FF2B5EF4-FFF2-40B4-BE49-F238E27FC236}">
                <a16:creationId xmlns:a16="http://schemas.microsoft.com/office/drawing/2014/main" id="{45C2564B-76A4-4D86-BD93-C4C5806F69E2}"/>
              </a:ext>
            </a:extLst>
          </p:cNvPr>
          <p:cNvGrpSpPr/>
          <p:nvPr/>
        </p:nvGrpSpPr>
        <p:grpSpPr>
          <a:xfrm>
            <a:off x="8963128" y="2187883"/>
            <a:ext cx="2743200" cy="1229059"/>
            <a:chOff x="8601611" y="2187883"/>
            <a:chExt cx="2743200" cy="1229059"/>
          </a:xfrm>
        </p:grpSpPr>
        <p:sp>
          <p:nvSpPr>
            <p:cNvPr id="112" name="Rectangle 111">
              <a:extLst>
                <a:ext uri="{FF2B5EF4-FFF2-40B4-BE49-F238E27FC236}">
                  <a16:creationId xmlns:a16="http://schemas.microsoft.com/office/drawing/2014/main" id="{A4DBD5F1-E2D7-475F-A4E8-1A1E11DCD0BF}"/>
                </a:ext>
              </a:extLst>
            </p:cNvPr>
            <p:cNvSpPr/>
            <p:nvPr/>
          </p:nvSpPr>
          <p:spPr>
            <a:xfrm>
              <a:off x="8601611" y="2187883"/>
              <a:ext cx="2743200" cy="12290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TextBox 121">
              <a:extLst>
                <a:ext uri="{FF2B5EF4-FFF2-40B4-BE49-F238E27FC236}">
                  <a16:creationId xmlns:a16="http://schemas.microsoft.com/office/drawing/2014/main" id="{C8407E58-4B51-47EE-8789-E8D2AAEDBF66}"/>
                </a:ext>
              </a:extLst>
            </p:cNvPr>
            <p:cNvSpPr txBox="1"/>
            <p:nvPr/>
          </p:nvSpPr>
          <p:spPr>
            <a:xfrm>
              <a:off x="8601611" y="3065061"/>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rPr>
                <a:t>2x Xeon Hex Core</a:t>
              </a:r>
            </a:p>
          </p:txBody>
        </p:sp>
      </p:grpSp>
      <p:sp>
        <p:nvSpPr>
          <p:cNvPr id="123" name="Freeform: Shape 122">
            <a:extLst>
              <a:ext uri="{FF2B5EF4-FFF2-40B4-BE49-F238E27FC236}">
                <a16:creationId xmlns:a16="http://schemas.microsoft.com/office/drawing/2014/main" id="{01562E7C-D1CD-4CA2-A130-FC96E14FCD4A}"/>
              </a:ext>
            </a:extLst>
          </p:cNvPr>
          <p:cNvSpPr>
            <a:spLocks noChangeAspect="1"/>
          </p:cNvSpPr>
          <p:nvPr/>
        </p:nvSpPr>
        <p:spPr>
          <a:xfrm>
            <a:off x="9740368" y="1532814"/>
            <a:ext cx="1188720" cy="1365653"/>
          </a:xfrm>
          <a:custGeom>
            <a:avLst/>
            <a:gdLst>
              <a:gd name="connsiteX0" fmla="*/ 594360 w 1188720"/>
              <a:gd name="connsiteY0" fmla="*/ 0 h 1365653"/>
              <a:gd name="connsiteX1" fmla="*/ 1188720 w 1188720"/>
              <a:gd name="connsiteY1" fmla="*/ 594360 h 1365653"/>
              <a:gd name="connsiteX2" fmla="*/ 825712 w 1188720"/>
              <a:gd name="connsiteY2" fmla="*/ 1142012 h 1365653"/>
              <a:gd name="connsiteX3" fmla="*/ 748463 w 1188720"/>
              <a:gd name="connsiteY3" fmla="*/ 1165992 h 1365653"/>
              <a:gd name="connsiteX4" fmla="*/ 594361 w 1188720"/>
              <a:gd name="connsiteY4" fmla="*/ 1365653 h 1365653"/>
              <a:gd name="connsiteX5" fmla="*/ 440260 w 1188720"/>
              <a:gd name="connsiteY5" fmla="*/ 1165993 h 1365653"/>
              <a:gd name="connsiteX6" fmla="*/ 363008 w 1188720"/>
              <a:gd name="connsiteY6" fmla="*/ 1142012 h 1365653"/>
              <a:gd name="connsiteX7" fmla="*/ 0 w 1188720"/>
              <a:gd name="connsiteY7" fmla="*/ 594360 h 1365653"/>
              <a:gd name="connsiteX8" fmla="*/ 594360 w 1188720"/>
              <a:gd name="connsiteY8" fmla="*/ 0 h 1365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8720" h="1365653">
                <a:moveTo>
                  <a:pt x="594360" y="0"/>
                </a:moveTo>
                <a:cubicBezTo>
                  <a:pt x="922616" y="0"/>
                  <a:pt x="1188720" y="266104"/>
                  <a:pt x="1188720" y="594360"/>
                </a:cubicBezTo>
                <a:cubicBezTo>
                  <a:pt x="1188720" y="840552"/>
                  <a:pt x="1039037" y="1051784"/>
                  <a:pt x="825712" y="1142012"/>
                </a:cubicBezTo>
                <a:lnTo>
                  <a:pt x="748463" y="1165992"/>
                </a:lnTo>
                <a:lnTo>
                  <a:pt x="594361" y="1365653"/>
                </a:lnTo>
                <a:lnTo>
                  <a:pt x="440260" y="1165993"/>
                </a:lnTo>
                <a:lnTo>
                  <a:pt x="363008" y="1142012"/>
                </a:lnTo>
                <a:cubicBezTo>
                  <a:pt x="149684" y="1051784"/>
                  <a:pt x="0" y="840552"/>
                  <a:pt x="0" y="594360"/>
                </a:cubicBezTo>
                <a:cubicBezTo>
                  <a:pt x="0" y="266104"/>
                  <a:pt x="266104" y="0"/>
                  <a:pt x="594360" y="0"/>
                </a:cubicBezTo>
                <a:close/>
              </a:path>
            </a:pathLst>
          </a:custGeom>
          <a:solidFill>
            <a:srgbClr val="57CCC6"/>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2400" b="1" dirty="0"/>
              <a:t>$279</a:t>
            </a:r>
          </a:p>
          <a:p>
            <a:pPr algn="ctr"/>
            <a:r>
              <a:rPr lang="en-US" sz="1200" b="1" dirty="0"/>
              <a:t>Month</a:t>
            </a:r>
            <a:endParaRPr lang="en-US" sz="1200" dirty="0"/>
          </a:p>
        </p:txBody>
      </p:sp>
      <p:pic>
        <p:nvPicPr>
          <p:cNvPr id="94" name="Picture 93">
            <a:hlinkClick r:id="rId2"/>
            <a:extLst>
              <a:ext uri="{FF2B5EF4-FFF2-40B4-BE49-F238E27FC236}">
                <a16:creationId xmlns:a16="http://schemas.microsoft.com/office/drawing/2014/main" id="{95C7B14F-C0DD-45F2-9317-FAE386EC7A6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593346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250" fill="hold"/>
                                        <p:tgtEl>
                                          <p:spTgt spid="9"/>
                                        </p:tgtEl>
                                        <p:attrNameLst>
                                          <p:attrName>ppt_x</p:attrName>
                                        </p:attrNameLst>
                                      </p:cBhvr>
                                      <p:tavLst>
                                        <p:tav tm="0">
                                          <p:val>
                                            <p:strVal val="#ppt_x"/>
                                          </p:val>
                                        </p:tav>
                                        <p:tav tm="100000">
                                          <p:val>
                                            <p:strVal val="#ppt_x"/>
                                          </p:val>
                                        </p:tav>
                                      </p:tavLst>
                                    </p:anim>
                                    <p:anim calcmode="lin" valueType="num">
                                      <p:cBhvr additive="base">
                                        <p:cTn id="12" dur="250" fill="hold"/>
                                        <p:tgtEl>
                                          <p:spTgt spid="9"/>
                                        </p:tgtEl>
                                        <p:attrNameLst>
                                          <p:attrName>ppt_y</p:attrName>
                                        </p:attrNameLst>
                                      </p:cBhvr>
                                      <p:tavLst>
                                        <p:tav tm="0">
                                          <p:val>
                                            <p:strVal val="0-#ppt_h/2"/>
                                          </p:val>
                                        </p:tav>
                                        <p:tav tm="100000">
                                          <p:val>
                                            <p:strVal val="#ppt_y"/>
                                          </p:val>
                                        </p:tav>
                                      </p:tavLst>
                                    </p:anim>
                                  </p:childTnLst>
                                </p:cTn>
                              </p:par>
                            </p:childTnLst>
                          </p:cTn>
                        </p:par>
                        <p:par>
                          <p:cTn id="13" fill="hold">
                            <p:stCondLst>
                              <p:cond delay="750"/>
                            </p:stCondLst>
                            <p:childTnLst>
                              <p:par>
                                <p:cTn id="14" presetID="2" presetClass="entr" presetSubtype="4"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additive="base">
                                        <p:cTn id="16" dur="250" fill="hold"/>
                                        <p:tgtEl>
                                          <p:spTgt spid="3"/>
                                        </p:tgtEl>
                                        <p:attrNameLst>
                                          <p:attrName>ppt_x</p:attrName>
                                        </p:attrNameLst>
                                      </p:cBhvr>
                                      <p:tavLst>
                                        <p:tav tm="0">
                                          <p:val>
                                            <p:strVal val="#ppt_x"/>
                                          </p:val>
                                        </p:tav>
                                        <p:tav tm="100000">
                                          <p:val>
                                            <p:strVal val="#ppt_x"/>
                                          </p:val>
                                        </p:tav>
                                      </p:tavLst>
                                    </p:anim>
                                    <p:anim calcmode="lin" valueType="num">
                                      <p:cBhvr additive="base">
                                        <p:cTn id="17" dur="250" fill="hold"/>
                                        <p:tgtEl>
                                          <p:spTgt spid="3"/>
                                        </p:tgtEl>
                                        <p:attrNameLst>
                                          <p:attrName>ppt_y</p:attrName>
                                        </p:attrNameLst>
                                      </p:cBhvr>
                                      <p:tavLst>
                                        <p:tav tm="0">
                                          <p:val>
                                            <p:strVal val="1+#ppt_h/2"/>
                                          </p:val>
                                        </p:tav>
                                        <p:tav tm="100000">
                                          <p:val>
                                            <p:strVal val="#ppt_y"/>
                                          </p:val>
                                        </p:tav>
                                      </p:tavLst>
                                    </p:anim>
                                  </p:childTnLst>
                                </p:cTn>
                              </p:par>
                            </p:childTnLst>
                          </p:cTn>
                        </p:par>
                        <p:par>
                          <p:cTn id="18" fill="hold">
                            <p:stCondLst>
                              <p:cond delay="1000"/>
                            </p:stCondLst>
                            <p:childTnLst>
                              <p:par>
                                <p:cTn id="19" presetID="2" presetClass="entr" presetSubtype="4" fill="hold" nodeType="afterEffect">
                                  <p:stCondLst>
                                    <p:cond delay="0"/>
                                  </p:stCondLst>
                                  <p:childTnLst>
                                    <p:set>
                                      <p:cBhvr>
                                        <p:cTn id="20" dur="1" fill="hold">
                                          <p:stCondLst>
                                            <p:cond delay="0"/>
                                          </p:stCondLst>
                                        </p:cTn>
                                        <p:tgtEl>
                                          <p:spTgt spid="124"/>
                                        </p:tgtEl>
                                        <p:attrNameLst>
                                          <p:attrName>style.visibility</p:attrName>
                                        </p:attrNameLst>
                                      </p:cBhvr>
                                      <p:to>
                                        <p:strVal val="visible"/>
                                      </p:to>
                                    </p:set>
                                    <p:anim calcmode="lin" valueType="num">
                                      <p:cBhvr additive="base">
                                        <p:cTn id="21" dur="250" fill="hold"/>
                                        <p:tgtEl>
                                          <p:spTgt spid="124"/>
                                        </p:tgtEl>
                                        <p:attrNameLst>
                                          <p:attrName>ppt_x</p:attrName>
                                        </p:attrNameLst>
                                      </p:cBhvr>
                                      <p:tavLst>
                                        <p:tav tm="0">
                                          <p:val>
                                            <p:strVal val="#ppt_x"/>
                                          </p:val>
                                        </p:tav>
                                        <p:tav tm="100000">
                                          <p:val>
                                            <p:strVal val="#ppt_x"/>
                                          </p:val>
                                        </p:tav>
                                      </p:tavLst>
                                    </p:anim>
                                    <p:anim calcmode="lin" valueType="num">
                                      <p:cBhvr additive="base">
                                        <p:cTn id="22" dur="250" fill="hold"/>
                                        <p:tgtEl>
                                          <p:spTgt spid="124"/>
                                        </p:tgtEl>
                                        <p:attrNameLst>
                                          <p:attrName>ppt_y</p:attrName>
                                        </p:attrNameLst>
                                      </p:cBhvr>
                                      <p:tavLst>
                                        <p:tav tm="0">
                                          <p:val>
                                            <p:strVal val="1+#ppt_h/2"/>
                                          </p:val>
                                        </p:tav>
                                        <p:tav tm="100000">
                                          <p:val>
                                            <p:strVal val="#ppt_y"/>
                                          </p:val>
                                        </p:tav>
                                      </p:tavLst>
                                    </p:anim>
                                  </p:childTnLst>
                                </p:cTn>
                              </p:par>
                            </p:childTnLst>
                          </p:cTn>
                        </p:par>
                        <p:par>
                          <p:cTn id="23" fill="hold">
                            <p:stCondLst>
                              <p:cond delay="1250"/>
                            </p:stCondLst>
                            <p:childTnLst>
                              <p:par>
                                <p:cTn id="24" presetID="2" presetClass="entr" presetSubtype="4" fill="hold" nodeType="afterEffect">
                                  <p:stCondLst>
                                    <p:cond delay="0"/>
                                  </p:stCondLst>
                                  <p:childTnLst>
                                    <p:set>
                                      <p:cBhvr>
                                        <p:cTn id="25" dur="1" fill="hold">
                                          <p:stCondLst>
                                            <p:cond delay="0"/>
                                          </p:stCondLst>
                                        </p:cTn>
                                        <p:tgtEl>
                                          <p:spTgt spid="125"/>
                                        </p:tgtEl>
                                        <p:attrNameLst>
                                          <p:attrName>style.visibility</p:attrName>
                                        </p:attrNameLst>
                                      </p:cBhvr>
                                      <p:to>
                                        <p:strVal val="visible"/>
                                      </p:to>
                                    </p:set>
                                    <p:anim calcmode="lin" valueType="num">
                                      <p:cBhvr additive="base">
                                        <p:cTn id="26" dur="250" fill="hold"/>
                                        <p:tgtEl>
                                          <p:spTgt spid="125"/>
                                        </p:tgtEl>
                                        <p:attrNameLst>
                                          <p:attrName>ppt_x</p:attrName>
                                        </p:attrNameLst>
                                      </p:cBhvr>
                                      <p:tavLst>
                                        <p:tav tm="0">
                                          <p:val>
                                            <p:strVal val="#ppt_x"/>
                                          </p:val>
                                        </p:tav>
                                        <p:tav tm="100000">
                                          <p:val>
                                            <p:strVal val="#ppt_x"/>
                                          </p:val>
                                        </p:tav>
                                      </p:tavLst>
                                    </p:anim>
                                    <p:anim calcmode="lin" valueType="num">
                                      <p:cBhvr additive="base">
                                        <p:cTn id="27" dur="250" fill="hold"/>
                                        <p:tgtEl>
                                          <p:spTgt spid="125"/>
                                        </p:tgtEl>
                                        <p:attrNameLst>
                                          <p:attrName>ppt_y</p:attrName>
                                        </p:attrNameLst>
                                      </p:cBhvr>
                                      <p:tavLst>
                                        <p:tav tm="0">
                                          <p:val>
                                            <p:strVal val="1+#ppt_h/2"/>
                                          </p:val>
                                        </p:tav>
                                        <p:tav tm="100000">
                                          <p:val>
                                            <p:strVal val="#ppt_y"/>
                                          </p:val>
                                        </p:tav>
                                      </p:tavLst>
                                    </p:anim>
                                  </p:childTnLst>
                                </p:cTn>
                              </p:par>
                            </p:childTnLst>
                          </p:cTn>
                        </p:par>
                        <p:par>
                          <p:cTn id="28" fill="hold">
                            <p:stCondLst>
                              <p:cond delay="1500"/>
                            </p:stCondLst>
                            <p:childTnLst>
                              <p:par>
                                <p:cTn id="29" presetID="2" presetClass="entr" presetSubtype="4" fill="hold" nodeType="afterEffect">
                                  <p:stCondLst>
                                    <p:cond delay="0"/>
                                  </p:stCondLst>
                                  <p:childTnLst>
                                    <p:set>
                                      <p:cBhvr>
                                        <p:cTn id="30" dur="1" fill="hold">
                                          <p:stCondLst>
                                            <p:cond delay="0"/>
                                          </p:stCondLst>
                                        </p:cTn>
                                        <p:tgtEl>
                                          <p:spTgt spid="126"/>
                                        </p:tgtEl>
                                        <p:attrNameLst>
                                          <p:attrName>style.visibility</p:attrName>
                                        </p:attrNameLst>
                                      </p:cBhvr>
                                      <p:to>
                                        <p:strVal val="visible"/>
                                      </p:to>
                                    </p:set>
                                    <p:anim calcmode="lin" valueType="num">
                                      <p:cBhvr additive="base">
                                        <p:cTn id="31" dur="250" fill="hold"/>
                                        <p:tgtEl>
                                          <p:spTgt spid="126"/>
                                        </p:tgtEl>
                                        <p:attrNameLst>
                                          <p:attrName>ppt_x</p:attrName>
                                        </p:attrNameLst>
                                      </p:cBhvr>
                                      <p:tavLst>
                                        <p:tav tm="0">
                                          <p:val>
                                            <p:strVal val="#ppt_x"/>
                                          </p:val>
                                        </p:tav>
                                        <p:tav tm="100000">
                                          <p:val>
                                            <p:strVal val="#ppt_x"/>
                                          </p:val>
                                        </p:tav>
                                      </p:tavLst>
                                    </p:anim>
                                    <p:anim calcmode="lin" valueType="num">
                                      <p:cBhvr additive="base">
                                        <p:cTn id="32" dur="250" fill="hold"/>
                                        <p:tgtEl>
                                          <p:spTgt spid="126"/>
                                        </p:tgtEl>
                                        <p:attrNameLst>
                                          <p:attrName>ppt_y</p:attrName>
                                        </p:attrNameLst>
                                      </p:cBhvr>
                                      <p:tavLst>
                                        <p:tav tm="0">
                                          <p:val>
                                            <p:strVal val="1+#ppt_h/2"/>
                                          </p:val>
                                        </p:tav>
                                        <p:tav tm="100000">
                                          <p:val>
                                            <p:strVal val="#ppt_y"/>
                                          </p:val>
                                        </p:tav>
                                      </p:tavLst>
                                    </p:anim>
                                  </p:childTnLst>
                                </p:cTn>
                              </p:par>
                            </p:childTnLst>
                          </p:cTn>
                        </p:par>
                        <p:par>
                          <p:cTn id="33" fill="hold">
                            <p:stCondLst>
                              <p:cond delay="1750"/>
                            </p:stCondLst>
                            <p:childTnLst>
                              <p:par>
                                <p:cTn id="34" presetID="2" presetClass="entr" presetSubtype="4" fill="hold" nodeType="afterEffect">
                                  <p:stCondLst>
                                    <p:cond delay="0"/>
                                  </p:stCondLst>
                                  <p:childTnLst>
                                    <p:set>
                                      <p:cBhvr>
                                        <p:cTn id="35" dur="1" fill="hold">
                                          <p:stCondLst>
                                            <p:cond delay="0"/>
                                          </p:stCondLst>
                                        </p:cTn>
                                        <p:tgtEl>
                                          <p:spTgt spid="127"/>
                                        </p:tgtEl>
                                        <p:attrNameLst>
                                          <p:attrName>style.visibility</p:attrName>
                                        </p:attrNameLst>
                                      </p:cBhvr>
                                      <p:to>
                                        <p:strVal val="visible"/>
                                      </p:to>
                                    </p:set>
                                    <p:anim calcmode="lin" valueType="num">
                                      <p:cBhvr additive="base">
                                        <p:cTn id="36" dur="250" fill="hold"/>
                                        <p:tgtEl>
                                          <p:spTgt spid="127"/>
                                        </p:tgtEl>
                                        <p:attrNameLst>
                                          <p:attrName>ppt_x</p:attrName>
                                        </p:attrNameLst>
                                      </p:cBhvr>
                                      <p:tavLst>
                                        <p:tav tm="0">
                                          <p:val>
                                            <p:strVal val="#ppt_x"/>
                                          </p:val>
                                        </p:tav>
                                        <p:tav tm="100000">
                                          <p:val>
                                            <p:strVal val="#ppt_x"/>
                                          </p:val>
                                        </p:tav>
                                      </p:tavLst>
                                    </p:anim>
                                    <p:anim calcmode="lin" valueType="num">
                                      <p:cBhvr additive="base">
                                        <p:cTn id="37" dur="250" fill="hold"/>
                                        <p:tgtEl>
                                          <p:spTgt spid="127"/>
                                        </p:tgtEl>
                                        <p:attrNameLst>
                                          <p:attrName>ppt_y</p:attrName>
                                        </p:attrNameLst>
                                      </p:cBhvr>
                                      <p:tavLst>
                                        <p:tav tm="0">
                                          <p:val>
                                            <p:strVal val="1+#ppt_h/2"/>
                                          </p:val>
                                        </p:tav>
                                        <p:tav tm="100000">
                                          <p:val>
                                            <p:strVal val="#ppt_y"/>
                                          </p:val>
                                        </p:tav>
                                      </p:tavLst>
                                    </p:anim>
                                  </p:childTnLst>
                                </p:cTn>
                              </p:par>
                            </p:childTnLst>
                          </p:cTn>
                        </p:par>
                        <p:par>
                          <p:cTn id="38" fill="hold">
                            <p:stCondLst>
                              <p:cond delay="2000"/>
                            </p:stCondLst>
                            <p:childTnLst>
                              <p:par>
                                <p:cTn id="39" presetID="2" presetClass="entr" presetSubtype="4" fill="hold" nodeType="afterEffect">
                                  <p:stCondLst>
                                    <p:cond delay="0"/>
                                  </p:stCondLst>
                                  <p:childTnLst>
                                    <p:set>
                                      <p:cBhvr>
                                        <p:cTn id="40" dur="1" fill="hold">
                                          <p:stCondLst>
                                            <p:cond delay="0"/>
                                          </p:stCondLst>
                                        </p:cTn>
                                        <p:tgtEl>
                                          <p:spTgt spid="128"/>
                                        </p:tgtEl>
                                        <p:attrNameLst>
                                          <p:attrName>style.visibility</p:attrName>
                                        </p:attrNameLst>
                                      </p:cBhvr>
                                      <p:to>
                                        <p:strVal val="visible"/>
                                      </p:to>
                                    </p:set>
                                    <p:anim calcmode="lin" valueType="num">
                                      <p:cBhvr additive="base">
                                        <p:cTn id="41" dur="250" fill="hold"/>
                                        <p:tgtEl>
                                          <p:spTgt spid="128"/>
                                        </p:tgtEl>
                                        <p:attrNameLst>
                                          <p:attrName>ppt_x</p:attrName>
                                        </p:attrNameLst>
                                      </p:cBhvr>
                                      <p:tavLst>
                                        <p:tav tm="0">
                                          <p:val>
                                            <p:strVal val="#ppt_x"/>
                                          </p:val>
                                        </p:tav>
                                        <p:tav tm="100000">
                                          <p:val>
                                            <p:strVal val="#ppt_x"/>
                                          </p:val>
                                        </p:tav>
                                      </p:tavLst>
                                    </p:anim>
                                    <p:anim calcmode="lin" valueType="num">
                                      <p:cBhvr additive="base">
                                        <p:cTn id="42" dur="250" fill="hold"/>
                                        <p:tgtEl>
                                          <p:spTgt spid="128"/>
                                        </p:tgtEl>
                                        <p:attrNameLst>
                                          <p:attrName>ppt_y</p:attrName>
                                        </p:attrNameLst>
                                      </p:cBhvr>
                                      <p:tavLst>
                                        <p:tav tm="0">
                                          <p:val>
                                            <p:strVal val="1+#ppt_h/2"/>
                                          </p:val>
                                        </p:tav>
                                        <p:tav tm="100000">
                                          <p:val>
                                            <p:strVal val="#ppt_y"/>
                                          </p:val>
                                        </p:tav>
                                      </p:tavLst>
                                    </p:anim>
                                  </p:childTnLst>
                                </p:cTn>
                              </p:par>
                            </p:childTnLst>
                          </p:cTn>
                        </p:par>
                        <p:par>
                          <p:cTn id="43" fill="hold">
                            <p:stCondLst>
                              <p:cond delay="2250"/>
                            </p:stCondLst>
                            <p:childTnLst>
                              <p:par>
                                <p:cTn id="44" presetID="2" presetClass="entr" presetSubtype="4" fill="hold" nodeType="afterEffect">
                                  <p:stCondLst>
                                    <p:cond delay="0"/>
                                  </p:stCondLst>
                                  <p:childTnLst>
                                    <p:set>
                                      <p:cBhvr>
                                        <p:cTn id="45" dur="1" fill="hold">
                                          <p:stCondLst>
                                            <p:cond delay="0"/>
                                          </p:stCondLst>
                                        </p:cTn>
                                        <p:tgtEl>
                                          <p:spTgt spid="129"/>
                                        </p:tgtEl>
                                        <p:attrNameLst>
                                          <p:attrName>style.visibility</p:attrName>
                                        </p:attrNameLst>
                                      </p:cBhvr>
                                      <p:to>
                                        <p:strVal val="visible"/>
                                      </p:to>
                                    </p:set>
                                    <p:anim calcmode="lin" valueType="num">
                                      <p:cBhvr additive="base">
                                        <p:cTn id="46" dur="250" fill="hold"/>
                                        <p:tgtEl>
                                          <p:spTgt spid="129"/>
                                        </p:tgtEl>
                                        <p:attrNameLst>
                                          <p:attrName>ppt_x</p:attrName>
                                        </p:attrNameLst>
                                      </p:cBhvr>
                                      <p:tavLst>
                                        <p:tav tm="0">
                                          <p:val>
                                            <p:strVal val="#ppt_x"/>
                                          </p:val>
                                        </p:tav>
                                        <p:tav tm="100000">
                                          <p:val>
                                            <p:strVal val="#ppt_x"/>
                                          </p:val>
                                        </p:tav>
                                      </p:tavLst>
                                    </p:anim>
                                    <p:anim calcmode="lin" valueType="num">
                                      <p:cBhvr additive="base">
                                        <p:cTn id="47" dur="250" fill="hold"/>
                                        <p:tgtEl>
                                          <p:spTgt spid="129"/>
                                        </p:tgtEl>
                                        <p:attrNameLst>
                                          <p:attrName>ppt_y</p:attrName>
                                        </p:attrNameLst>
                                      </p:cBhvr>
                                      <p:tavLst>
                                        <p:tav tm="0">
                                          <p:val>
                                            <p:strVal val="1+#ppt_h/2"/>
                                          </p:val>
                                        </p:tav>
                                        <p:tav tm="100000">
                                          <p:val>
                                            <p:strVal val="#ppt_y"/>
                                          </p:val>
                                        </p:tav>
                                      </p:tavLst>
                                    </p:anim>
                                  </p:childTnLst>
                                </p:cTn>
                              </p:par>
                            </p:childTnLst>
                          </p:cTn>
                        </p:par>
                        <p:par>
                          <p:cTn id="48" fill="hold">
                            <p:stCondLst>
                              <p:cond delay="2500"/>
                            </p:stCondLst>
                            <p:childTnLst>
                              <p:par>
                                <p:cTn id="49" presetID="2" presetClass="entr" presetSubtype="1" fill="hold" grpId="0" nodeType="afterEffect">
                                  <p:stCondLst>
                                    <p:cond delay="0"/>
                                  </p:stCondLst>
                                  <p:childTnLst>
                                    <p:set>
                                      <p:cBhvr>
                                        <p:cTn id="50" dur="1" fill="hold">
                                          <p:stCondLst>
                                            <p:cond delay="0"/>
                                          </p:stCondLst>
                                        </p:cTn>
                                        <p:tgtEl>
                                          <p:spTgt spid="93"/>
                                        </p:tgtEl>
                                        <p:attrNameLst>
                                          <p:attrName>style.visibility</p:attrName>
                                        </p:attrNameLst>
                                      </p:cBhvr>
                                      <p:to>
                                        <p:strVal val="visible"/>
                                      </p:to>
                                    </p:set>
                                    <p:anim calcmode="lin" valueType="num">
                                      <p:cBhvr additive="base">
                                        <p:cTn id="51" dur="500" fill="hold"/>
                                        <p:tgtEl>
                                          <p:spTgt spid="93"/>
                                        </p:tgtEl>
                                        <p:attrNameLst>
                                          <p:attrName>ppt_x</p:attrName>
                                        </p:attrNameLst>
                                      </p:cBhvr>
                                      <p:tavLst>
                                        <p:tav tm="0">
                                          <p:val>
                                            <p:strVal val="#ppt_x"/>
                                          </p:val>
                                        </p:tav>
                                        <p:tav tm="100000">
                                          <p:val>
                                            <p:strVal val="#ppt_x"/>
                                          </p:val>
                                        </p:tav>
                                      </p:tavLst>
                                    </p:anim>
                                    <p:anim calcmode="lin" valueType="num">
                                      <p:cBhvr additive="base">
                                        <p:cTn id="52" dur="500" fill="hold"/>
                                        <p:tgtEl>
                                          <p:spTgt spid="93"/>
                                        </p:tgtEl>
                                        <p:attrNameLst>
                                          <p:attrName>ppt_y</p:attrName>
                                        </p:attrNameLst>
                                      </p:cBhvr>
                                      <p:tavLst>
                                        <p:tav tm="0">
                                          <p:val>
                                            <p:strVal val="0-#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80"/>
                                        </p:tgtEl>
                                        <p:attrNameLst>
                                          <p:attrName>style.visibility</p:attrName>
                                        </p:attrNameLst>
                                      </p:cBhvr>
                                      <p:to>
                                        <p:strVal val="visible"/>
                                      </p:to>
                                    </p:set>
                                    <p:anim calcmode="lin" valueType="num">
                                      <p:cBhvr additive="base">
                                        <p:cTn id="56" dur="250" fill="hold"/>
                                        <p:tgtEl>
                                          <p:spTgt spid="80"/>
                                        </p:tgtEl>
                                        <p:attrNameLst>
                                          <p:attrName>ppt_x</p:attrName>
                                        </p:attrNameLst>
                                      </p:cBhvr>
                                      <p:tavLst>
                                        <p:tav tm="0">
                                          <p:val>
                                            <p:strVal val="#ppt_x"/>
                                          </p:val>
                                        </p:tav>
                                        <p:tav tm="100000">
                                          <p:val>
                                            <p:strVal val="#ppt_x"/>
                                          </p:val>
                                        </p:tav>
                                      </p:tavLst>
                                    </p:anim>
                                    <p:anim calcmode="lin" valueType="num">
                                      <p:cBhvr additive="base">
                                        <p:cTn id="57" dur="250" fill="hold"/>
                                        <p:tgtEl>
                                          <p:spTgt spid="80"/>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nodeType="afterEffect">
                                  <p:stCondLst>
                                    <p:cond delay="0"/>
                                  </p:stCondLst>
                                  <p:childTnLst>
                                    <p:set>
                                      <p:cBhvr>
                                        <p:cTn id="60" dur="1" fill="hold">
                                          <p:stCondLst>
                                            <p:cond delay="0"/>
                                          </p:stCondLst>
                                        </p:cTn>
                                        <p:tgtEl>
                                          <p:spTgt spid="130"/>
                                        </p:tgtEl>
                                        <p:attrNameLst>
                                          <p:attrName>style.visibility</p:attrName>
                                        </p:attrNameLst>
                                      </p:cBhvr>
                                      <p:to>
                                        <p:strVal val="visible"/>
                                      </p:to>
                                    </p:set>
                                    <p:anim calcmode="lin" valueType="num">
                                      <p:cBhvr additive="base">
                                        <p:cTn id="61" dur="250" fill="hold"/>
                                        <p:tgtEl>
                                          <p:spTgt spid="130"/>
                                        </p:tgtEl>
                                        <p:attrNameLst>
                                          <p:attrName>ppt_x</p:attrName>
                                        </p:attrNameLst>
                                      </p:cBhvr>
                                      <p:tavLst>
                                        <p:tav tm="0">
                                          <p:val>
                                            <p:strVal val="#ppt_x"/>
                                          </p:val>
                                        </p:tav>
                                        <p:tav tm="100000">
                                          <p:val>
                                            <p:strVal val="#ppt_x"/>
                                          </p:val>
                                        </p:tav>
                                      </p:tavLst>
                                    </p:anim>
                                    <p:anim calcmode="lin" valueType="num">
                                      <p:cBhvr additive="base">
                                        <p:cTn id="62" dur="250" fill="hold"/>
                                        <p:tgtEl>
                                          <p:spTgt spid="130"/>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nodeType="afterEffect">
                                  <p:stCondLst>
                                    <p:cond delay="0"/>
                                  </p:stCondLst>
                                  <p:childTnLst>
                                    <p:set>
                                      <p:cBhvr>
                                        <p:cTn id="65" dur="1" fill="hold">
                                          <p:stCondLst>
                                            <p:cond delay="0"/>
                                          </p:stCondLst>
                                        </p:cTn>
                                        <p:tgtEl>
                                          <p:spTgt spid="131"/>
                                        </p:tgtEl>
                                        <p:attrNameLst>
                                          <p:attrName>style.visibility</p:attrName>
                                        </p:attrNameLst>
                                      </p:cBhvr>
                                      <p:to>
                                        <p:strVal val="visible"/>
                                      </p:to>
                                    </p:set>
                                    <p:anim calcmode="lin" valueType="num">
                                      <p:cBhvr additive="base">
                                        <p:cTn id="66" dur="250" fill="hold"/>
                                        <p:tgtEl>
                                          <p:spTgt spid="131"/>
                                        </p:tgtEl>
                                        <p:attrNameLst>
                                          <p:attrName>ppt_x</p:attrName>
                                        </p:attrNameLst>
                                      </p:cBhvr>
                                      <p:tavLst>
                                        <p:tav tm="0">
                                          <p:val>
                                            <p:strVal val="#ppt_x"/>
                                          </p:val>
                                        </p:tav>
                                        <p:tav tm="100000">
                                          <p:val>
                                            <p:strVal val="#ppt_x"/>
                                          </p:val>
                                        </p:tav>
                                      </p:tavLst>
                                    </p:anim>
                                    <p:anim calcmode="lin" valueType="num">
                                      <p:cBhvr additive="base">
                                        <p:cTn id="67" dur="250" fill="hold"/>
                                        <p:tgtEl>
                                          <p:spTgt spid="131"/>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nodeType="afterEffect">
                                  <p:stCondLst>
                                    <p:cond delay="0"/>
                                  </p:stCondLst>
                                  <p:childTnLst>
                                    <p:set>
                                      <p:cBhvr>
                                        <p:cTn id="70" dur="1" fill="hold">
                                          <p:stCondLst>
                                            <p:cond delay="0"/>
                                          </p:stCondLst>
                                        </p:cTn>
                                        <p:tgtEl>
                                          <p:spTgt spid="132"/>
                                        </p:tgtEl>
                                        <p:attrNameLst>
                                          <p:attrName>style.visibility</p:attrName>
                                        </p:attrNameLst>
                                      </p:cBhvr>
                                      <p:to>
                                        <p:strVal val="visible"/>
                                      </p:to>
                                    </p:set>
                                    <p:anim calcmode="lin" valueType="num">
                                      <p:cBhvr additive="base">
                                        <p:cTn id="71" dur="250" fill="hold"/>
                                        <p:tgtEl>
                                          <p:spTgt spid="132"/>
                                        </p:tgtEl>
                                        <p:attrNameLst>
                                          <p:attrName>ppt_x</p:attrName>
                                        </p:attrNameLst>
                                      </p:cBhvr>
                                      <p:tavLst>
                                        <p:tav tm="0">
                                          <p:val>
                                            <p:strVal val="#ppt_x"/>
                                          </p:val>
                                        </p:tav>
                                        <p:tav tm="100000">
                                          <p:val>
                                            <p:strVal val="#ppt_x"/>
                                          </p:val>
                                        </p:tav>
                                      </p:tavLst>
                                    </p:anim>
                                    <p:anim calcmode="lin" valueType="num">
                                      <p:cBhvr additive="base">
                                        <p:cTn id="72" dur="250" fill="hold"/>
                                        <p:tgtEl>
                                          <p:spTgt spid="132"/>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nodeType="afterEffect">
                                  <p:stCondLst>
                                    <p:cond delay="0"/>
                                  </p:stCondLst>
                                  <p:childTnLst>
                                    <p:set>
                                      <p:cBhvr>
                                        <p:cTn id="75" dur="1" fill="hold">
                                          <p:stCondLst>
                                            <p:cond delay="0"/>
                                          </p:stCondLst>
                                        </p:cTn>
                                        <p:tgtEl>
                                          <p:spTgt spid="133"/>
                                        </p:tgtEl>
                                        <p:attrNameLst>
                                          <p:attrName>style.visibility</p:attrName>
                                        </p:attrNameLst>
                                      </p:cBhvr>
                                      <p:to>
                                        <p:strVal val="visible"/>
                                      </p:to>
                                    </p:set>
                                    <p:anim calcmode="lin" valueType="num">
                                      <p:cBhvr additive="base">
                                        <p:cTn id="76" dur="250" fill="hold"/>
                                        <p:tgtEl>
                                          <p:spTgt spid="133"/>
                                        </p:tgtEl>
                                        <p:attrNameLst>
                                          <p:attrName>ppt_x</p:attrName>
                                        </p:attrNameLst>
                                      </p:cBhvr>
                                      <p:tavLst>
                                        <p:tav tm="0">
                                          <p:val>
                                            <p:strVal val="#ppt_x"/>
                                          </p:val>
                                        </p:tav>
                                        <p:tav tm="100000">
                                          <p:val>
                                            <p:strVal val="#ppt_x"/>
                                          </p:val>
                                        </p:tav>
                                      </p:tavLst>
                                    </p:anim>
                                    <p:anim calcmode="lin" valueType="num">
                                      <p:cBhvr additive="base">
                                        <p:cTn id="77" dur="250" fill="hold"/>
                                        <p:tgtEl>
                                          <p:spTgt spid="133"/>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nodeType="afterEffect">
                                  <p:stCondLst>
                                    <p:cond delay="0"/>
                                  </p:stCondLst>
                                  <p:childTnLst>
                                    <p:set>
                                      <p:cBhvr>
                                        <p:cTn id="80" dur="1" fill="hold">
                                          <p:stCondLst>
                                            <p:cond delay="0"/>
                                          </p:stCondLst>
                                        </p:cTn>
                                        <p:tgtEl>
                                          <p:spTgt spid="134"/>
                                        </p:tgtEl>
                                        <p:attrNameLst>
                                          <p:attrName>style.visibility</p:attrName>
                                        </p:attrNameLst>
                                      </p:cBhvr>
                                      <p:to>
                                        <p:strVal val="visible"/>
                                      </p:to>
                                    </p:set>
                                    <p:anim calcmode="lin" valueType="num">
                                      <p:cBhvr additive="base">
                                        <p:cTn id="81" dur="250" fill="hold"/>
                                        <p:tgtEl>
                                          <p:spTgt spid="134"/>
                                        </p:tgtEl>
                                        <p:attrNameLst>
                                          <p:attrName>ppt_x</p:attrName>
                                        </p:attrNameLst>
                                      </p:cBhvr>
                                      <p:tavLst>
                                        <p:tav tm="0">
                                          <p:val>
                                            <p:strVal val="#ppt_x"/>
                                          </p:val>
                                        </p:tav>
                                        <p:tav tm="100000">
                                          <p:val>
                                            <p:strVal val="#ppt_x"/>
                                          </p:val>
                                        </p:tav>
                                      </p:tavLst>
                                    </p:anim>
                                    <p:anim calcmode="lin" valueType="num">
                                      <p:cBhvr additive="base">
                                        <p:cTn id="82" dur="250" fill="hold"/>
                                        <p:tgtEl>
                                          <p:spTgt spid="134"/>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nodeType="afterEffect">
                                  <p:stCondLst>
                                    <p:cond delay="0"/>
                                  </p:stCondLst>
                                  <p:childTnLst>
                                    <p:set>
                                      <p:cBhvr>
                                        <p:cTn id="85" dur="1" fill="hold">
                                          <p:stCondLst>
                                            <p:cond delay="0"/>
                                          </p:stCondLst>
                                        </p:cTn>
                                        <p:tgtEl>
                                          <p:spTgt spid="135"/>
                                        </p:tgtEl>
                                        <p:attrNameLst>
                                          <p:attrName>style.visibility</p:attrName>
                                        </p:attrNameLst>
                                      </p:cBhvr>
                                      <p:to>
                                        <p:strVal val="visible"/>
                                      </p:to>
                                    </p:set>
                                    <p:anim calcmode="lin" valueType="num">
                                      <p:cBhvr additive="base">
                                        <p:cTn id="86" dur="250" fill="hold"/>
                                        <p:tgtEl>
                                          <p:spTgt spid="135"/>
                                        </p:tgtEl>
                                        <p:attrNameLst>
                                          <p:attrName>ppt_x</p:attrName>
                                        </p:attrNameLst>
                                      </p:cBhvr>
                                      <p:tavLst>
                                        <p:tav tm="0">
                                          <p:val>
                                            <p:strVal val="#ppt_x"/>
                                          </p:val>
                                        </p:tav>
                                        <p:tav tm="100000">
                                          <p:val>
                                            <p:strVal val="#ppt_x"/>
                                          </p:val>
                                        </p:tav>
                                      </p:tavLst>
                                    </p:anim>
                                    <p:anim calcmode="lin" valueType="num">
                                      <p:cBhvr additive="base">
                                        <p:cTn id="87" dur="250" fill="hold"/>
                                        <p:tgtEl>
                                          <p:spTgt spid="135"/>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1" fill="hold" grpId="0" nodeType="afterEffect">
                                  <p:stCondLst>
                                    <p:cond delay="0"/>
                                  </p:stCondLst>
                                  <p:childTnLst>
                                    <p:set>
                                      <p:cBhvr>
                                        <p:cTn id="90" dur="1" fill="hold">
                                          <p:stCondLst>
                                            <p:cond delay="0"/>
                                          </p:stCondLst>
                                        </p:cTn>
                                        <p:tgtEl>
                                          <p:spTgt spid="108"/>
                                        </p:tgtEl>
                                        <p:attrNameLst>
                                          <p:attrName>style.visibility</p:attrName>
                                        </p:attrNameLst>
                                      </p:cBhvr>
                                      <p:to>
                                        <p:strVal val="visible"/>
                                      </p:to>
                                    </p:set>
                                    <p:anim calcmode="lin" valueType="num">
                                      <p:cBhvr additive="base">
                                        <p:cTn id="91" dur="500" fill="hold"/>
                                        <p:tgtEl>
                                          <p:spTgt spid="108"/>
                                        </p:tgtEl>
                                        <p:attrNameLst>
                                          <p:attrName>ppt_x</p:attrName>
                                        </p:attrNameLst>
                                      </p:cBhvr>
                                      <p:tavLst>
                                        <p:tav tm="0">
                                          <p:val>
                                            <p:strVal val="#ppt_x"/>
                                          </p:val>
                                        </p:tav>
                                        <p:tav tm="100000">
                                          <p:val>
                                            <p:strVal val="#ppt_x"/>
                                          </p:val>
                                        </p:tav>
                                      </p:tavLst>
                                    </p:anim>
                                    <p:anim calcmode="lin" valueType="num">
                                      <p:cBhvr additive="base">
                                        <p:cTn id="92" dur="500" fill="hold"/>
                                        <p:tgtEl>
                                          <p:spTgt spid="108"/>
                                        </p:tgtEl>
                                        <p:attrNameLst>
                                          <p:attrName>ppt_y</p:attrName>
                                        </p:attrNameLst>
                                      </p:cBhvr>
                                      <p:tavLst>
                                        <p:tav tm="0">
                                          <p:val>
                                            <p:strVal val="0-#ppt_h/2"/>
                                          </p:val>
                                        </p:tav>
                                        <p:tav tm="100000">
                                          <p:val>
                                            <p:strVal val="#ppt_y"/>
                                          </p:val>
                                        </p:tav>
                                      </p:tavLst>
                                    </p:anim>
                                  </p:childTnLst>
                                </p:cTn>
                              </p:par>
                            </p:childTnLst>
                          </p:cTn>
                        </p:par>
                        <p:par>
                          <p:cTn id="93" fill="hold">
                            <p:stCondLst>
                              <p:cond delay="5250"/>
                            </p:stCondLst>
                            <p:childTnLst>
                              <p:par>
                                <p:cTn id="94" presetID="2" presetClass="entr" presetSubtype="4" fill="hold" grpId="0" nodeType="afterEffect">
                                  <p:stCondLst>
                                    <p:cond delay="0"/>
                                  </p:stCondLst>
                                  <p:childTnLst>
                                    <p:set>
                                      <p:cBhvr>
                                        <p:cTn id="95" dur="1" fill="hold">
                                          <p:stCondLst>
                                            <p:cond delay="0"/>
                                          </p:stCondLst>
                                        </p:cTn>
                                        <p:tgtEl>
                                          <p:spTgt spid="95"/>
                                        </p:tgtEl>
                                        <p:attrNameLst>
                                          <p:attrName>style.visibility</p:attrName>
                                        </p:attrNameLst>
                                      </p:cBhvr>
                                      <p:to>
                                        <p:strVal val="visible"/>
                                      </p:to>
                                    </p:set>
                                    <p:anim calcmode="lin" valueType="num">
                                      <p:cBhvr additive="base">
                                        <p:cTn id="96" dur="250" fill="hold"/>
                                        <p:tgtEl>
                                          <p:spTgt spid="95"/>
                                        </p:tgtEl>
                                        <p:attrNameLst>
                                          <p:attrName>ppt_x</p:attrName>
                                        </p:attrNameLst>
                                      </p:cBhvr>
                                      <p:tavLst>
                                        <p:tav tm="0">
                                          <p:val>
                                            <p:strVal val="#ppt_x"/>
                                          </p:val>
                                        </p:tav>
                                        <p:tav tm="100000">
                                          <p:val>
                                            <p:strVal val="#ppt_x"/>
                                          </p:val>
                                        </p:tav>
                                      </p:tavLst>
                                    </p:anim>
                                    <p:anim calcmode="lin" valueType="num">
                                      <p:cBhvr additive="base">
                                        <p:cTn id="97" dur="250" fill="hold"/>
                                        <p:tgtEl>
                                          <p:spTgt spid="95"/>
                                        </p:tgtEl>
                                        <p:attrNameLst>
                                          <p:attrName>ppt_y</p:attrName>
                                        </p:attrNameLst>
                                      </p:cBhvr>
                                      <p:tavLst>
                                        <p:tav tm="0">
                                          <p:val>
                                            <p:strVal val="1+#ppt_h/2"/>
                                          </p:val>
                                        </p:tav>
                                        <p:tav tm="100000">
                                          <p:val>
                                            <p:strVal val="#ppt_y"/>
                                          </p:val>
                                        </p:tav>
                                      </p:tavLst>
                                    </p:anim>
                                  </p:childTnLst>
                                </p:cTn>
                              </p:par>
                            </p:childTnLst>
                          </p:cTn>
                        </p:par>
                        <p:par>
                          <p:cTn id="98" fill="hold">
                            <p:stCondLst>
                              <p:cond delay="5500"/>
                            </p:stCondLst>
                            <p:childTnLst>
                              <p:par>
                                <p:cTn id="99" presetID="2" presetClass="entr" presetSubtype="4" fill="hold" nodeType="afterEffect">
                                  <p:stCondLst>
                                    <p:cond delay="0"/>
                                  </p:stCondLst>
                                  <p:childTnLst>
                                    <p:set>
                                      <p:cBhvr>
                                        <p:cTn id="100" dur="1" fill="hold">
                                          <p:stCondLst>
                                            <p:cond delay="0"/>
                                          </p:stCondLst>
                                        </p:cTn>
                                        <p:tgtEl>
                                          <p:spTgt spid="136"/>
                                        </p:tgtEl>
                                        <p:attrNameLst>
                                          <p:attrName>style.visibility</p:attrName>
                                        </p:attrNameLst>
                                      </p:cBhvr>
                                      <p:to>
                                        <p:strVal val="visible"/>
                                      </p:to>
                                    </p:set>
                                    <p:anim calcmode="lin" valueType="num">
                                      <p:cBhvr additive="base">
                                        <p:cTn id="101" dur="250" fill="hold"/>
                                        <p:tgtEl>
                                          <p:spTgt spid="136"/>
                                        </p:tgtEl>
                                        <p:attrNameLst>
                                          <p:attrName>ppt_x</p:attrName>
                                        </p:attrNameLst>
                                      </p:cBhvr>
                                      <p:tavLst>
                                        <p:tav tm="0">
                                          <p:val>
                                            <p:strVal val="#ppt_x"/>
                                          </p:val>
                                        </p:tav>
                                        <p:tav tm="100000">
                                          <p:val>
                                            <p:strVal val="#ppt_x"/>
                                          </p:val>
                                        </p:tav>
                                      </p:tavLst>
                                    </p:anim>
                                    <p:anim calcmode="lin" valueType="num">
                                      <p:cBhvr additive="base">
                                        <p:cTn id="102" dur="250" fill="hold"/>
                                        <p:tgtEl>
                                          <p:spTgt spid="136"/>
                                        </p:tgtEl>
                                        <p:attrNameLst>
                                          <p:attrName>ppt_y</p:attrName>
                                        </p:attrNameLst>
                                      </p:cBhvr>
                                      <p:tavLst>
                                        <p:tav tm="0">
                                          <p:val>
                                            <p:strVal val="1+#ppt_h/2"/>
                                          </p:val>
                                        </p:tav>
                                        <p:tav tm="100000">
                                          <p:val>
                                            <p:strVal val="#ppt_y"/>
                                          </p:val>
                                        </p:tav>
                                      </p:tavLst>
                                    </p:anim>
                                  </p:childTnLst>
                                </p:cTn>
                              </p:par>
                            </p:childTnLst>
                          </p:cTn>
                        </p:par>
                        <p:par>
                          <p:cTn id="103" fill="hold">
                            <p:stCondLst>
                              <p:cond delay="5750"/>
                            </p:stCondLst>
                            <p:childTnLst>
                              <p:par>
                                <p:cTn id="104" presetID="2" presetClass="entr" presetSubtype="4" fill="hold" nodeType="afterEffect">
                                  <p:stCondLst>
                                    <p:cond delay="0"/>
                                  </p:stCondLst>
                                  <p:childTnLst>
                                    <p:set>
                                      <p:cBhvr>
                                        <p:cTn id="105" dur="1" fill="hold">
                                          <p:stCondLst>
                                            <p:cond delay="0"/>
                                          </p:stCondLst>
                                        </p:cTn>
                                        <p:tgtEl>
                                          <p:spTgt spid="137"/>
                                        </p:tgtEl>
                                        <p:attrNameLst>
                                          <p:attrName>style.visibility</p:attrName>
                                        </p:attrNameLst>
                                      </p:cBhvr>
                                      <p:to>
                                        <p:strVal val="visible"/>
                                      </p:to>
                                    </p:set>
                                    <p:anim calcmode="lin" valueType="num">
                                      <p:cBhvr additive="base">
                                        <p:cTn id="106" dur="250" fill="hold"/>
                                        <p:tgtEl>
                                          <p:spTgt spid="137"/>
                                        </p:tgtEl>
                                        <p:attrNameLst>
                                          <p:attrName>ppt_x</p:attrName>
                                        </p:attrNameLst>
                                      </p:cBhvr>
                                      <p:tavLst>
                                        <p:tav tm="0">
                                          <p:val>
                                            <p:strVal val="#ppt_x"/>
                                          </p:val>
                                        </p:tav>
                                        <p:tav tm="100000">
                                          <p:val>
                                            <p:strVal val="#ppt_x"/>
                                          </p:val>
                                        </p:tav>
                                      </p:tavLst>
                                    </p:anim>
                                    <p:anim calcmode="lin" valueType="num">
                                      <p:cBhvr additive="base">
                                        <p:cTn id="107" dur="250" fill="hold"/>
                                        <p:tgtEl>
                                          <p:spTgt spid="137"/>
                                        </p:tgtEl>
                                        <p:attrNameLst>
                                          <p:attrName>ppt_y</p:attrName>
                                        </p:attrNameLst>
                                      </p:cBhvr>
                                      <p:tavLst>
                                        <p:tav tm="0">
                                          <p:val>
                                            <p:strVal val="1+#ppt_h/2"/>
                                          </p:val>
                                        </p:tav>
                                        <p:tav tm="100000">
                                          <p:val>
                                            <p:strVal val="#ppt_y"/>
                                          </p:val>
                                        </p:tav>
                                      </p:tavLst>
                                    </p:anim>
                                  </p:childTnLst>
                                </p:cTn>
                              </p:par>
                            </p:childTnLst>
                          </p:cTn>
                        </p:par>
                        <p:par>
                          <p:cTn id="108" fill="hold">
                            <p:stCondLst>
                              <p:cond delay="6000"/>
                            </p:stCondLst>
                            <p:childTnLst>
                              <p:par>
                                <p:cTn id="109" presetID="2" presetClass="entr" presetSubtype="4" fill="hold" nodeType="afterEffect">
                                  <p:stCondLst>
                                    <p:cond delay="0"/>
                                  </p:stCondLst>
                                  <p:childTnLst>
                                    <p:set>
                                      <p:cBhvr>
                                        <p:cTn id="110" dur="1" fill="hold">
                                          <p:stCondLst>
                                            <p:cond delay="0"/>
                                          </p:stCondLst>
                                        </p:cTn>
                                        <p:tgtEl>
                                          <p:spTgt spid="138"/>
                                        </p:tgtEl>
                                        <p:attrNameLst>
                                          <p:attrName>style.visibility</p:attrName>
                                        </p:attrNameLst>
                                      </p:cBhvr>
                                      <p:to>
                                        <p:strVal val="visible"/>
                                      </p:to>
                                    </p:set>
                                    <p:anim calcmode="lin" valueType="num">
                                      <p:cBhvr additive="base">
                                        <p:cTn id="111" dur="250" fill="hold"/>
                                        <p:tgtEl>
                                          <p:spTgt spid="138"/>
                                        </p:tgtEl>
                                        <p:attrNameLst>
                                          <p:attrName>ppt_x</p:attrName>
                                        </p:attrNameLst>
                                      </p:cBhvr>
                                      <p:tavLst>
                                        <p:tav tm="0">
                                          <p:val>
                                            <p:strVal val="#ppt_x"/>
                                          </p:val>
                                        </p:tav>
                                        <p:tav tm="100000">
                                          <p:val>
                                            <p:strVal val="#ppt_x"/>
                                          </p:val>
                                        </p:tav>
                                      </p:tavLst>
                                    </p:anim>
                                    <p:anim calcmode="lin" valueType="num">
                                      <p:cBhvr additive="base">
                                        <p:cTn id="112" dur="250" fill="hold"/>
                                        <p:tgtEl>
                                          <p:spTgt spid="138"/>
                                        </p:tgtEl>
                                        <p:attrNameLst>
                                          <p:attrName>ppt_y</p:attrName>
                                        </p:attrNameLst>
                                      </p:cBhvr>
                                      <p:tavLst>
                                        <p:tav tm="0">
                                          <p:val>
                                            <p:strVal val="1+#ppt_h/2"/>
                                          </p:val>
                                        </p:tav>
                                        <p:tav tm="100000">
                                          <p:val>
                                            <p:strVal val="#ppt_y"/>
                                          </p:val>
                                        </p:tav>
                                      </p:tavLst>
                                    </p:anim>
                                  </p:childTnLst>
                                </p:cTn>
                              </p:par>
                            </p:childTnLst>
                          </p:cTn>
                        </p:par>
                        <p:par>
                          <p:cTn id="113" fill="hold">
                            <p:stCondLst>
                              <p:cond delay="6250"/>
                            </p:stCondLst>
                            <p:childTnLst>
                              <p:par>
                                <p:cTn id="114" presetID="2" presetClass="entr" presetSubtype="4" fill="hold" nodeType="afterEffect">
                                  <p:stCondLst>
                                    <p:cond delay="0"/>
                                  </p:stCondLst>
                                  <p:childTnLst>
                                    <p:set>
                                      <p:cBhvr>
                                        <p:cTn id="115" dur="1" fill="hold">
                                          <p:stCondLst>
                                            <p:cond delay="0"/>
                                          </p:stCondLst>
                                        </p:cTn>
                                        <p:tgtEl>
                                          <p:spTgt spid="139"/>
                                        </p:tgtEl>
                                        <p:attrNameLst>
                                          <p:attrName>style.visibility</p:attrName>
                                        </p:attrNameLst>
                                      </p:cBhvr>
                                      <p:to>
                                        <p:strVal val="visible"/>
                                      </p:to>
                                    </p:set>
                                    <p:anim calcmode="lin" valueType="num">
                                      <p:cBhvr additive="base">
                                        <p:cTn id="116" dur="250" fill="hold"/>
                                        <p:tgtEl>
                                          <p:spTgt spid="139"/>
                                        </p:tgtEl>
                                        <p:attrNameLst>
                                          <p:attrName>ppt_x</p:attrName>
                                        </p:attrNameLst>
                                      </p:cBhvr>
                                      <p:tavLst>
                                        <p:tav tm="0">
                                          <p:val>
                                            <p:strVal val="#ppt_x"/>
                                          </p:val>
                                        </p:tav>
                                        <p:tav tm="100000">
                                          <p:val>
                                            <p:strVal val="#ppt_x"/>
                                          </p:val>
                                        </p:tav>
                                      </p:tavLst>
                                    </p:anim>
                                    <p:anim calcmode="lin" valueType="num">
                                      <p:cBhvr additive="base">
                                        <p:cTn id="117" dur="250" fill="hold"/>
                                        <p:tgtEl>
                                          <p:spTgt spid="139"/>
                                        </p:tgtEl>
                                        <p:attrNameLst>
                                          <p:attrName>ppt_y</p:attrName>
                                        </p:attrNameLst>
                                      </p:cBhvr>
                                      <p:tavLst>
                                        <p:tav tm="0">
                                          <p:val>
                                            <p:strVal val="1+#ppt_h/2"/>
                                          </p:val>
                                        </p:tav>
                                        <p:tav tm="100000">
                                          <p:val>
                                            <p:strVal val="#ppt_y"/>
                                          </p:val>
                                        </p:tav>
                                      </p:tavLst>
                                    </p:anim>
                                  </p:childTnLst>
                                </p:cTn>
                              </p:par>
                            </p:childTnLst>
                          </p:cTn>
                        </p:par>
                        <p:par>
                          <p:cTn id="118" fill="hold">
                            <p:stCondLst>
                              <p:cond delay="6500"/>
                            </p:stCondLst>
                            <p:childTnLst>
                              <p:par>
                                <p:cTn id="119" presetID="2" presetClass="entr" presetSubtype="4" fill="hold" nodeType="afterEffect">
                                  <p:stCondLst>
                                    <p:cond delay="0"/>
                                  </p:stCondLst>
                                  <p:childTnLst>
                                    <p:set>
                                      <p:cBhvr>
                                        <p:cTn id="120" dur="1" fill="hold">
                                          <p:stCondLst>
                                            <p:cond delay="0"/>
                                          </p:stCondLst>
                                        </p:cTn>
                                        <p:tgtEl>
                                          <p:spTgt spid="140"/>
                                        </p:tgtEl>
                                        <p:attrNameLst>
                                          <p:attrName>style.visibility</p:attrName>
                                        </p:attrNameLst>
                                      </p:cBhvr>
                                      <p:to>
                                        <p:strVal val="visible"/>
                                      </p:to>
                                    </p:set>
                                    <p:anim calcmode="lin" valueType="num">
                                      <p:cBhvr additive="base">
                                        <p:cTn id="121" dur="250" fill="hold"/>
                                        <p:tgtEl>
                                          <p:spTgt spid="140"/>
                                        </p:tgtEl>
                                        <p:attrNameLst>
                                          <p:attrName>ppt_x</p:attrName>
                                        </p:attrNameLst>
                                      </p:cBhvr>
                                      <p:tavLst>
                                        <p:tav tm="0">
                                          <p:val>
                                            <p:strVal val="#ppt_x"/>
                                          </p:val>
                                        </p:tav>
                                        <p:tav tm="100000">
                                          <p:val>
                                            <p:strVal val="#ppt_x"/>
                                          </p:val>
                                        </p:tav>
                                      </p:tavLst>
                                    </p:anim>
                                    <p:anim calcmode="lin" valueType="num">
                                      <p:cBhvr additive="base">
                                        <p:cTn id="122" dur="250" fill="hold"/>
                                        <p:tgtEl>
                                          <p:spTgt spid="140"/>
                                        </p:tgtEl>
                                        <p:attrNameLst>
                                          <p:attrName>ppt_y</p:attrName>
                                        </p:attrNameLst>
                                      </p:cBhvr>
                                      <p:tavLst>
                                        <p:tav tm="0">
                                          <p:val>
                                            <p:strVal val="1+#ppt_h/2"/>
                                          </p:val>
                                        </p:tav>
                                        <p:tav tm="100000">
                                          <p:val>
                                            <p:strVal val="#ppt_y"/>
                                          </p:val>
                                        </p:tav>
                                      </p:tavLst>
                                    </p:anim>
                                  </p:childTnLst>
                                </p:cTn>
                              </p:par>
                            </p:childTnLst>
                          </p:cTn>
                        </p:par>
                        <p:par>
                          <p:cTn id="123" fill="hold">
                            <p:stCondLst>
                              <p:cond delay="6750"/>
                            </p:stCondLst>
                            <p:childTnLst>
                              <p:par>
                                <p:cTn id="124" presetID="2" presetClass="entr" presetSubtype="4" fill="hold" nodeType="afterEffect">
                                  <p:stCondLst>
                                    <p:cond delay="0"/>
                                  </p:stCondLst>
                                  <p:childTnLst>
                                    <p:set>
                                      <p:cBhvr>
                                        <p:cTn id="125" dur="1" fill="hold">
                                          <p:stCondLst>
                                            <p:cond delay="0"/>
                                          </p:stCondLst>
                                        </p:cTn>
                                        <p:tgtEl>
                                          <p:spTgt spid="141"/>
                                        </p:tgtEl>
                                        <p:attrNameLst>
                                          <p:attrName>style.visibility</p:attrName>
                                        </p:attrNameLst>
                                      </p:cBhvr>
                                      <p:to>
                                        <p:strVal val="visible"/>
                                      </p:to>
                                    </p:set>
                                    <p:anim calcmode="lin" valueType="num">
                                      <p:cBhvr additive="base">
                                        <p:cTn id="126" dur="250" fill="hold"/>
                                        <p:tgtEl>
                                          <p:spTgt spid="141"/>
                                        </p:tgtEl>
                                        <p:attrNameLst>
                                          <p:attrName>ppt_x</p:attrName>
                                        </p:attrNameLst>
                                      </p:cBhvr>
                                      <p:tavLst>
                                        <p:tav tm="0">
                                          <p:val>
                                            <p:strVal val="#ppt_x"/>
                                          </p:val>
                                        </p:tav>
                                        <p:tav tm="100000">
                                          <p:val>
                                            <p:strVal val="#ppt_x"/>
                                          </p:val>
                                        </p:tav>
                                      </p:tavLst>
                                    </p:anim>
                                    <p:anim calcmode="lin" valueType="num">
                                      <p:cBhvr additive="base">
                                        <p:cTn id="127" dur="250" fill="hold"/>
                                        <p:tgtEl>
                                          <p:spTgt spid="141"/>
                                        </p:tgtEl>
                                        <p:attrNameLst>
                                          <p:attrName>ppt_y</p:attrName>
                                        </p:attrNameLst>
                                      </p:cBhvr>
                                      <p:tavLst>
                                        <p:tav tm="0">
                                          <p:val>
                                            <p:strVal val="1+#ppt_h/2"/>
                                          </p:val>
                                        </p:tav>
                                        <p:tav tm="100000">
                                          <p:val>
                                            <p:strVal val="#ppt_y"/>
                                          </p:val>
                                        </p:tav>
                                      </p:tavLst>
                                    </p:anim>
                                  </p:childTnLst>
                                </p:cTn>
                              </p:par>
                            </p:childTnLst>
                          </p:cTn>
                        </p:par>
                        <p:par>
                          <p:cTn id="128" fill="hold">
                            <p:stCondLst>
                              <p:cond delay="7000"/>
                            </p:stCondLst>
                            <p:childTnLst>
                              <p:par>
                                <p:cTn id="129" presetID="2" presetClass="entr" presetSubtype="1" fill="hold" grpId="0" nodeType="afterEffect">
                                  <p:stCondLst>
                                    <p:cond delay="0"/>
                                  </p:stCondLst>
                                  <p:childTnLst>
                                    <p:set>
                                      <p:cBhvr>
                                        <p:cTn id="130" dur="1" fill="hold">
                                          <p:stCondLst>
                                            <p:cond delay="0"/>
                                          </p:stCondLst>
                                        </p:cTn>
                                        <p:tgtEl>
                                          <p:spTgt spid="123"/>
                                        </p:tgtEl>
                                        <p:attrNameLst>
                                          <p:attrName>style.visibility</p:attrName>
                                        </p:attrNameLst>
                                      </p:cBhvr>
                                      <p:to>
                                        <p:strVal val="visible"/>
                                      </p:to>
                                    </p:set>
                                    <p:anim calcmode="lin" valueType="num">
                                      <p:cBhvr additive="base">
                                        <p:cTn id="131" dur="500" fill="hold"/>
                                        <p:tgtEl>
                                          <p:spTgt spid="123"/>
                                        </p:tgtEl>
                                        <p:attrNameLst>
                                          <p:attrName>ppt_x</p:attrName>
                                        </p:attrNameLst>
                                      </p:cBhvr>
                                      <p:tavLst>
                                        <p:tav tm="0">
                                          <p:val>
                                            <p:strVal val="#ppt_x"/>
                                          </p:val>
                                        </p:tav>
                                        <p:tav tm="100000">
                                          <p:val>
                                            <p:strVal val="#ppt_x"/>
                                          </p:val>
                                        </p:tav>
                                      </p:tavLst>
                                    </p:anim>
                                    <p:anim calcmode="lin" valueType="num">
                                      <p:cBhvr additive="base">
                                        <p:cTn id="132" dur="500" fill="hold"/>
                                        <p:tgtEl>
                                          <p:spTgt spid="123"/>
                                        </p:tgtEl>
                                        <p:attrNameLst>
                                          <p:attrName>ppt_y</p:attrName>
                                        </p:attrNameLst>
                                      </p:cBhvr>
                                      <p:tavLst>
                                        <p:tav tm="0">
                                          <p:val>
                                            <p:strVal val="0-#ppt_h/2"/>
                                          </p:val>
                                        </p:tav>
                                        <p:tav tm="100000">
                                          <p:val>
                                            <p:strVal val="#ppt_y"/>
                                          </p:val>
                                        </p:tav>
                                      </p:tavLst>
                                    </p:anim>
                                  </p:childTnLst>
                                </p:cTn>
                              </p:par>
                            </p:childTnLst>
                          </p:cTn>
                        </p:par>
                        <p:par>
                          <p:cTn id="133" fill="hold">
                            <p:stCondLst>
                              <p:cond delay="7500"/>
                            </p:stCondLst>
                            <p:childTnLst>
                              <p:par>
                                <p:cTn id="134" presetID="2" presetClass="entr" presetSubtype="4" fill="hold" grpId="0" nodeType="afterEffect">
                                  <p:stCondLst>
                                    <p:cond delay="0"/>
                                  </p:stCondLst>
                                  <p:childTnLst>
                                    <p:set>
                                      <p:cBhvr>
                                        <p:cTn id="135" dur="1" fill="hold">
                                          <p:stCondLst>
                                            <p:cond delay="0"/>
                                          </p:stCondLst>
                                        </p:cTn>
                                        <p:tgtEl>
                                          <p:spTgt spid="110"/>
                                        </p:tgtEl>
                                        <p:attrNameLst>
                                          <p:attrName>style.visibility</p:attrName>
                                        </p:attrNameLst>
                                      </p:cBhvr>
                                      <p:to>
                                        <p:strVal val="visible"/>
                                      </p:to>
                                    </p:set>
                                    <p:anim calcmode="lin" valueType="num">
                                      <p:cBhvr additive="base">
                                        <p:cTn id="136" dur="250" fill="hold"/>
                                        <p:tgtEl>
                                          <p:spTgt spid="110"/>
                                        </p:tgtEl>
                                        <p:attrNameLst>
                                          <p:attrName>ppt_x</p:attrName>
                                        </p:attrNameLst>
                                      </p:cBhvr>
                                      <p:tavLst>
                                        <p:tav tm="0">
                                          <p:val>
                                            <p:strVal val="#ppt_x"/>
                                          </p:val>
                                        </p:tav>
                                        <p:tav tm="100000">
                                          <p:val>
                                            <p:strVal val="#ppt_x"/>
                                          </p:val>
                                        </p:tav>
                                      </p:tavLst>
                                    </p:anim>
                                    <p:anim calcmode="lin" valueType="num">
                                      <p:cBhvr additive="base">
                                        <p:cTn id="137" dur="250" fill="hold"/>
                                        <p:tgtEl>
                                          <p:spTgt spid="110"/>
                                        </p:tgtEl>
                                        <p:attrNameLst>
                                          <p:attrName>ppt_y</p:attrName>
                                        </p:attrNameLst>
                                      </p:cBhvr>
                                      <p:tavLst>
                                        <p:tav tm="0">
                                          <p:val>
                                            <p:strVal val="1+#ppt_h/2"/>
                                          </p:val>
                                        </p:tav>
                                        <p:tav tm="100000">
                                          <p:val>
                                            <p:strVal val="#ppt_y"/>
                                          </p:val>
                                        </p:tav>
                                      </p:tavLst>
                                    </p:anim>
                                  </p:childTnLst>
                                </p:cTn>
                              </p:par>
                            </p:childTnLst>
                          </p:cTn>
                        </p:par>
                        <p:par>
                          <p:cTn id="138" fill="hold">
                            <p:stCondLst>
                              <p:cond delay="7750"/>
                            </p:stCondLst>
                            <p:childTnLst>
                              <p:par>
                                <p:cTn id="139" presetID="2" presetClass="entr" presetSubtype="4" fill="hold" nodeType="afterEffect">
                                  <p:stCondLst>
                                    <p:cond delay="0"/>
                                  </p:stCondLst>
                                  <p:childTnLst>
                                    <p:set>
                                      <p:cBhvr>
                                        <p:cTn id="140" dur="1" fill="hold">
                                          <p:stCondLst>
                                            <p:cond delay="0"/>
                                          </p:stCondLst>
                                        </p:cTn>
                                        <p:tgtEl>
                                          <p:spTgt spid="142"/>
                                        </p:tgtEl>
                                        <p:attrNameLst>
                                          <p:attrName>style.visibility</p:attrName>
                                        </p:attrNameLst>
                                      </p:cBhvr>
                                      <p:to>
                                        <p:strVal val="visible"/>
                                      </p:to>
                                    </p:set>
                                    <p:anim calcmode="lin" valueType="num">
                                      <p:cBhvr additive="base">
                                        <p:cTn id="141" dur="250" fill="hold"/>
                                        <p:tgtEl>
                                          <p:spTgt spid="142"/>
                                        </p:tgtEl>
                                        <p:attrNameLst>
                                          <p:attrName>ppt_x</p:attrName>
                                        </p:attrNameLst>
                                      </p:cBhvr>
                                      <p:tavLst>
                                        <p:tav tm="0">
                                          <p:val>
                                            <p:strVal val="#ppt_x"/>
                                          </p:val>
                                        </p:tav>
                                        <p:tav tm="100000">
                                          <p:val>
                                            <p:strVal val="#ppt_x"/>
                                          </p:val>
                                        </p:tav>
                                      </p:tavLst>
                                    </p:anim>
                                    <p:anim calcmode="lin" valueType="num">
                                      <p:cBhvr additive="base">
                                        <p:cTn id="142" dur="250" fill="hold"/>
                                        <p:tgtEl>
                                          <p:spTgt spid="142"/>
                                        </p:tgtEl>
                                        <p:attrNameLst>
                                          <p:attrName>ppt_y</p:attrName>
                                        </p:attrNameLst>
                                      </p:cBhvr>
                                      <p:tavLst>
                                        <p:tav tm="0">
                                          <p:val>
                                            <p:strVal val="1+#ppt_h/2"/>
                                          </p:val>
                                        </p:tav>
                                        <p:tav tm="100000">
                                          <p:val>
                                            <p:strVal val="#ppt_y"/>
                                          </p:val>
                                        </p:tav>
                                      </p:tavLst>
                                    </p:anim>
                                  </p:childTnLst>
                                </p:cTn>
                              </p:par>
                            </p:childTnLst>
                          </p:cTn>
                        </p:par>
                        <p:par>
                          <p:cTn id="143" fill="hold">
                            <p:stCondLst>
                              <p:cond delay="8000"/>
                            </p:stCondLst>
                            <p:childTnLst>
                              <p:par>
                                <p:cTn id="144" presetID="2" presetClass="entr" presetSubtype="4" fill="hold" nodeType="afterEffect">
                                  <p:stCondLst>
                                    <p:cond delay="0"/>
                                  </p:stCondLst>
                                  <p:childTnLst>
                                    <p:set>
                                      <p:cBhvr>
                                        <p:cTn id="145" dur="1" fill="hold">
                                          <p:stCondLst>
                                            <p:cond delay="0"/>
                                          </p:stCondLst>
                                        </p:cTn>
                                        <p:tgtEl>
                                          <p:spTgt spid="143"/>
                                        </p:tgtEl>
                                        <p:attrNameLst>
                                          <p:attrName>style.visibility</p:attrName>
                                        </p:attrNameLst>
                                      </p:cBhvr>
                                      <p:to>
                                        <p:strVal val="visible"/>
                                      </p:to>
                                    </p:set>
                                    <p:anim calcmode="lin" valueType="num">
                                      <p:cBhvr additive="base">
                                        <p:cTn id="146" dur="250" fill="hold"/>
                                        <p:tgtEl>
                                          <p:spTgt spid="143"/>
                                        </p:tgtEl>
                                        <p:attrNameLst>
                                          <p:attrName>ppt_x</p:attrName>
                                        </p:attrNameLst>
                                      </p:cBhvr>
                                      <p:tavLst>
                                        <p:tav tm="0">
                                          <p:val>
                                            <p:strVal val="#ppt_x"/>
                                          </p:val>
                                        </p:tav>
                                        <p:tav tm="100000">
                                          <p:val>
                                            <p:strVal val="#ppt_x"/>
                                          </p:val>
                                        </p:tav>
                                      </p:tavLst>
                                    </p:anim>
                                    <p:anim calcmode="lin" valueType="num">
                                      <p:cBhvr additive="base">
                                        <p:cTn id="147" dur="250" fill="hold"/>
                                        <p:tgtEl>
                                          <p:spTgt spid="143"/>
                                        </p:tgtEl>
                                        <p:attrNameLst>
                                          <p:attrName>ppt_y</p:attrName>
                                        </p:attrNameLst>
                                      </p:cBhvr>
                                      <p:tavLst>
                                        <p:tav tm="0">
                                          <p:val>
                                            <p:strVal val="1+#ppt_h/2"/>
                                          </p:val>
                                        </p:tav>
                                        <p:tav tm="100000">
                                          <p:val>
                                            <p:strVal val="#ppt_y"/>
                                          </p:val>
                                        </p:tav>
                                      </p:tavLst>
                                    </p:anim>
                                  </p:childTnLst>
                                </p:cTn>
                              </p:par>
                            </p:childTnLst>
                          </p:cTn>
                        </p:par>
                        <p:par>
                          <p:cTn id="148" fill="hold">
                            <p:stCondLst>
                              <p:cond delay="8250"/>
                            </p:stCondLst>
                            <p:childTnLst>
                              <p:par>
                                <p:cTn id="149" presetID="2" presetClass="entr" presetSubtype="4" fill="hold" nodeType="afterEffect">
                                  <p:stCondLst>
                                    <p:cond delay="0"/>
                                  </p:stCondLst>
                                  <p:childTnLst>
                                    <p:set>
                                      <p:cBhvr>
                                        <p:cTn id="150" dur="1" fill="hold">
                                          <p:stCondLst>
                                            <p:cond delay="0"/>
                                          </p:stCondLst>
                                        </p:cTn>
                                        <p:tgtEl>
                                          <p:spTgt spid="144"/>
                                        </p:tgtEl>
                                        <p:attrNameLst>
                                          <p:attrName>style.visibility</p:attrName>
                                        </p:attrNameLst>
                                      </p:cBhvr>
                                      <p:to>
                                        <p:strVal val="visible"/>
                                      </p:to>
                                    </p:set>
                                    <p:anim calcmode="lin" valueType="num">
                                      <p:cBhvr additive="base">
                                        <p:cTn id="151" dur="250" fill="hold"/>
                                        <p:tgtEl>
                                          <p:spTgt spid="144"/>
                                        </p:tgtEl>
                                        <p:attrNameLst>
                                          <p:attrName>ppt_x</p:attrName>
                                        </p:attrNameLst>
                                      </p:cBhvr>
                                      <p:tavLst>
                                        <p:tav tm="0">
                                          <p:val>
                                            <p:strVal val="#ppt_x"/>
                                          </p:val>
                                        </p:tav>
                                        <p:tav tm="100000">
                                          <p:val>
                                            <p:strVal val="#ppt_x"/>
                                          </p:val>
                                        </p:tav>
                                      </p:tavLst>
                                    </p:anim>
                                    <p:anim calcmode="lin" valueType="num">
                                      <p:cBhvr additive="base">
                                        <p:cTn id="152" dur="250" fill="hold"/>
                                        <p:tgtEl>
                                          <p:spTgt spid="144"/>
                                        </p:tgtEl>
                                        <p:attrNameLst>
                                          <p:attrName>ppt_y</p:attrName>
                                        </p:attrNameLst>
                                      </p:cBhvr>
                                      <p:tavLst>
                                        <p:tav tm="0">
                                          <p:val>
                                            <p:strVal val="1+#ppt_h/2"/>
                                          </p:val>
                                        </p:tav>
                                        <p:tav tm="100000">
                                          <p:val>
                                            <p:strVal val="#ppt_y"/>
                                          </p:val>
                                        </p:tav>
                                      </p:tavLst>
                                    </p:anim>
                                  </p:childTnLst>
                                </p:cTn>
                              </p:par>
                            </p:childTnLst>
                          </p:cTn>
                        </p:par>
                        <p:par>
                          <p:cTn id="153" fill="hold">
                            <p:stCondLst>
                              <p:cond delay="8500"/>
                            </p:stCondLst>
                            <p:childTnLst>
                              <p:par>
                                <p:cTn id="154" presetID="2" presetClass="entr" presetSubtype="4" fill="hold" nodeType="afterEffect">
                                  <p:stCondLst>
                                    <p:cond delay="0"/>
                                  </p:stCondLst>
                                  <p:childTnLst>
                                    <p:set>
                                      <p:cBhvr>
                                        <p:cTn id="155" dur="1" fill="hold">
                                          <p:stCondLst>
                                            <p:cond delay="0"/>
                                          </p:stCondLst>
                                        </p:cTn>
                                        <p:tgtEl>
                                          <p:spTgt spid="145"/>
                                        </p:tgtEl>
                                        <p:attrNameLst>
                                          <p:attrName>style.visibility</p:attrName>
                                        </p:attrNameLst>
                                      </p:cBhvr>
                                      <p:to>
                                        <p:strVal val="visible"/>
                                      </p:to>
                                    </p:set>
                                    <p:anim calcmode="lin" valueType="num">
                                      <p:cBhvr additive="base">
                                        <p:cTn id="156" dur="250" fill="hold"/>
                                        <p:tgtEl>
                                          <p:spTgt spid="145"/>
                                        </p:tgtEl>
                                        <p:attrNameLst>
                                          <p:attrName>ppt_x</p:attrName>
                                        </p:attrNameLst>
                                      </p:cBhvr>
                                      <p:tavLst>
                                        <p:tav tm="0">
                                          <p:val>
                                            <p:strVal val="#ppt_x"/>
                                          </p:val>
                                        </p:tav>
                                        <p:tav tm="100000">
                                          <p:val>
                                            <p:strVal val="#ppt_x"/>
                                          </p:val>
                                        </p:tav>
                                      </p:tavLst>
                                    </p:anim>
                                    <p:anim calcmode="lin" valueType="num">
                                      <p:cBhvr additive="base">
                                        <p:cTn id="157" dur="250" fill="hold"/>
                                        <p:tgtEl>
                                          <p:spTgt spid="145"/>
                                        </p:tgtEl>
                                        <p:attrNameLst>
                                          <p:attrName>ppt_y</p:attrName>
                                        </p:attrNameLst>
                                      </p:cBhvr>
                                      <p:tavLst>
                                        <p:tav tm="0">
                                          <p:val>
                                            <p:strVal val="1+#ppt_h/2"/>
                                          </p:val>
                                        </p:tav>
                                        <p:tav tm="100000">
                                          <p:val>
                                            <p:strVal val="#ppt_y"/>
                                          </p:val>
                                        </p:tav>
                                      </p:tavLst>
                                    </p:anim>
                                  </p:childTnLst>
                                </p:cTn>
                              </p:par>
                            </p:childTnLst>
                          </p:cTn>
                        </p:par>
                        <p:par>
                          <p:cTn id="158" fill="hold">
                            <p:stCondLst>
                              <p:cond delay="8750"/>
                            </p:stCondLst>
                            <p:childTnLst>
                              <p:par>
                                <p:cTn id="159" presetID="2" presetClass="entr" presetSubtype="4" fill="hold" nodeType="afterEffect">
                                  <p:stCondLst>
                                    <p:cond delay="0"/>
                                  </p:stCondLst>
                                  <p:childTnLst>
                                    <p:set>
                                      <p:cBhvr>
                                        <p:cTn id="160" dur="1" fill="hold">
                                          <p:stCondLst>
                                            <p:cond delay="0"/>
                                          </p:stCondLst>
                                        </p:cTn>
                                        <p:tgtEl>
                                          <p:spTgt spid="146"/>
                                        </p:tgtEl>
                                        <p:attrNameLst>
                                          <p:attrName>style.visibility</p:attrName>
                                        </p:attrNameLst>
                                      </p:cBhvr>
                                      <p:to>
                                        <p:strVal val="visible"/>
                                      </p:to>
                                    </p:set>
                                    <p:anim calcmode="lin" valueType="num">
                                      <p:cBhvr additive="base">
                                        <p:cTn id="161" dur="250" fill="hold"/>
                                        <p:tgtEl>
                                          <p:spTgt spid="146"/>
                                        </p:tgtEl>
                                        <p:attrNameLst>
                                          <p:attrName>ppt_x</p:attrName>
                                        </p:attrNameLst>
                                      </p:cBhvr>
                                      <p:tavLst>
                                        <p:tav tm="0">
                                          <p:val>
                                            <p:strVal val="#ppt_x"/>
                                          </p:val>
                                        </p:tav>
                                        <p:tav tm="100000">
                                          <p:val>
                                            <p:strVal val="#ppt_x"/>
                                          </p:val>
                                        </p:tav>
                                      </p:tavLst>
                                    </p:anim>
                                    <p:anim calcmode="lin" valueType="num">
                                      <p:cBhvr additive="base">
                                        <p:cTn id="162" dur="250" fill="hold"/>
                                        <p:tgtEl>
                                          <p:spTgt spid="146"/>
                                        </p:tgtEl>
                                        <p:attrNameLst>
                                          <p:attrName>ppt_y</p:attrName>
                                        </p:attrNameLst>
                                      </p:cBhvr>
                                      <p:tavLst>
                                        <p:tav tm="0">
                                          <p:val>
                                            <p:strVal val="1+#ppt_h/2"/>
                                          </p:val>
                                        </p:tav>
                                        <p:tav tm="100000">
                                          <p:val>
                                            <p:strVal val="#ppt_y"/>
                                          </p:val>
                                        </p:tav>
                                      </p:tavLst>
                                    </p:anim>
                                  </p:childTnLst>
                                </p:cTn>
                              </p:par>
                            </p:childTnLst>
                          </p:cTn>
                        </p:par>
                        <p:par>
                          <p:cTn id="163" fill="hold">
                            <p:stCondLst>
                              <p:cond delay="9000"/>
                            </p:stCondLst>
                            <p:childTnLst>
                              <p:par>
                                <p:cTn id="164" presetID="2" presetClass="entr" presetSubtype="4" fill="hold" nodeType="afterEffect">
                                  <p:stCondLst>
                                    <p:cond delay="0"/>
                                  </p:stCondLst>
                                  <p:childTnLst>
                                    <p:set>
                                      <p:cBhvr>
                                        <p:cTn id="165" dur="1" fill="hold">
                                          <p:stCondLst>
                                            <p:cond delay="0"/>
                                          </p:stCondLst>
                                        </p:cTn>
                                        <p:tgtEl>
                                          <p:spTgt spid="147"/>
                                        </p:tgtEl>
                                        <p:attrNameLst>
                                          <p:attrName>style.visibility</p:attrName>
                                        </p:attrNameLst>
                                      </p:cBhvr>
                                      <p:to>
                                        <p:strVal val="visible"/>
                                      </p:to>
                                    </p:set>
                                    <p:anim calcmode="lin" valueType="num">
                                      <p:cBhvr additive="base">
                                        <p:cTn id="166" dur="250" fill="hold"/>
                                        <p:tgtEl>
                                          <p:spTgt spid="147"/>
                                        </p:tgtEl>
                                        <p:attrNameLst>
                                          <p:attrName>ppt_x</p:attrName>
                                        </p:attrNameLst>
                                      </p:cBhvr>
                                      <p:tavLst>
                                        <p:tav tm="0">
                                          <p:val>
                                            <p:strVal val="#ppt_x"/>
                                          </p:val>
                                        </p:tav>
                                        <p:tav tm="100000">
                                          <p:val>
                                            <p:strVal val="#ppt_x"/>
                                          </p:val>
                                        </p:tav>
                                      </p:tavLst>
                                    </p:anim>
                                    <p:anim calcmode="lin" valueType="num">
                                      <p:cBhvr additive="base">
                                        <p:cTn id="167" dur="250" fill="hold"/>
                                        <p:tgtEl>
                                          <p:spTgt spid="14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animBg="1"/>
      <p:bldP spid="9" grpId="0" animBg="1"/>
      <p:bldP spid="80" grpId="0" animBg="1"/>
      <p:bldP spid="93" grpId="0" animBg="1"/>
      <p:bldP spid="95" grpId="0" animBg="1"/>
      <p:bldP spid="108" grpId="0" animBg="1"/>
      <p:bldP spid="110" grpId="0" animBg="1"/>
      <p:bldP spid="12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1509</TotalTime>
  <Words>1273</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301</cp:revision>
  <dcterms:created xsi:type="dcterms:W3CDTF">2016-09-28T22:08:47Z</dcterms:created>
  <dcterms:modified xsi:type="dcterms:W3CDTF">2018-11-21T17:01:10Z</dcterms:modified>
</cp:coreProperties>
</file>