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72123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TextBox 259"/>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70695" name="Group 70694"/>
          <p:cNvGrpSpPr/>
          <p:nvPr/>
        </p:nvGrpSpPr>
        <p:grpSpPr>
          <a:xfrm>
            <a:off x="1012969" y="1469061"/>
            <a:ext cx="859367" cy="3979440"/>
            <a:chOff x="606425" y="1431925"/>
            <a:chExt cx="644525" cy="3060701"/>
          </a:xfrm>
          <a:effectLst>
            <a:outerShdw blurRad="63500" sx="102000" sy="102000" algn="ctr" rotWithShape="0">
              <a:prstClr val="black">
                <a:alpha val="40000"/>
              </a:prstClr>
            </a:outerShdw>
          </a:effectLst>
        </p:grpSpPr>
        <p:sp>
          <p:nvSpPr>
            <p:cNvPr id="7" name="Freeform 5"/>
            <p:cNvSpPr>
              <a:spLocks/>
            </p:cNvSpPr>
            <p:nvPr/>
          </p:nvSpPr>
          <p:spPr bwMode="auto">
            <a:xfrm>
              <a:off x="739775" y="2189163"/>
              <a:ext cx="354013" cy="1739900"/>
            </a:xfrm>
            <a:custGeom>
              <a:avLst/>
              <a:gdLst>
                <a:gd name="T0" fmla="*/ 60 w 93"/>
                <a:gd name="T1" fmla="*/ 14 h 462"/>
                <a:gd name="T2" fmla="*/ 60 w 93"/>
                <a:gd name="T3" fmla="*/ 0 h 462"/>
                <a:gd name="T4" fmla="*/ 50 w 93"/>
                <a:gd name="T5" fmla="*/ 0 h 462"/>
                <a:gd name="T6" fmla="*/ 43 w 93"/>
                <a:gd name="T7" fmla="*/ 0 h 462"/>
                <a:gd name="T8" fmla="*/ 33 w 93"/>
                <a:gd name="T9" fmla="*/ 0 h 462"/>
                <a:gd name="T10" fmla="*/ 33 w 93"/>
                <a:gd name="T11" fmla="*/ 14 h 462"/>
                <a:gd name="T12" fmla="*/ 0 w 93"/>
                <a:gd name="T13" fmla="*/ 31 h 462"/>
                <a:gd name="T14" fmla="*/ 0 w 93"/>
                <a:gd name="T15" fmla="*/ 462 h 462"/>
                <a:gd name="T16" fmla="*/ 43 w 93"/>
                <a:gd name="T17" fmla="*/ 462 h 462"/>
                <a:gd name="T18" fmla="*/ 50 w 93"/>
                <a:gd name="T19" fmla="*/ 462 h 462"/>
                <a:gd name="T20" fmla="*/ 93 w 93"/>
                <a:gd name="T21" fmla="*/ 462 h 462"/>
                <a:gd name="T22" fmla="*/ 93 w 93"/>
                <a:gd name="T23" fmla="*/ 31 h 462"/>
                <a:gd name="T24" fmla="*/ 60 w 93"/>
                <a:gd name="T25" fmla="*/ 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 h="462">
                  <a:moveTo>
                    <a:pt x="60" y="14"/>
                  </a:moveTo>
                  <a:cubicBezTo>
                    <a:pt x="60" y="0"/>
                    <a:pt x="60" y="0"/>
                    <a:pt x="60" y="0"/>
                  </a:cubicBezTo>
                  <a:cubicBezTo>
                    <a:pt x="50" y="0"/>
                    <a:pt x="50" y="0"/>
                    <a:pt x="50" y="0"/>
                  </a:cubicBezTo>
                  <a:cubicBezTo>
                    <a:pt x="43" y="0"/>
                    <a:pt x="43" y="0"/>
                    <a:pt x="43" y="0"/>
                  </a:cubicBezTo>
                  <a:cubicBezTo>
                    <a:pt x="33" y="0"/>
                    <a:pt x="33" y="0"/>
                    <a:pt x="33" y="0"/>
                  </a:cubicBezTo>
                  <a:cubicBezTo>
                    <a:pt x="33" y="14"/>
                    <a:pt x="33" y="14"/>
                    <a:pt x="33" y="14"/>
                  </a:cubicBezTo>
                  <a:cubicBezTo>
                    <a:pt x="33" y="14"/>
                    <a:pt x="5" y="22"/>
                    <a:pt x="0" y="31"/>
                  </a:cubicBezTo>
                  <a:cubicBezTo>
                    <a:pt x="0" y="462"/>
                    <a:pt x="0" y="462"/>
                    <a:pt x="0" y="462"/>
                  </a:cubicBezTo>
                  <a:cubicBezTo>
                    <a:pt x="43" y="462"/>
                    <a:pt x="43" y="462"/>
                    <a:pt x="43" y="462"/>
                  </a:cubicBezTo>
                  <a:cubicBezTo>
                    <a:pt x="50" y="462"/>
                    <a:pt x="50" y="462"/>
                    <a:pt x="50" y="462"/>
                  </a:cubicBezTo>
                  <a:cubicBezTo>
                    <a:pt x="93" y="462"/>
                    <a:pt x="93" y="462"/>
                    <a:pt x="93" y="462"/>
                  </a:cubicBezTo>
                  <a:cubicBezTo>
                    <a:pt x="93" y="31"/>
                    <a:pt x="93" y="31"/>
                    <a:pt x="93" y="31"/>
                  </a:cubicBezTo>
                  <a:cubicBezTo>
                    <a:pt x="88" y="22"/>
                    <a:pt x="60" y="14"/>
                    <a:pt x="60" y="14"/>
                  </a:cubicBezTo>
                  <a:close/>
                </a:path>
              </a:pathLst>
            </a:custGeom>
            <a:solidFill>
              <a:srgbClr val="EBE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Rectangle 6"/>
            <p:cNvSpPr>
              <a:spLocks noChangeArrowheads="1"/>
            </p:cNvSpPr>
            <p:nvPr/>
          </p:nvSpPr>
          <p:spPr bwMode="auto">
            <a:xfrm>
              <a:off x="766763" y="3394075"/>
              <a:ext cx="301625" cy="1065213"/>
            </a:xfrm>
            <a:prstGeom prst="rect">
              <a:avLst/>
            </a:prstGeom>
            <a:solidFill>
              <a:srgbClr val="D5D8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Rectangle 7"/>
            <p:cNvSpPr>
              <a:spLocks noChangeArrowheads="1"/>
            </p:cNvSpPr>
            <p:nvPr/>
          </p:nvSpPr>
          <p:spPr bwMode="auto">
            <a:xfrm>
              <a:off x="766763" y="2317750"/>
              <a:ext cx="71438" cy="2141538"/>
            </a:xfrm>
            <a:prstGeom prst="rect">
              <a:avLst/>
            </a:prstGeom>
            <a:solidFill>
              <a:srgbClr val="BFC0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8"/>
            <p:cNvSpPr>
              <a:spLocks/>
            </p:cNvSpPr>
            <p:nvPr/>
          </p:nvSpPr>
          <p:spPr bwMode="auto">
            <a:xfrm>
              <a:off x="903288" y="1431925"/>
              <a:ext cx="26988" cy="403225"/>
            </a:xfrm>
            <a:custGeom>
              <a:avLst/>
              <a:gdLst>
                <a:gd name="T0" fmla="*/ 17 w 17"/>
                <a:gd name="T1" fmla="*/ 19 h 254"/>
                <a:gd name="T2" fmla="*/ 0 w 17"/>
                <a:gd name="T3" fmla="*/ 0 h 254"/>
                <a:gd name="T4" fmla="*/ 0 w 17"/>
                <a:gd name="T5" fmla="*/ 254 h 254"/>
                <a:gd name="T6" fmla="*/ 17 w 17"/>
                <a:gd name="T7" fmla="*/ 254 h 254"/>
                <a:gd name="T8" fmla="*/ 17 w 17"/>
                <a:gd name="T9" fmla="*/ 19 h 254"/>
              </a:gdLst>
              <a:ahLst/>
              <a:cxnLst>
                <a:cxn ang="0">
                  <a:pos x="T0" y="T1"/>
                </a:cxn>
                <a:cxn ang="0">
                  <a:pos x="T2" y="T3"/>
                </a:cxn>
                <a:cxn ang="0">
                  <a:pos x="T4" y="T5"/>
                </a:cxn>
                <a:cxn ang="0">
                  <a:pos x="T6" y="T7"/>
                </a:cxn>
                <a:cxn ang="0">
                  <a:pos x="T8" y="T9"/>
                </a:cxn>
              </a:cxnLst>
              <a:rect l="0" t="0" r="r" b="b"/>
              <a:pathLst>
                <a:path w="17" h="254">
                  <a:moveTo>
                    <a:pt x="17" y="19"/>
                  </a:moveTo>
                  <a:lnTo>
                    <a:pt x="0" y="0"/>
                  </a:lnTo>
                  <a:lnTo>
                    <a:pt x="0" y="254"/>
                  </a:lnTo>
                  <a:lnTo>
                    <a:pt x="17" y="254"/>
                  </a:lnTo>
                  <a:lnTo>
                    <a:pt x="17" y="19"/>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88" name="Rectangle 61"/>
            <p:cNvSpPr>
              <a:spLocks noChangeArrowheads="1"/>
            </p:cNvSpPr>
            <p:nvPr/>
          </p:nvSpPr>
          <p:spPr bwMode="auto">
            <a:xfrm>
              <a:off x="739775" y="3732213"/>
              <a:ext cx="354013" cy="41275"/>
            </a:xfrm>
            <a:prstGeom prst="rect">
              <a:avLst/>
            </a:prstGeom>
            <a:solidFill>
              <a:srgbClr val="3D3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89" name="Freeform 62"/>
            <p:cNvSpPr>
              <a:spLocks/>
            </p:cNvSpPr>
            <p:nvPr/>
          </p:nvSpPr>
          <p:spPr bwMode="auto">
            <a:xfrm>
              <a:off x="606425" y="3929063"/>
              <a:ext cx="644525" cy="36513"/>
            </a:xfrm>
            <a:custGeom>
              <a:avLst/>
              <a:gdLst>
                <a:gd name="T0" fmla="*/ 169 w 169"/>
                <a:gd name="T1" fmla="*/ 5 h 10"/>
                <a:gd name="T2" fmla="*/ 164 w 169"/>
                <a:gd name="T3" fmla="*/ 10 h 10"/>
                <a:gd name="T4" fmla="*/ 5 w 169"/>
                <a:gd name="T5" fmla="*/ 10 h 10"/>
                <a:gd name="T6" fmla="*/ 0 w 169"/>
                <a:gd name="T7" fmla="*/ 5 h 10"/>
                <a:gd name="T8" fmla="*/ 5 w 169"/>
                <a:gd name="T9" fmla="*/ 0 h 10"/>
                <a:gd name="T10" fmla="*/ 164 w 169"/>
                <a:gd name="T11" fmla="*/ 0 h 10"/>
                <a:gd name="T12" fmla="*/ 169 w 169"/>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69" h="10">
                  <a:moveTo>
                    <a:pt x="169" y="5"/>
                  </a:moveTo>
                  <a:cubicBezTo>
                    <a:pt x="169" y="8"/>
                    <a:pt x="167" y="10"/>
                    <a:pt x="164" y="10"/>
                  </a:cubicBezTo>
                  <a:cubicBezTo>
                    <a:pt x="5" y="10"/>
                    <a:pt x="5" y="10"/>
                    <a:pt x="5" y="10"/>
                  </a:cubicBezTo>
                  <a:cubicBezTo>
                    <a:pt x="2" y="10"/>
                    <a:pt x="0" y="8"/>
                    <a:pt x="0" y="5"/>
                  </a:cubicBezTo>
                  <a:cubicBezTo>
                    <a:pt x="0" y="2"/>
                    <a:pt x="2" y="0"/>
                    <a:pt x="5" y="0"/>
                  </a:cubicBezTo>
                  <a:cubicBezTo>
                    <a:pt x="164" y="0"/>
                    <a:pt x="164" y="0"/>
                    <a:pt x="164" y="0"/>
                  </a:cubicBezTo>
                  <a:cubicBezTo>
                    <a:pt x="167" y="0"/>
                    <a:pt x="169" y="2"/>
                    <a:pt x="169"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90" name="Freeform 63"/>
            <p:cNvSpPr>
              <a:spLocks/>
            </p:cNvSpPr>
            <p:nvPr/>
          </p:nvSpPr>
          <p:spPr bwMode="auto">
            <a:xfrm>
              <a:off x="849313" y="1763713"/>
              <a:ext cx="134938" cy="425450"/>
            </a:xfrm>
            <a:custGeom>
              <a:avLst/>
              <a:gdLst>
                <a:gd name="T0" fmla="*/ 35 w 35"/>
                <a:gd name="T1" fmla="*/ 12 h 113"/>
                <a:gd name="T2" fmla="*/ 17 w 35"/>
                <a:gd name="T3" fmla="*/ 0 h 113"/>
                <a:gd name="T4" fmla="*/ 0 w 35"/>
                <a:gd name="T5" fmla="*/ 12 h 113"/>
                <a:gd name="T6" fmla="*/ 0 w 35"/>
                <a:gd name="T7" fmla="*/ 113 h 113"/>
                <a:gd name="T8" fmla="*/ 35 w 35"/>
                <a:gd name="T9" fmla="*/ 113 h 113"/>
                <a:gd name="T10" fmla="*/ 35 w 35"/>
                <a:gd name="T11" fmla="*/ 12 h 113"/>
              </a:gdLst>
              <a:ahLst/>
              <a:cxnLst>
                <a:cxn ang="0">
                  <a:pos x="T0" y="T1"/>
                </a:cxn>
                <a:cxn ang="0">
                  <a:pos x="T2" y="T3"/>
                </a:cxn>
                <a:cxn ang="0">
                  <a:pos x="T4" y="T5"/>
                </a:cxn>
                <a:cxn ang="0">
                  <a:pos x="T6" y="T7"/>
                </a:cxn>
                <a:cxn ang="0">
                  <a:pos x="T8" y="T9"/>
                </a:cxn>
                <a:cxn ang="0">
                  <a:pos x="T10" y="T11"/>
                </a:cxn>
              </a:cxnLst>
              <a:rect l="0" t="0" r="r" b="b"/>
              <a:pathLst>
                <a:path w="35" h="113">
                  <a:moveTo>
                    <a:pt x="35" y="12"/>
                  </a:moveTo>
                  <a:cubicBezTo>
                    <a:pt x="35" y="12"/>
                    <a:pt x="29" y="0"/>
                    <a:pt x="17" y="0"/>
                  </a:cubicBezTo>
                  <a:cubicBezTo>
                    <a:pt x="6" y="0"/>
                    <a:pt x="0" y="12"/>
                    <a:pt x="0" y="12"/>
                  </a:cubicBezTo>
                  <a:cubicBezTo>
                    <a:pt x="0" y="113"/>
                    <a:pt x="0" y="113"/>
                    <a:pt x="0" y="113"/>
                  </a:cubicBezTo>
                  <a:cubicBezTo>
                    <a:pt x="35" y="113"/>
                    <a:pt x="35" y="113"/>
                    <a:pt x="35" y="113"/>
                  </a:cubicBezTo>
                  <a:lnTo>
                    <a:pt x="35" y="12"/>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91" name="Rectangle 64"/>
            <p:cNvSpPr>
              <a:spLocks noChangeArrowheads="1"/>
            </p:cNvSpPr>
            <p:nvPr/>
          </p:nvSpPr>
          <p:spPr bwMode="auto">
            <a:xfrm>
              <a:off x="835025" y="2170113"/>
              <a:ext cx="163513" cy="19050"/>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92" name="Freeform 65"/>
            <p:cNvSpPr>
              <a:spLocks/>
            </p:cNvSpPr>
            <p:nvPr/>
          </p:nvSpPr>
          <p:spPr bwMode="auto">
            <a:xfrm>
              <a:off x="712788" y="4456113"/>
              <a:ext cx="427038" cy="36513"/>
            </a:xfrm>
            <a:custGeom>
              <a:avLst/>
              <a:gdLst>
                <a:gd name="T0" fmla="*/ 112 w 112"/>
                <a:gd name="T1" fmla="*/ 5 h 10"/>
                <a:gd name="T2" fmla="*/ 109 w 112"/>
                <a:gd name="T3" fmla="*/ 10 h 10"/>
                <a:gd name="T4" fmla="*/ 3 w 112"/>
                <a:gd name="T5" fmla="*/ 10 h 10"/>
                <a:gd name="T6" fmla="*/ 0 w 112"/>
                <a:gd name="T7" fmla="*/ 5 h 10"/>
                <a:gd name="T8" fmla="*/ 3 w 112"/>
                <a:gd name="T9" fmla="*/ 0 h 10"/>
                <a:gd name="T10" fmla="*/ 109 w 112"/>
                <a:gd name="T11" fmla="*/ 0 h 10"/>
                <a:gd name="T12" fmla="*/ 112 w 112"/>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2" h="10">
                  <a:moveTo>
                    <a:pt x="112" y="5"/>
                  </a:moveTo>
                  <a:cubicBezTo>
                    <a:pt x="112" y="8"/>
                    <a:pt x="111" y="10"/>
                    <a:pt x="109" y="10"/>
                  </a:cubicBezTo>
                  <a:cubicBezTo>
                    <a:pt x="3" y="10"/>
                    <a:pt x="3" y="10"/>
                    <a:pt x="3" y="10"/>
                  </a:cubicBezTo>
                  <a:cubicBezTo>
                    <a:pt x="2" y="10"/>
                    <a:pt x="0" y="8"/>
                    <a:pt x="0" y="5"/>
                  </a:cubicBezTo>
                  <a:cubicBezTo>
                    <a:pt x="0" y="2"/>
                    <a:pt x="2" y="0"/>
                    <a:pt x="3" y="0"/>
                  </a:cubicBezTo>
                  <a:cubicBezTo>
                    <a:pt x="109" y="0"/>
                    <a:pt x="109" y="0"/>
                    <a:pt x="109" y="0"/>
                  </a:cubicBezTo>
                  <a:cubicBezTo>
                    <a:pt x="111" y="0"/>
                    <a:pt x="112" y="2"/>
                    <a:pt x="112"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1" name="Rectangle 9"/>
          <p:cNvSpPr>
            <a:spLocks noChangeArrowheads="1"/>
          </p:cNvSpPr>
          <p:nvPr/>
        </p:nvSpPr>
        <p:spPr bwMode="auto">
          <a:xfrm>
            <a:off x="1209820" y="2781780"/>
            <a:ext cx="438151" cy="1698693"/>
          </a:xfrm>
          <a:prstGeom prst="rect">
            <a:avLst/>
          </a:prstGeom>
          <a:solidFill>
            <a:srgbClr val="FF2B2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72" name="Group 71"/>
          <p:cNvGrpSpPr/>
          <p:nvPr/>
        </p:nvGrpSpPr>
        <p:grpSpPr>
          <a:xfrm>
            <a:off x="1190769" y="2717797"/>
            <a:ext cx="177800" cy="1688372"/>
            <a:chOff x="739775" y="2392363"/>
            <a:chExt cx="133350" cy="1298575"/>
          </a:xfrm>
        </p:grpSpPr>
        <p:sp>
          <p:nvSpPr>
            <p:cNvPr id="73" name="Line 10"/>
            <p:cNvSpPr>
              <a:spLocks noChangeShapeType="1"/>
            </p:cNvSpPr>
            <p:nvPr/>
          </p:nvSpPr>
          <p:spPr bwMode="auto">
            <a:xfrm>
              <a:off x="739775" y="23923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Line 11"/>
            <p:cNvSpPr>
              <a:spLocks noChangeShapeType="1"/>
            </p:cNvSpPr>
            <p:nvPr/>
          </p:nvSpPr>
          <p:spPr bwMode="auto">
            <a:xfrm>
              <a:off x="739775" y="2419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Line 12"/>
            <p:cNvSpPr>
              <a:spLocks noChangeShapeType="1"/>
            </p:cNvSpPr>
            <p:nvPr/>
          </p:nvSpPr>
          <p:spPr bwMode="auto">
            <a:xfrm>
              <a:off x="739775" y="24447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6" name="Line 13"/>
            <p:cNvSpPr>
              <a:spLocks noChangeShapeType="1"/>
            </p:cNvSpPr>
            <p:nvPr/>
          </p:nvSpPr>
          <p:spPr bwMode="auto">
            <a:xfrm>
              <a:off x="739775" y="24669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Line 14"/>
            <p:cNvSpPr>
              <a:spLocks noChangeShapeType="1"/>
            </p:cNvSpPr>
            <p:nvPr/>
          </p:nvSpPr>
          <p:spPr bwMode="auto">
            <a:xfrm>
              <a:off x="739775" y="2493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8" name="Line 15"/>
            <p:cNvSpPr>
              <a:spLocks noChangeShapeType="1"/>
            </p:cNvSpPr>
            <p:nvPr/>
          </p:nvSpPr>
          <p:spPr bwMode="auto">
            <a:xfrm>
              <a:off x="739775" y="2520950"/>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9" name="Line 16"/>
            <p:cNvSpPr>
              <a:spLocks noChangeShapeType="1"/>
            </p:cNvSpPr>
            <p:nvPr/>
          </p:nvSpPr>
          <p:spPr bwMode="auto">
            <a:xfrm>
              <a:off x="739775" y="2546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0" name="Line 17"/>
            <p:cNvSpPr>
              <a:spLocks noChangeShapeType="1"/>
            </p:cNvSpPr>
            <p:nvPr/>
          </p:nvSpPr>
          <p:spPr bwMode="auto">
            <a:xfrm>
              <a:off x="739775" y="25733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1" name="Line 18"/>
            <p:cNvSpPr>
              <a:spLocks noChangeShapeType="1"/>
            </p:cNvSpPr>
            <p:nvPr/>
          </p:nvSpPr>
          <p:spPr bwMode="auto">
            <a:xfrm>
              <a:off x="739775" y="25987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2" name="Line 19"/>
            <p:cNvSpPr>
              <a:spLocks noChangeShapeType="1"/>
            </p:cNvSpPr>
            <p:nvPr/>
          </p:nvSpPr>
          <p:spPr bwMode="auto">
            <a:xfrm>
              <a:off x="739775" y="26257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3" name="Line 20"/>
            <p:cNvSpPr>
              <a:spLocks noChangeShapeType="1"/>
            </p:cNvSpPr>
            <p:nvPr/>
          </p:nvSpPr>
          <p:spPr bwMode="auto">
            <a:xfrm>
              <a:off x="739775" y="2652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4" name="Line 21"/>
            <p:cNvSpPr>
              <a:spLocks noChangeShapeType="1"/>
            </p:cNvSpPr>
            <p:nvPr/>
          </p:nvSpPr>
          <p:spPr bwMode="auto">
            <a:xfrm>
              <a:off x="739775" y="26781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Line 22"/>
            <p:cNvSpPr>
              <a:spLocks noChangeShapeType="1"/>
            </p:cNvSpPr>
            <p:nvPr/>
          </p:nvSpPr>
          <p:spPr bwMode="auto">
            <a:xfrm>
              <a:off x="739775" y="27051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6" name="Line 23"/>
            <p:cNvSpPr>
              <a:spLocks noChangeShapeType="1"/>
            </p:cNvSpPr>
            <p:nvPr/>
          </p:nvSpPr>
          <p:spPr bwMode="auto">
            <a:xfrm>
              <a:off x="739775" y="27273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7" name="Line 24"/>
            <p:cNvSpPr>
              <a:spLocks noChangeShapeType="1"/>
            </p:cNvSpPr>
            <p:nvPr/>
          </p:nvSpPr>
          <p:spPr bwMode="auto">
            <a:xfrm>
              <a:off x="739775" y="27543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8" name="Line 25"/>
            <p:cNvSpPr>
              <a:spLocks noChangeShapeType="1"/>
            </p:cNvSpPr>
            <p:nvPr/>
          </p:nvSpPr>
          <p:spPr bwMode="auto">
            <a:xfrm>
              <a:off x="739775" y="2779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9" name="Line 26"/>
            <p:cNvSpPr>
              <a:spLocks noChangeShapeType="1"/>
            </p:cNvSpPr>
            <p:nvPr/>
          </p:nvSpPr>
          <p:spPr bwMode="auto">
            <a:xfrm>
              <a:off x="739775" y="28067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0" name="Line 27"/>
            <p:cNvSpPr>
              <a:spLocks noChangeShapeType="1"/>
            </p:cNvSpPr>
            <p:nvPr/>
          </p:nvSpPr>
          <p:spPr bwMode="auto">
            <a:xfrm>
              <a:off x="739775" y="28336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1" name="Line 28"/>
            <p:cNvSpPr>
              <a:spLocks noChangeShapeType="1"/>
            </p:cNvSpPr>
            <p:nvPr/>
          </p:nvSpPr>
          <p:spPr bwMode="auto">
            <a:xfrm>
              <a:off x="739775" y="28590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2" name="Line 29"/>
            <p:cNvSpPr>
              <a:spLocks noChangeShapeType="1"/>
            </p:cNvSpPr>
            <p:nvPr/>
          </p:nvSpPr>
          <p:spPr bwMode="auto">
            <a:xfrm>
              <a:off x="739775" y="28860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3" name="Line 30"/>
            <p:cNvSpPr>
              <a:spLocks noChangeShapeType="1"/>
            </p:cNvSpPr>
            <p:nvPr/>
          </p:nvSpPr>
          <p:spPr bwMode="auto">
            <a:xfrm>
              <a:off x="739775" y="29114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4" name="Line 31"/>
            <p:cNvSpPr>
              <a:spLocks noChangeShapeType="1"/>
            </p:cNvSpPr>
            <p:nvPr/>
          </p:nvSpPr>
          <p:spPr bwMode="auto">
            <a:xfrm>
              <a:off x="739775" y="29384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5" name="Line 32"/>
            <p:cNvSpPr>
              <a:spLocks noChangeShapeType="1"/>
            </p:cNvSpPr>
            <p:nvPr/>
          </p:nvSpPr>
          <p:spPr bwMode="auto">
            <a:xfrm>
              <a:off x="739775" y="2965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6" name="Line 33"/>
            <p:cNvSpPr>
              <a:spLocks noChangeShapeType="1"/>
            </p:cNvSpPr>
            <p:nvPr/>
          </p:nvSpPr>
          <p:spPr bwMode="auto">
            <a:xfrm>
              <a:off x="739775" y="29908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7" name="Line 34"/>
            <p:cNvSpPr>
              <a:spLocks noChangeShapeType="1"/>
            </p:cNvSpPr>
            <p:nvPr/>
          </p:nvSpPr>
          <p:spPr bwMode="auto">
            <a:xfrm>
              <a:off x="739775" y="3017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8" name="Line 35"/>
            <p:cNvSpPr>
              <a:spLocks noChangeShapeType="1"/>
            </p:cNvSpPr>
            <p:nvPr/>
          </p:nvSpPr>
          <p:spPr bwMode="auto">
            <a:xfrm>
              <a:off x="739775" y="30400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9" name="Line 36"/>
            <p:cNvSpPr>
              <a:spLocks noChangeShapeType="1"/>
            </p:cNvSpPr>
            <p:nvPr/>
          </p:nvSpPr>
          <p:spPr bwMode="auto">
            <a:xfrm>
              <a:off x="739775" y="30670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0" name="Line 37"/>
            <p:cNvSpPr>
              <a:spLocks noChangeShapeType="1"/>
            </p:cNvSpPr>
            <p:nvPr/>
          </p:nvSpPr>
          <p:spPr bwMode="auto">
            <a:xfrm>
              <a:off x="739775" y="3092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1" name="Line 38"/>
            <p:cNvSpPr>
              <a:spLocks noChangeShapeType="1"/>
            </p:cNvSpPr>
            <p:nvPr/>
          </p:nvSpPr>
          <p:spPr bwMode="auto">
            <a:xfrm>
              <a:off x="739775" y="31194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2" name="Line 39"/>
            <p:cNvSpPr>
              <a:spLocks noChangeShapeType="1"/>
            </p:cNvSpPr>
            <p:nvPr/>
          </p:nvSpPr>
          <p:spPr bwMode="auto">
            <a:xfrm>
              <a:off x="739775" y="3144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3" name="Line 40"/>
            <p:cNvSpPr>
              <a:spLocks noChangeShapeType="1"/>
            </p:cNvSpPr>
            <p:nvPr/>
          </p:nvSpPr>
          <p:spPr bwMode="auto">
            <a:xfrm>
              <a:off x="739775" y="317182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4" name="Line 41"/>
            <p:cNvSpPr>
              <a:spLocks noChangeShapeType="1"/>
            </p:cNvSpPr>
            <p:nvPr/>
          </p:nvSpPr>
          <p:spPr bwMode="auto">
            <a:xfrm>
              <a:off x="739775" y="3198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5" name="Line 42"/>
            <p:cNvSpPr>
              <a:spLocks noChangeShapeType="1"/>
            </p:cNvSpPr>
            <p:nvPr/>
          </p:nvSpPr>
          <p:spPr bwMode="auto">
            <a:xfrm>
              <a:off x="739775" y="32242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6" name="Line 43"/>
            <p:cNvSpPr>
              <a:spLocks noChangeShapeType="1"/>
            </p:cNvSpPr>
            <p:nvPr/>
          </p:nvSpPr>
          <p:spPr bwMode="auto">
            <a:xfrm>
              <a:off x="739775" y="3251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7" name="Line 44"/>
            <p:cNvSpPr>
              <a:spLocks noChangeShapeType="1"/>
            </p:cNvSpPr>
            <p:nvPr/>
          </p:nvSpPr>
          <p:spPr bwMode="auto">
            <a:xfrm>
              <a:off x="739775" y="32766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8" name="Line 45"/>
            <p:cNvSpPr>
              <a:spLocks noChangeShapeType="1"/>
            </p:cNvSpPr>
            <p:nvPr/>
          </p:nvSpPr>
          <p:spPr bwMode="auto">
            <a:xfrm>
              <a:off x="739775" y="33004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9" name="Line 46"/>
            <p:cNvSpPr>
              <a:spLocks noChangeShapeType="1"/>
            </p:cNvSpPr>
            <p:nvPr/>
          </p:nvSpPr>
          <p:spPr bwMode="auto">
            <a:xfrm>
              <a:off x="739775" y="3325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0" name="Line 47"/>
            <p:cNvSpPr>
              <a:spLocks noChangeShapeType="1"/>
            </p:cNvSpPr>
            <p:nvPr/>
          </p:nvSpPr>
          <p:spPr bwMode="auto">
            <a:xfrm>
              <a:off x="739775" y="33528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1" name="Line 48"/>
            <p:cNvSpPr>
              <a:spLocks noChangeShapeType="1"/>
            </p:cNvSpPr>
            <p:nvPr/>
          </p:nvSpPr>
          <p:spPr bwMode="auto">
            <a:xfrm>
              <a:off x="739775" y="3378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2" name="Line 49"/>
            <p:cNvSpPr>
              <a:spLocks noChangeShapeType="1"/>
            </p:cNvSpPr>
            <p:nvPr/>
          </p:nvSpPr>
          <p:spPr bwMode="auto">
            <a:xfrm>
              <a:off x="739775" y="34051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3" name="Line 50"/>
            <p:cNvSpPr>
              <a:spLocks noChangeShapeType="1"/>
            </p:cNvSpPr>
            <p:nvPr/>
          </p:nvSpPr>
          <p:spPr bwMode="auto">
            <a:xfrm>
              <a:off x="739775" y="3432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4" name="Line 51"/>
            <p:cNvSpPr>
              <a:spLocks noChangeShapeType="1"/>
            </p:cNvSpPr>
            <p:nvPr/>
          </p:nvSpPr>
          <p:spPr bwMode="auto">
            <a:xfrm>
              <a:off x="739775" y="34575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5" name="Line 52"/>
            <p:cNvSpPr>
              <a:spLocks noChangeShapeType="1"/>
            </p:cNvSpPr>
            <p:nvPr/>
          </p:nvSpPr>
          <p:spPr bwMode="auto">
            <a:xfrm>
              <a:off x="739775" y="3484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6" name="Line 53"/>
            <p:cNvSpPr>
              <a:spLocks noChangeShapeType="1"/>
            </p:cNvSpPr>
            <p:nvPr/>
          </p:nvSpPr>
          <p:spPr bwMode="auto">
            <a:xfrm>
              <a:off x="739775" y="3509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7" name="Line 54"/>
            <p:cNvSpPr>
              <a:spLocks noChangeShapeType="1"/>
            </p:cNvSpPr>
            <p:nvPr/>
          </p:nvSpPr>
          <p:spPr bwMode="auto">
            <a:xfrm>
              <a:off x="739775" y="35337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8" name="Line 55"/>
            <p:cNvSpPr>
              <a:spLocks noChangeShapeType="1"/>
            </p:cNvSpPr>
            <p:nvPr/>
          </p:nvSpPr>
          <p:spPr bwMode="auto">
            <a:xfrm>
              <a:off x="739775" y="3559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9" name="Line 56"/>
            <p:cNvSpPr>
              <a:spLocks noChangeShapeType="1"/>
            </p:cNvSpPr>
            <p:nvPr/>
          </p:nvSpPr>
          <p:spPr bwMode="auto">
            <a:xfrm>
              <a:off x="739775" y="35861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0" name="Line 57"/>
            <p:cNvSpPr>
              <a:spLocks noChangeShapeType="1"/>
            </p:cNvSpPr>
            <p:nvPr/>
          </p:nvSpPr>
          <p:spPr bwMode="auto">
            <a:xfrm>
              <a:off x="739775" y="3611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1" name="Line 58"/>
            <p:cNvSpPr>
              <a:spLocks noChangeShapeType="1"/>
            </p:cNvSpPr>
            <p:nvPr/>
          </p:nvSpPr>
          <p:spPr bwMode="auto">
            <a:xfrm>
              <a:off x="739775" y="36385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2" name="Line 59"/>
            <p:cNvSpPr>
              <a:spLocks noChangeShapeType="1"/>
            </p:cNvSpPr>
            <p:nvPr/>
          </p:nvSpPr>
          <p:spPr bwMode="auto">
            <a:xfrm>
              <a:off x="739775" y="36655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3" name="Line 60"/>
            <p:cNvSpPr>
              <a:spLocks noChangeShapeType="1"/>
            </p:cNvSpPr>
            <p:nvPr/>
          </p:nvSpPr>
          <p:spPr bwMode="auto">
            <a:xfrm>
              <a:off x="739775" y="3690938"/>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61" name="TextBox 260"/>
          <p:cNvSpPr txBox="1"/>
          <p:nvPr/>
        </p:nvSpPr>
        <p:spPr>
          <a:xfrm>
            <a:off x="2054212" y="3249995"/>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 name="TextBox 2"/>
          <p:cNvSpPr txBox="1"/>
          <p:nvPr/>
        </p:nvSpPr>
        <p:spPr>
          <a:xfrm>
            <a:off x="2347621" y="2434131"/>
            <a:ext cx="1286745" cy="646331"/>
          </a:xfrm>
          <a:prstGeom prst="rect">
            <a:avLst/>
          </a:prstGeom>
          <a:noFill/>
        </p:spPr>
        <p:txBody>
          <a:bodyPr wrap="square" rtlCol="0">
            <a:spAutoFit/>
          </a:bodyPr>
          <a:lstStyle/>
          <a:p>
            <a:pPr algn="ctr"/>
            <a:r>
              <a:rPr lang="en-US" sz="3600" dirty="0">
                <a:solidFill>
                  <a:srgbClr val="56595E"/>
                </a:solidFill>
                <a:latin typeface="Lato" panose="020F0502020204030203"/>
              </a:rPr>
              <a:t>93%</a:t>
            </a:r>
          </a:p>
        </p:txBody>
      </p:sp>
      <p:sp>
        <p:nvSpPr>
          <p:cNvPr id="263" name="TextBox 262"/>
          <p:cNvSpPr txBox="1"/>
          <p:nvPr/>
        </p:nvSpPr>
        <p:spPr>
          <a:xfrm>
            <a:off x="1401494" y="5788081"/>
            <a:ext cx="9389012" cy="843308"/>
          </a:xfrm>
          <a:prstGeom prst="rect">
            <a:avLst/>
          </a:prstGeom>
          <a:noFill/>
        </p:spPr>
        <p:txBody>
          <a:bodyPr wrap="square" rtlCol="0">
            <a:spAutoFit/>
          </a:bodyPr>
          <a:lstStyle/>
          <a:p>
            <a:pPr algn="ctr" defTabSz="1219170">
              <a:spcBef>
                <a:spcPct val="20000"/>
              </a:spcBef>
              <a:defRPr/>
            </a:pPr>
            <a:r>
              <a:rPr lang="en-US" b="1" dirty="0">
                <a:solidFill>
                  <a:schemeClr val="bg2">
                    <a:lumMod val="25000"/>
                  </a:schemeClr>
                </a:solidFill>
                <a:latin typeface="Candara" panose="020E0502030303020204" pitchFamily="34" charset="0"/>
                <a:ea typeface="Open Sans" pitchFamily="34" charset="0"/>
                <a:cs typeface="Open Sans" pitchFamily="34" charset="0"/>
              </a:rPr>
              <a:t>Lorem Ipsum Dolor</a:t>
            </a:r>
          </a:p>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364" name="Group 363"/>
          <p:cNvGrpSpPr/>
          <p:nvPr/>
        </p:nvGrpSpPr>
        <p:grpSpPr>
          <a:xfrm>
            <a:off x="4665915" y="1469061"/>
            <a:ext cx="859367" cy="3979440"/>
            <a:chOff x="606425" y="1431925"/>
            <a:chExt cx="644525" cy="3060701"/>
          </a:xfrm>
          <a:effectLst>
            <a:outerShdw blurRad="63500" sx="102000" sy="102000" algn="ctr" rotWithShape="0">
              <a:prstClr val="black">
                <a:alpha val="40000"/>
              </a:prstClr>
            </a:outerShdw>
          </a:effectLst>
        </p:grpSpPr>
        <p:sp>
          <p:nvSpPr>
            <p:cNvPr id="420" name="Freeform 5"/>
            <p:cNvSpPr>
              <a:spLocks/>
            </p:cNvSpPr>
            <p:nvPr/>
          </p:nvSpPr>
          <p:spPr bwMode="auto">
            <a:xfrm>
              <a:off x="739775" y="2189163"/>
              <a:ext cx="354013" cy="1739900"/>
            </a:xfrm>
            <a:custGeom>
              <a:avLst/>
              <a:gdLst>
                <a:gd name="T0" fmla="*/ 60 w 93"/>
                <a:gd name="T1" fmla="*/ 14 h 462"/>
                <a:gd name="T2" fmla="*/ 60 w 93"/>
                <a:gd name="T3" fmla="*/ 0 h 462"/>
                <a:gd name="T4" fmla="*/ 50 w 93"/>
                <a:gd name="T5" fmla="*/ 0 h 462"/>
                <a:gd name="T6" fmla="*/ 43 w 93"/>
                <a:gd name="T7" fmla="*/ 0 h 462"/>
                <a:gd name="T8" fmla="*/ 33 w 93"/>
                <a:gd name="T9" fmla="*/ 0 h 462"/>
                <a:gd name="T10" fmla="*/ 33 w 93"/>
                <a:gd name="T11" fmla="*/ 14 h 462"/>
                <a:gd name="T12" fmla="*/ 0 w 93"/>
                <a:gd name="T13" fmla="*/ 31 h 462"/>
                <a:gd name="T14" fmla="*/ 0 w 93"/>
                <a:gd name="T15" fmla="*/ 462 h 462"/>
                <a:gd name="T16" fmla="*/ 43 w 93"/>
                <a:gd name="T17" fmla="*/ 462 h 462"/>
                <a:gd name="T18" fmla="*/ 50 w 93"/>
                <a:gd name="T19" fmla="*/ 462 h 462"/>
                <a:gd name="T20" fmla="*/ 93 w 93"/>
                <a:gd name="T21" fmla="*/ 462 h 462"/>
                <a:gd name="T22" fmla="*/ 93 w 93"/>
                <a:gd name="T23" fmla="*/ 31 h 462"/>
                <a:gd name="T24" fmla="*/ 60 w 93"/>
                <a:gd name="T25" fmla="*/ 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 h="462">
                  <a:moveTo>
                    <a:pt x="60" y="14"/>
                  </a:moveTo>
                  <a:cubicBezTo>
                    <a:pt x="60" y="0"/>
                    <a:pt x="60" y="0"/>
                    <a:pt x="60" y="0"/>
                  </a:cubicBezTo>
                  <a:cubicBezTo>
                    <a:pt x="50" y="0"/>
                    <a:pt x="50" y="0"/>
                    <a:pt x="50" y="0"/>
                  </a:cubicBezTo>
                  <a:cubicBezTo>
                    <a:pt x="43" y="0"/>
                    <a:pt x="43" y="0"/>
                    <a:pt x="43" y="0"/>
                  </a:cubicBezTo>
                  <a:cubicBezTo>
                    <a:pt x="33" y="0"/>
                    <a:pt x="33" y="0"/>
                    <a:pt x="33" y="0"/>
                  </a:cubicBezTo>
                  <a:cubicBezTo>
                    <a:pt x="33" y="14"/>
                    <a:pt x="33" y="14"/>
                    <a:pt x="33" y="14"/>
                  </a:cubicBezTo>
                  <a:cubicBezTo>
                    <a:pt x="33" y="14"/>
                    <a:pt x="5" y="22"/>
                    <a:pt x="0" y="31"/>
                  </a:cubicBezTo>
                  <a:cubicBezTo>
                    <a:pt x="0" y="462"/>
                    <a:pt x="0" y="462"/>
                    <a:pt x="0" y="462"/>
                  </a:cubicBezTo>
                  <a:cubicBezTo>
                    <a:pt x="43" y="462"/>
                    <a:pt x="43" y="462"/>
                    <a:pt x="43" y="462"/>
                  </a:cubicBezTo>
                  <a:cubicBezTo>
                    <a:pt x="50" y="462"/>
                    <a:pt x="50" y="462"/>
                    <a:pt x="50" y="462"/>
                  </a:cubicBezTo>
                  <a:cubicBezTo>
                    <a:pt x="93" y="462"/>
                    <a:pt x="93" y="462"/>
                    <a:pt x="93" y="462"/>
                  </a:cubicBezTo>
                  <a:cubicBezTo>
                    <a:pt x="93" y="31"/>
                    <a:pt x="93" y="31"/>
                    <a:pt x="93" y="31"/>
                  </a:cubicBezTo>
                  <a:cubicBezTo>
                    <a:pt x="88" y="22"/>
                    <a:pt x="60" y="14"/>
                    <a:pt x="60" y="14"/>
                  </a:cubicBezTo>
                  <a:close/>
                </a:path>
              </a:pathLst>
            </a:custGeom>
            <a:solidFill>
              <a:srgbClr val="EBE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1" name="Rectangle 6"/>
            <p:cNvSpPr>
              <a:spLocks noChangeArrowheads="1"/>
            </p:cNvSpPr>
            <p:nvPr/>
          </p:nvSpPr>
          <p:spPr bwMode="auto">
            <a:xfrm>
              <a:off x="766763" y="3394075"/>
              <a:ext cx="301625" cy="1065213"/>
            </a:xfrm>
            <a:prstGeom prst="rect">
              <a:avLst/>
            </a:prstGeom>
            <a:solidFill>
              <a:srgbClr val="D5D8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2" name="Rectangle 7"/>
            <p:cNvSpPr>
              <a:spLocks noChangeArrowheads="1"/>
            </p:cNvSpPr>
            <p:nvPr/>
          </p:nvSpPr>
          <p:spPr bwMode="auto">
            <a:xfrm>
              <a:off x="766763" y="2317750"/>
              <a:ext cx="71438" cy="2141538"/>
            </a:xfrm>
            <a:prstGeom prst="rect">
              <a:avLst/>
            </a:prstGeom>
            <a:solidFill>
              <a:srgbClr val="BFC0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3" name="Freeform 8"/>
            <p:cNvSpPr>
              <a:spLocks/>
            </p:cNvSpPr>
            <p:nvPr/>
          </p:nvSpPr>
          <p:spPr bwMode="auto">
            <a:xfrm>
              <a:off x="903288" y="1431925"/>
              <a:ext cx="26988" cy="403225"/>
            </a:xfrm>
            <a:custGeom>
              <a:avLst/>
              <a:gdLst>
                <a:gd name="T0" fmla="*/ 17 w 17"/>
                <a:gd name="T1" fmla="*/ 19 h 254"/>
                <a:gd name="T2" fmla="*/ 0 w 17"/>
                <a:gd name="T3" fmla="*/ 0 h 254"/>
                <a:gd name="T4" fmla="*/ 0 w 17"/>
                <a:gd name="T5" fmla="*/ 254 h 254"/>
                <a:gd name="T6" fmla="*/ 17 w 17"/>
                <a:gd name="T7" fmla="*/ 254 h 254"/>
                <a:gd name="T8" fmla="*/ 17 w 17"/>
                <a:gd name="T9" fmla="*/ 19 h 254"/>
              </a:gdLst>
              <a:ahLst/>
              <a:cxnLst>
                <a:cxn ang="0">
                  <a:pos x="T0" y="T1"/>
                </a:cxn>
                <a:cxn ang="0">
                  <a:pos x="T2" y="T3"/>
                </a:cxn>
                <a:cxn ang="0">
                  <a:pos x="T4" y="T5"/>
                </a:cxn>
                <a:cxn ang="0">
                  <a:pos x="T6" y="T7"/>
                </a:cxn>
                <a:cxn ang="0">
                  <a:pos x="T8" y="T9"/>
                </a:cxn>
              </a:cxnLst>
              <a:rect l="0" t="0" r="r" b="b"/>
              <a:pathLst>
                <a:path w="17" h="254">
                  <a:moveTo>
                    <a:pt x="17" y="19"/>
                  </a:moveTo>
                  <a:lnTo>
                    <a:pt x="0" y="0"/>
                  </a:lnTo>
                  <a:lnTo>
                    <a:pt x="0" y="254"/>
                  </a:lnTo>
                  <a:lnTo>
                    <a:pt x="17" y="254"/>
                  </a:lnTo>
                  <a:lnTo>
                    <a:pt x="17" y="19"/>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4" name="Rectangle 61"/>
            <p:cNvSpPr>
              <a:spLocks noChangeArrowheads="1"/>
            </p:cNvSpPr>
            <p:nvPr/>
          </p:nvSpPr>
          <p:spPr bwMode="auto">
            <a:xfrm>
              <a:off x="739775" y="3732213"/>
              <a:ext cx="354013" cy="41275"/>
            </a:xfrm>
            <a:prstGeom prst="rect">
              <a:avLst/>
            </a:prstGeom>
            <a:solidFill>
              <a:srgbClr val="3D3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5" name="Freeform 62"/>
            <p:cNvSpPr>
              <a:spLocks/>
            </p:cNvSpPr>
            <p:nvPr/>
          </p:nvSpPr>
          <p:spPr bwMode="auto">
            <a:xfrm>
              <a:off x="606425" y="3929063"/>
              <a:ext cx="644525" cy="36513"/>
            </a:xfrm>
            <a:custGeom>
              <a:avLst/>
              <a:gdLst>
                <a:gd name="T0" fmla="*/ 169 w 169"/>
                <a:gd name="T1" fmla="*/ 5 h 10"/>
                <a:gd name="T2" fmla="*/ 164 w 169"/>
                <a:gd name="T3" fmla="*/ 10 h 10"/>
                <a:gd name="T4" fmla="*/ 5 w 169"/>
                <a:gd name="T5" fmla="*/ 10 h 10"/>
                <a:gd name="T6" fmla="*/ 0 w 169"/>
                <a:gd name="T7" fmla="*/ 5 h 10"/>
                <a:gd name="T8" fmla="*/ 5 w 169"/>
                <a:gd name="T9" fmla="*/ 0 h 10"/>
                <a:gd name="T10" fmla="*/ 164 w 169"/>
                <a:gd name="T11" fmla="*/ 0 h 10"/>
                <a:gd name="T12" fmla="*/ 169 w 169"/>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69" h="10">
                  <a:moveTo>
                    <a:pt x="169" y="5"/>
                  </a:moveTo>
                  <a:cubicBezTo>
                    <a:pt x="169" y="8"/>
                    <a:pt x="167" y="10"/>
                    <a:pt x="164" y="10"/>
                  </a:cubicBezTo>
                  <a:cubicBezTo>
                    <a:pt x="5" y="10"/>
                    <a:pt x="5" y="10"/>
                    <a:pt x="5" y="10"/>
                  </a:cubicBezTo>
                  <a:cubicBezTo>
                    <a:pt x="2" y="10"/>
                    <a:pt x="0" y="8"/>
                    <a:pt x="0" y="5"/>
                  </a:cubicBezTo>
                  <a:cubicBezTo>
                    <a:pt x="0" y="2"/>
                    <a:pt x="2" y="0"/>
                    <a:pt x="5" y="0"/>
                  </a:cubicBezTo>
                  <a:cubicBezTo>
                    <a:pt x="164" y="0"/>
                    <a:pt x="164" y="0"/>
                    <a:pt x="164" y="0"/>
                  </a:cubicBezTo>
                  <a:cubicBezTo>
                    <a:pt x="167" y="0"/>
                    <a:pt x="169" y="2"/>
                    <a:pt x="169"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6" name="Freeform 63"/>
            <p:cNvSpPr>
              <a:spLocks/>
            </p:cNvSpPr>
            <p:nvPr/>
          </p:nvSpPr>
          <p:spPr bwMode="auto">
            <a:xfrm>
              <a:off x="849313" y="1763713"/>
              <a:ext cx="134938" cy="425450"/>
            </a:xfrm>
            <a:custGeom>
              <a:avLst/>
              <a:gdLst>
                <a:gd name="T0" fmla="*/ 35 w 35"/>
                <a:gd name="T1" fmla="*/ 12 h 113"/>
                <a:gd name="T2" fmla="*/ 17 w 35"/>
                <a:gd name="T3" fmla="*/ 0 h 113"/>
                <a:gd name="T4" fmla="*/ 0 w 35"/>
                <a:gd name="T5" fmla="*/ 12 h 113"/>
                <a:gd name="T6" fmla="*/ 0 w 35"/>
                <a:gd name="T7" fmla="*/ 113 h 113"/>
                <a:gd name="T8" fmla="*/ 35 w 35"/>
                <a:gd name="T9" fmla="*/ 113 h 113"/>
                <a:gd name="T10" fmla="*/ 35 w 35"/>
                <a:gd name="T11" fmla="*/ 12 h 113"/>
              </a:gdLst>
              <a:ahLst/>
              <a:cxnLst>
                <a:cxn ang="0">
                  <a:pos x="T0" y="T1"/>
                </a:cxn>
                <a:cxn ang="0">
                  <a:pos x="T2" y="T3"/>
                </a:cxn>
                <a:cxn ang="0">
                  <a:pos x="T4" y="T5"/>
                </a:cxn>
                <a:cxn ang="0">
                  <a:pos x="T6" y="T7"/>
                </a:cxn>
                <a:cxn ang="0">
                  <a:pos x="T8" y="T9"/>
                </a:cxn>
                <a:cxn ang="0">
                  <a:pos x="T10" y="T11"/>
                </a:cxn>
              </a:cxnLst>
              <a:rect l="0" t="0" r="r" b="b"/>
              <a:pathLst>
                <a:path w="35" h="113">
                  <a:moveTo>
                    <a:pt x="35" y="12"/>
                  </a:moveTo>
                  <a:cubicBezTo>
                    <a:pt x="35" y="12"/>
                    <a:pt x="29" y="0"/>
                    <a:pt x="17" y="0"/>
                  </a:cubicBezTo>
                  <a:cubicBezTo>
                    <a:pt x="6" y="0"/>
                    <a:pt x="0" y="12"/>
                    <a:pt x="0" y="12"/>
                  </a:cubicBezTo>
                  <a:cubicBezTo>
                    <a:pt x="0" y="113"/>
                    <a:pt x="0" y="113"/>
                    <a:pt x="0" y="113"/>
                  </a:cubicBezTo>
                  <a:cubicBezTo>
                    <a:pt x="35" y="113"/>
                    <a:pt x="35" y="113"/>
                    <a:pt x="35" y="113"/>
                  </a:cubicBezTo>
                  <a:lnTo>
                    <a:pt x="35" y="12"/>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7" name="Rectangle 64"/>
            <p:cNvSpPr>
              <a:spLocks noChangeArrowheads="1"/>
            </p:cNvSpPr>
            <p:nvPr/>
          </p:nvSpPr>
          <p:spPr bwMode="auto">
            <a:xfrm>
              <a:off x="835025" y="2170113"/>
              <a:ext cx="163513" cy="19050"/>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8" name="Freeform 65"/>
            <p:cNvSpPr>
              <a:spLocks/>
            </p:cNvSpPr>
            <p:nvPr/>
          </p:nvSpPr>
          <p:spPr bwMode="auto">
            <a:xfrm>
              <a:off x="712788" y="4456113"/>
              <a:ext cx="427038" cy="36513"/>
            </a:xfrm>
            <a:custGeom>
              <a:avLst/>
              <a:gdLst>
                <a:gd name="T0" fmla="*/ 112 w 112"/>
                <a:gd name="T1" fmla="*/ 5 h 10"/>
                <a:gd name="T2" fmla="*/ 109 w 112"/>
                <a:gd name="T3" fmla="*/ 10 h 10"/>
                <a:gd name="T4" fmla="*/ 3 w 112"/>
                <a:gd name="T5" fmla="*/ 10 h 10"/>
                <a:gd name="T6" fmla="*/ 0 w 112"/>
                <a:gd name="T7" fmla="*/ 5 h 10"/>
                <a:gd name="T8" fmla="*/ 3 w 112"/>
                <a:gd name="T9" fmla="*/ 0 h 10"/>
                <a:gd name="T10" fmla="*/ 109 w 112"/>
                <a:gd name="T11" fmla="*/ 0 h 10"/>
                <a:gd name="T12" fmla="*/ 112 w 112"/>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2" h="10">
                  <a:moveTo>
                    <a:pt x="112" y="5"/>
                  </a:moveTo>
                  <a:cubicBezTo>
                    <a:pt x="112" y="8"/>
                    <a:pt x="111" y="10"/>
                    <a:pt x="109" y="10"/>
                  </a:cubicBezTo>
                  <a:cubicBezTo>
                    <a:pt x="3" y="10"/>
                    <a:pt x="3" y="10"/>
                    <a:pt x="3" y="10"/>
                  </a:cubicBezTo>
                  <a:cubicBezTo>
                    <a:pt x="2" y="10"/>
                    <a:pt x="0" y="8"/>
                    <a:pt x="0" y="5"/>
                  </a:cubicBezTo>
                  <a:cubicBezTo>
                    <a:pt x="0" y="2"/>
                    <a:pt x="2" y="0"/>
                    <a:pt x="3" y="0"/>
                  </a:cubicBezTo>
                  <a:cubicBezTo>
                    <a:pt x="109" y="0"/>
                    <a:pt x="109" y="0"/>
                    <a:pt x="109" y="0"/>
                  </a:cubicBezTo>
                  <a:cubicBezTo>
                    <a:pt x="111" y="0"/>
                    <a:pt x="112" y="2"/>
                    <a:pt x="112"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65" name="Rectangle 9"/>
          <p:cNvSpPr>
            <a:spLocks noChangeArrowheads="1"/>
          </p:cNvSpPr>
          <p:nvPr/>
        </p:nvSpPr>
        <p:spPr bwMode="auto">
          <a:xfrm>
            <a:off x="4862766" y="3638349"/>
            <a:ext cx="438151" cy="842124"/>
          </a:xfrm>
          <a:prstGeom prst="rect">
            <a:avLst/>
          </a:prstGeom>
          <a:solidFill>
            <a:srgbClr val="85C40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366" name="Group 365"/>
          <p:cNvGrpSpPr/>
          <p:nvPr/>
        </p:nvGrpSpPr>
        <p:grpSpPr>
          <a:xfrm>
            <a:off x="4843715" y="2717797"/>
            <a:ext cx="177800" cy="1688372"/>
            <a:chOff x="739775" y="2392363"/>
            <a:chExt cx="133350" cy="1298575"/>
          </a:xfrm>
        </p:grpSpPr>
        <p:sp>
          <p:nvSpPr>
            <p:cNvPr id="369" name="Line 10"/>
            <p:cNvSpPr>
              <a:spLocks noChangeShapeType="1"/>
            </p:cNvSpPr>
            <p:nvPr/>
          </p:nvSpPr>
          <p:spPr bwMode="auto">
            <a:xfrm>
              <a:off x="739775" y="23923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0" name="Line 11"/>
            <p:cNvSpPr>
              <a:spLocks noChangeShapeType="1"/>
            </p:cNvSpPr>
            <p:nvPr/>
          </p:nvSpPr>
          <p:spPr bwMode="auto">
            <a:xfrm>
              <a:off x="739775" y="2419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1" name="Line 12"/>
            <p:cNvSpPr>
              <a:spLocks noChangeShapeType="1"/>
            </p:cNvSpPr>
            <p:nvPr/>
          </p:nvSpPr>
          <p:spPr bwMode="auto">
            <a:xfrm>
              <a:off x="739775" y="24447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2" name="Line 13"/>
            <p:cNvSpPr>
              <a:spLocks noChangeShapeType="1"/>
            </p:cNvSpPr>
            <p:nvPr/>
          </p:nvSpPr>
          <p:spPr bwMode="auto">
            <a:xfrm>
              <a:off x="739775" y="24669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3" name="Line 14"/>
            <p:cNvSpPr>
              <a:spLocks noChangeShapeType="1"/>
            </p:cNvSpPr>
            <p:nvPr/>
          </p:nvSpPr>
          <p:spPr bwMode="auto">
            <a:xfrm>
              <a:off x="739775" y="2493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4" name="Line 15"/>
            <p:cNvSpPr>
              <a:spLocks noChangeShapeType="1"/>
            </p:cNvSpPr>
            <p:nvPr/>
          </p:nvSpPr>
          <p:spPr bwMode="auto">
            <a:xfrm>
              <a:off x="739775" y="2520950"/>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5" name="Line 16"/>
            <p:cNvSpPr>
              <a:spLocks noChangeShapeType="1"/>
            </p:cNvSpPr>
            <p:nvPr/>
          </p:nvSpPr>
          <p:spPr bwMode="auto">
            <a:xfrm>
              <a:off x="739775" y="2546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6" name="Line 17"/>
            <p:cNvSpPr>
              <a:spLocks noChangeShapeType="1"/>
            </p:cNvSpPr>
            <p:nvPr/>
          </p:nvSpPr>
          <p:spPr bwMode="auto">
            <a:xfrm>
              <a:off x="739775" y="25733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7" name="Line 18"/>
            <p:cNvSpPr>
              <a:spLocks noChangeShapeType="1"/>
            </p:cNvSpPr>
            <p:nvPr/>
          </p:nvSpPr>
          <p:spPr bwMode="auto">
            <a:xfrm>
              <a:off x="739775" y="25987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8" name="Line 19"/>
            <p:cNvSpPr>
              <a:spLocks noChangeShapeType="1"/>
            </p:cNvSpPr>
            <p:nvPr/>
          </p:nvSpPr>
          <p:spPr bwMode="auto">
            <a:xfrm>
              <a:off x="739775" y="26257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9" name="Line 20"/>
            <p:cNvSpPr>
              <a:spLocks noChangeShapeType="1"/>
            </p:cNvSpPr>
            <p:nvPr/>
          </p:nvSpPr>
          <p:spPr bwMode="auto">
            <a:xfrm>
              <a:off x="739775" y="2652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0" name="Line 21"/>
            <p:cNvSpPr>
              <a:spLocks noChangeShapeType="1"/>
            </p:cNvSpPr>
            <p:nvPr/>
          </p:nvSpPr>
          <p:spPr bwMode="auto">
            <a:xfrm>
              <a:off x="739775" y="26781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1" name="Line 22"/>
            <p:cNvSpPr>
              <a:spLocks noChangeShapeType="1"/>
            </p:cNvSpPr>
            <p:nvPr/>
          </p:nvSpPr>
          <p:spPr bwMode="auto">
            <a:xfrm>
              <a:off x="739775" y="27051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2" name="Line 23"/>
            <p:cNvSpPr>
              <a:spLocks noChangeShapeType="1"/>
            </p:cNvSpPr>
            <p:nvPr/>
          </p:nvSpPr>
          <p:spPr bwMode="auto">
            <a:xfrm>
              <a:off x="739775" y="27273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3" name="Line 24"/>
            <p:cNvSpPr>
              <a:spLocks noChangeShapeType="1"/>
            </p:cNvSpPr>
            <p:nvPr/>
          </p:nvSpPr>
          <p:spPr bwMode="auto">
            <a:xfrm>
              <a:off x="739775" y="27543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4" name="Line 25"/>
            <p:cNvSpPr>
              <a:spLocks noChangeShapeType="1"/>
            </p:cNvSpPr>
            <p:nvPr/>
          </p:nvSpPr>
          <p:spPr bwMode="auto">
            <a:xfrm>
              <a:off x="739775" y="2779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5" name="Line 26"/>
            <p:cNvSpPr>
              <a:spLocks noChangeShapeType="1"/>
            </p:cNvSpPr>
            <p:nvPr/>
          </p:nvSpPr>
          <p:spPr bwMode="auto">
            <a:xfrm>
              <a:off x="739775" y="28067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6" name="Line 27"/>
            <p:cNvSpPr>
              <a:spLocks noChangeShapeType="1"/>
            </p:cNvSpPr>
            <p:nvPr/>
          </p:nvSpPr>
          <p:spPr bwMode="auto">
            <a:xfrm>
              <a:off x="739775" y="28336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7" name="Line 28"/>
            <p:cNvSpPr>
              <a:spLocks noChangeShapeType="1"/>
            </p:cNvSpPr>
            <p:nvPr/>
          </p:nvSpPr>
          <p:spPr bwMode="auto">
            <a:xfrm>
              <a:off x="739775" y="28590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8" name="Line 29"/>
            <p:cNvSpPr>
              <a:spLocks noChangeShapeType="1"/>
            </p:cNvSpPr>
            <p:nvPr/>
          </p:nvSpPr>
          <p:spPr bwMode="auto">
            <a:xfrm>
              <a:off x="739775" y="28860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9" name="Line 30"/>
            <p:cNvSpPr>
              <a:spLocks noChangeShapeType="1"/>
            </p:cNvSpPr>
            <p:nvPr/>
          </p:nvSpPr>
          <p:spPr bwMode="auto">
            <a:xfrm>
              <a:off x="739775" y="29114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0" name="Line 31"/>
            <p:cNvSpPr>
              <a:spLocks noChangeShapeType="1"/>
            </p:cNvSpPr>
            <p:nvPr/>
          </p:nvSpPr>
          <p:spPr bwMode="auto">
            <a:xfrm>
              <a:off x="739775" y="29384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1" name="Line 32"/>
            <p:cNvSpPr>
              <a:spLocks noChangeShapeType="1"/>
            </p:cNvSpPr>
            <p:nvPr/>
          </p:nvSpPr>
          <p:spPr bwMode="auto">
            <a:xfrm>
              <a:off x="739775" y="2965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2" name="Line 33"/>
            <p:cNvSpPr>
              <a:spLocks noChangeShapeType="1"/>
            </p:cNvSpPr>
            <p:nvPr/>
          </p:nvSpPr>
          <p:spPr bwMode="auto">
            <a:xfrm>
              <a:off x="739775" y="29908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3" name="Line 34"/>
            <p:cNvSpPr>
              <a:spLocks noChangeShapeType="1"/>
            </p:cNvSpPr>
            <p:nvPr/>
          </p:nvSpPr>
          <p:spPr bwMode="auto">
            <a:xfrm>
              <a:off x="739775" y="3017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4" name="Line 35"/>
            <p:cNvSpPr>
              <a:spLocks noChangeShapeType="1"/>
            </p:cNvSpPr>
            <p:nvPr/>
          </p:nvSpPr>
          <p:spPr bwMode="auto">
            <a:xfrm>
              <a:off x="739775" y="30400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5" name="Line 36"/>
            <p:cNvSpPr>
              <a:spLocks noChangeShapeType="1"/>
            </p:cNvSpPr>
            <p:nvPr/>
          </p:nvSpPr>
          <p:spPr bwMode="auto">
            <a:xfrm>
              <a:off x="739775" y="30670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6" name="Line 37"/>
            <p:cNvSpPr>
              <a:spLocks noChangeShapeType="1"/>
            </p:cNvSpPr>
            <p:nvPr/>
          </p:nvSpPr>
          <p:spPr bwMode="auto">
            <a:xfrm>
              <a:off x="739775" y="3092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7" name="Line 38"/>
            <p:cNvSpPr>
              <a:spLocks noChangeShapeType="1"/>
            </p:cNvSpPr>
            <p:nvPr/>
          </p:nvSpPr>
          <p:spPr bwMode="auto">
            <a:xfrm>
              <a:off x="739775" y="31194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8" name="Line 39"/>
            <p:cNvSpPr>
              <a:spLocks noChangeShapeType="1"/>
            </p:cNvSpPr>
            <p:nvPr/>
          </p:nvSpPr>
          <p:spPr bwMode="auto">
            <a:xfrm>
              <a:off x="739775" y="3144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9" name="Line 40"/>
            <p:cNvSpPr>
              <a:spLocks noChangeShapeType="1"/>
            </p:cNvSpPr>
            <p:nvPr/>
          </p:nvSpPr>
          <p:spPr bwMode="auto">
            <a:xfrm>
              <a:off x="739775" y="317182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0" name="Line 41"/>
            <p:cNvSpPr>
              <a:spLocks noChangeShapeType="1"/>
            </p:cNvSpPr>
            <p:nvPr/>
          </p:nvSpPr>
          <p:spPr bwMode="auto">
            <a:xfrm>
              <a:off x="739775" y="3198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1" name="Line 42"/>
            <p:cNvSpPr>
              <a:spLocks noChangeShapeType="1"/>
            </p:cNvSpPr>
            <p:nvPr/>
          </p:nvSpPr>
          <p:spPr bwMode="auto">
            <a:xfrm>
              <a:off x="739775" y="32242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2" name="Line 43"/>
            <p:cNvSpPr>
              <a:spLocks noChangeShapeType="1"/>
            </p:cNvSpPr>
            <p:nvPr/>
          </p:nvSpPr>
          <p:spPr bwMode="auto">
            <a:xfrm>
              <a:off x="739775" y="3251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3" name="Line 44"/>
            <p:cNvSpPr>
              <a:spLocks noChangeShapeType="1"/>
            </p:cNvSpPr>
            <p:nvPr/>
          </p:nvSpPr>
          <p:spPr bwMode="auto">
            <a:xfrm>
              <a:off x="739775" y="32766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4" name="Line 45"/>
            <p:cNvSpPr>
              <a:spLocks noChangeShapeType="1"/>
            </p:cNvSpPr>
            <p:nvPr/>
          </p:nvSpPr>
          <p:spPr bwMode="auto">
            <a:xfrm>
              <a:off x="739775" y="33004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5" name="Line 46"/>
            <p:cNvSpPr>
              <a:spLocks noChangeShapeType="1"/>
            </p:cNvSpPr>
            <p:nvPr/>
          </p:nvSpPr>
          <p:spPr bwMode="auto">
            <a:xfrm>
              <a:off x="739775" y="3325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6" name="Line 47"/>
            <p:cNvSpPr>
              <a:spLocks noChangeShapeType="1"/>
            </p:cNvSpPr>
            <p:nvPr/>
          </p:nvSpPr>
          <p:spPr bwMode="auto">
            <a:xfrm>
              <a:off x="739775" y="33528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7" name="Line 48"/>
            <p:cNvSpPr>
              <a:spLocks noChangeShapeType="1"/>
            </p:cNvSpPr>
            <p:nvPr/>
          </p:nvSpPr>
          <p:spPr bwMode="auto">
            <a:xfrm>
              <a:off x="739775" y="3378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8" name="Line 49"/>
            <p:cNvSpPr>
              <a:spLocks noChangeShapeType="1"/>
            </p:cNvSpPr>
            <p:nvPr/>
          </p:nvSpPr>
          <p:spPr bwMode="auto">
            <a:xfrm>
              <a:off x="739775" y="34051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9" name="Line 50"/>
            <p:cNvSpPr>
              <a:spLocks noChangeShapeType="1"/>
            </p:cNvSpPr>
            <p:nvPr/>
          </p:nvSpPr>
          <p:spPr bwMode="auto">
            <a:xfrm>
              <a:off x="739775" y="3432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0" name="Line 51"/>
            <p:cNvSpPr>
              <a:spLocks noChangeShapeType="1"/>
            </p:cNvSpPr>
            <p:nvPr/>
          </p:nvSpPr>
          <p:spPr bwMode="auto">
            <a:xfrm>
              <a:off x="739775" y="34575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1" name="Line 52"/>
            <p:cNvSpPr>
              <a:spLocks noChangeShapeType="1"/>
            </p:cNvSpPr>
            <p:nvPr/>
          </p:nvSpPr>
          <p:spPr bwMode="auto">
            <a:xfrm>
              <a:off x="739775" y="3484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2" name="Line 53"/>
            <p:cNvSpPr>
              <a:spLocks noChangeShapeType="1"/>
            </p:cNvSpPr>
            <p:nvPr/>
          </p:nvSpPr>
          <p:spPr bwMode="auto">
            <a:xfrm>
              <a:off x="739775" y="3509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3" name="Line 54"/>
            <p:cNvSpPr>
              <a:spLocks noChangeShapeType="1"/>
            </p:cNvSpPr>
            <p:nvPr/>
          </p:nvSpPr>
          <p:spPr bwMode="auto">
            <a:xfrm>
              <a:off x="739775" y="35337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4" name="Line 55"/>
            <p:cNvSpPr>
              <a:spLocks noChangeShapeType="1"/>
            </p:cNvSpPr>
            <p:nvPr/>
          </p:nvSpPr>
          <p:spPr bwMode="auto">
            <a:xfrm>
              <a:off x="739775" y="3559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5" name="Line 56"/>
            <p:cNvSpPr>
              <a:spLocks noChangeShapeType="1"/>
            </p:cNvSpPr>
            <p:nvPr/>
          </p:nvSpPr>
          <p:spPr bwMode="auto">
            <a:xfrm>
              <a:off x="739775" y="35861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6" name="Line 57"/>
            <p:cNvSpPr>
              <a:spLocks noChangeShapeType="1"/>
            </p:cNvSpPr>
            <p:nvPr/>
          </p:nvSpPr>
          <p:spPr bwMode="auto">
            <a:xfrm>
              <a:off x="739775" y="3611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7" name="Line 58"/>
            <p:cNvSpPr>
              <a:spLocks noChangeShapeType="1"/>
            </p:cNvSpPr>
            <p:nvPr/>
          </p:nvSpPr>
          <p:spPr bwMode="auto">
            <a:xfrm>
              <a:off x="739775" y="36385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8" name="Line 59"/>
            <p:cNvSpPr>
              <a:spLocks noChangeShapeType="1"/>
            </p:cNvSpPr>
            <p:nvPr/>
          </p:nvSpPr>
          <p:spPr bwMode="auto">
            <a:xfrm>
              <a:off x="739775" y="36655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9" name="Line 60"/>
            <p:cNvSpPr>
              <a:spLocks noChangeShapeType="1"/>
            </p:cNvSpPr>
            <p:nvPr/>
          </p:nvSpPr>
          <p:spPr bwMode="auto">
            <a:xfrm>
              <a:off x="739775" y="3690938"/>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67" name="TextBox 366"/>
          <p:cNvSpPr txBox="1"/>
          <p:nvPr/>
        </p:nvSpPr>
        <p:spPr>
          <a:xfrm>
            <a:off x="5707158" y="3249995"/>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68" name="TextBox 367"/>
          <p:cNvSpPr txBox="1"/>
          <p:nvPr/>
        </p:nvSpPr>
        <p:spPr>
          <a:xfrm>
            <a:off x="6000567" y="2434131"/>
            <a:ext cx="1286745" cy="646331"/>
          </a:xfrm>
          <a:prstGeom prst="rect">
            <a:avLst/>
          </a:prstGeom>
          <a:noFill/>
        </p:spPr>
        <p:txBody>
          <a:bodyPr wrap="square" rtlCol="0">
            <a:spAutoFit/>
          </a:bodyPr>
          <a:lstStyle/>
          <a:p>
            <a:pPr algn="ctr"/>
            <a:r>
              <a:rPr lang="en-US" sz="3600" dirty="0">
                <a:solidFill>
                  <a:srgbClr val="56595E"/>
                </a:solidFill>
                <a:latin typeface="Lato" panose="020F0502020204030203"/>
              </a:rPr>
              <a:t>45%</a:t>
            </a:r>
          </a:p>
        </p:txBody>
      </p:sp>
      <p:grpSp>
        <p:nvGrpSpPr>
          <p:cNvPr id="430" name="Group 429"/>
          <p:cNvGrpSpPr/>
          <p:nvPr/>
        </p:nvGrpSpPr>
        <p:grpSpPr>
          <a:xfrm>
            <a:off x="8380244" y="1469061"/>
            <a:ext cx="859367" cy="3979440"/>
            <a:chOff x="606425" y="1431925"/>
            <a:chExt cx="644525" cy="3060701"/>
          </a:xfrm>
          <a:effectLst>
            <a:outerShdw blurRad="63500" sx="102000" sy="102000" algn="ctr" rotWithShape="0">
              <a:prstClr val="black">
                <a:alpha val="40000"/>
              </a:prstClr>
            </a:outerShdw>
          </a:effectLst>
        </p:grpSpPr>
        <p:sp>
          <p:nvSpPr>
            <p:cNvPr id="486" name="Freeform 5"/>
            <p:cNvSpPr>
              <a:spLocks/>
            </p:cNvSpPr>
            <p:nvPr/>
          </p:nvSpPr>
          <p:spPr bwMode="auto">
            <a:xfrm>
              <a:off x="739775" y="2189163"/>
              <a:ext cx="354013" cy="1739900"/>
            </a:xfrm>
            <a:custGeom>
              <a:avLst/>
              <a:gdLst>
                <a:gd name="T0" fmla="*/ 60 w 93"/>
                <a:gd name="T1" fmla="*/ 14 h 462"/>
                <a:gd name="T2" fmla="*/ 60 w 93"/>
                <a:gd name="T3" fmla="*/ 0 h 462"/>
                <a:gd name="T4" fmla="*/ 50 w 93"/>
                <a:gd name="T5" fmla="*/ 0 h 462"/>
                <a:gd name="T6" fmla="*/ 43 w 93"/>
                <a:gd name="T7" fmla="*/ 0 h 462"/>
                <a:gd name="T8" fmla="*/ 33 w 93"/>
                <a:gd name="T9" fmla="*/ 0 h 462"/>
                <a:gd name="T10" fmla="*/ 33 w 93"/>
                <a:gd name="T11" fmla="*/ 14 h 462"/>
                <a:gd name="T12" fmla="*/ 0 w 93"/>
                <a:gd name="T13" fmla="*/ 31 h 462"/>
                <a:gd name="T14" fmla="*/ 0 w 93"/>
                <a:gd name="T15" fmla="*/ 462 h 462"/>
                <a:gd name="T16" fmla="*/ 43 w 93"/>
                <a:gd name="T17" fmla="*/ 462 h 462"/>
                <a:gd name="T18" fmla="*/ 50 w 93"/>
                <a:gd name="T19" fmla="*/ 462 h 462"/>
                <a:gd name="T20" fmla="*/ 93 w 93"/>
                <a:gd name="T21" fmla="*/ 462 h 462"/>
                <a:gd name="T22" fmla="*/ 93 w 93"/>
                <a:gd name="T23" fmla="*/ 31 h 462"/>
                <a:gd name="T24" fmla="*/ 60 w 93"/>
                <a:gd name="T25" fmla="*/ 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 h="462">
                  <a:moveTo>
                    <a:pt x="60" y="14"/>
                  </a:moveTo>
                  <a:cubicBezTo>
                    <a:pt x="60" y="0"/>
                    <a:pt x="60" y="0"/>
                    <a:pt x="60" y="0"/>
                  </a:cubicBezTo>
                  <a:cubicBezTo>
                    <a:pt x="50" y="0"/>
                    <a:pt x="50" y="0"/>
                    <a:pt x="50" y="0"/>
                  </a:cubicBezTo>
                  <a:cubicBezTo>
                    <a:pt x="43" y="0"/>
                    <a:pt x="43" y="0"/>
                    <a:pt x="43" y="0"/>
                  </a:cubicBezTo>
                  <a:cubicBezTo>
                    <a:pt x="33" y="0"/>
                    <a:pt x="33" y="0"/>
                    <a:pt x="33" y="0"/>
                  </a:cubicBezTo>
                  <a:cubicBezTo>
                    <a:pt x="33" y="14"/>
                    <a:pt x="33" y="14"/>
                    <a:pt x="33" y="14"/>
                  </a:cubicBezTo>
                  <a:cubicBezTo>
                    <a:pt x="33" y="14"/>
                    <a:pt x="5" y="22"/>
                    <a:pt x="0" y="31"/>
                  </a:cubicBezTo>
                  <a:cubicBezTo>
                    <a:pt x="0" y="462"/>
                    <a:pt x="0" y="462"/>
                    <a:pt x="0" y="462"/>
                  </a:cubicBezTo>
                  <a:cubicBezTo>
                    <a:pt x="43" y="462"/>
                    <a:pt x="43" y="462"/>
                    <a:pt x="43" y="462"/>
                  </a:cubicBezTo>
                  <a:cubicBezTo>
                    <a:pt x="50" y="462"/>
                    <a:pt x="50" y="462"/>
                    <a:pt x="50" y="462"/>
                  </a:cubicBezTo>
                  <a:cubicBezTo>
                    <a:pt x="93" y="462"/>
                    <a:pt x="93" y="462"/>
                    <a:pt x="93" y="462"/>
                  </a:cubicBezTo>
                  <a:cubicBezTo>
                    <a:pt x="93" y="31"/>
                    <a:pt x="93" y="31"/>
                    <a:pt x="93" y="31"/>
                  </a:cubicBezTo>
                  <a:cubicBezTo>
                    <a:pt x="88" y="22"/>
                    <a:pt x="60" y="14"/>
                    <a:pt x="60" y="14"/>
                  </a:cubicBezTo>
                  <a:close/>
                </a:path>
              </a:pathLst>
            </a:custGeom>
            <a:solidFill>
              <a:srgbClr val="EBE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7" name="Rectangle 6"/>
            <p:cNvSpPr>
              <a:spLocks noChangeArrowheads="1"/>
            </p:cNvSpPr>
            <p:nvPr/>
          </p:nvSpPr>
          <p:spPr bwMode="auto">
            <a:xfrm>
              <a:off x="766763" y="3394075"/>
              <a:ext cx="301625" cy="1065213"/>
            </a:xfrm>
            <a:prstGeom prst="rect">
              <a:avLst/>
            </a:prstGeom>
            <a:solidFill>
              <a:srgbClr val="D5D8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8" name="Rectangle 7"/>
            <p:cNvSpPr>
              <a:spLocks noChangeArrowheads="1"/>
            </p:cNvSpPr>
            <p:nvPr/>
          </p:nvSpPr>
          <p:spPr bwMode="auto">
            <a:xfrm>
              <a:off x="766763" y="2317750"/>
              <a:ext cx="71438" cy="2141538"/>
            </a:xfrm>
            <a:prstGeom prst="rect">
              <a:avLst/>
            </a:prstGeom>
            <a:solidFill>
              <a:srgbClr val="BFC0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9" name="Freeform 8"/>
            <p:cNvSpPr>
              <a:spLocks/>
            </p:cNvSpPr>
            <p:nvPr/>
          </p:nvSpPr>
          <p:spPr bwMode="auto">
            <a:xfrm>
              <a:off x="903288" y="1431925"/>
              <a:ext cx="26988" cy="403225"/>
            </a:xfrm>
            <a:custGeom>
              <a:avLst/>
              <a:gdLst>
                <a:gd name="T0" fmla="*/ 17 w 17"/>
                <a:gd name="T1" fmla="*/ 19 h 254"/>
                <a:gd name="T2" fmla="*/ 0 w 17"/>
                <a:gd name="T3" fmla="*/ 0 h 254"/>
                <a:gd name="T4" fmla="*/ 0 w 17"/>
                <a:gd name="T5" fmla="*/ 254 h 254"/>
                <a:gd name="T6" fmla="*/ 17 w 17"/>
                <a:gd name="T7" fmla="*/ 254 h 254"/>
                <a:gd name="T8" fmla="*/ 17 w 17"/>
                <a:gd name="T9" fmla="*/ 19 h 254"/>
              </a:gdLst>
              <a:ahLst/>
              <a:cxnLst>
                <a:cxn ang="0">
                  <a:pos x="T0" y="T1"/>
                </a:cxn>
                <a:cxn ang="0">
                  <a:pos x="T2" y="T3"/>
                </a:cxn>
                <a:cxn ang="0">
                  <a:pos x="T4" y="T5"/>
                </a:cxn>
                <a:cxn ang="0">
                  <a:pos x="T6" y="T7"/>
                </a:cxn>
                <a:cxn ang="0">
                  <a:pos x="T8" y="T9"/>
                </a:cxn>
              </a:cxnLst>
              <a:rect l="0" t="0" r="r" b="b"/>
              <a:pathLst>
                <a:path w="17" h="254">
                  <a:moveTo>
                    <a:pt x="17" y="19"/>
                  </a:moveTo>
                  <a:lnTo>
                    <a:pt x="0" y="0"/>
                  </a:lnTo>
                  <a:lnTo>
                    <a:pt x="0" y="254"/>
                  </a:lnTo>
                  <a:lnTo>
                    <a:pt x="17" y="254"/>
                  </a:lnTo>
                  <a:lnTo>
                    <a:pt x="17" y="19"/>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0" name="Rectangle 61"/>
            <p:cNvSpPr>
              <a:spLocks noChangeArrowheads="1"/>
            </p:cNvSpPr>
            <p:nvPr/>
          </p:nvSpPr>
          <p:spPr bwMode="auto">
            <a:xfrm>
              <a:off x="739775" y="3732213"/>
              <a:ext cx="354013" cy="41275"/>
            </a:xfrm>
            <a:prstGeom prst="rect">
              <a:avLst/>
            </a:prstGeom>
            <a:solidFill>
              <a:srgbClr val="3D3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1" name="Freeform 62"/>
            <p:cNvSpPr>
              <a:spLocks/>
            </p:cNvSpPr>
            <p:nvPr/>
          </p:nvSpPr>
          <p:spPr bwMode="auto">
            <a:xfrm>
              <a:off x="606425" y="3929063"/>
              <a:ext cx="644525" cy="36513"/>
            </a:xfrm>
            <a:custGeom>
              <a:avLst/>
              <a:gdLst>
                <a:gd name="T0" fmla="*/ 169 w 169"/>
                <a:gd name="T1" fmla="*/ 5 h 10"/>
                <a:gd name="T2" fmla="*/ 164 w 169"/>
                <a:gd name="T3" fmla="*/ 10 h 10"/>
                <a:gd name="T4" fmla="*/ 5 w 169"/>
                <a:gd name="T5" fmla="*/ 10 h 10"/>
                <a:gd name="T6" fmla="*/ 0 w 169"/>
                <a:gd name="T7" fmla="*/ 5 h 10"/>
                <a:gd name="T8" fmla="*/ 5 w 169"/>
                <a:gd name="T9" fmla="*/ 0 h 10"/>
                <a:gd name="T10" fmla="*/ 164 w 169"/>
                <a:gd name="T11" fmla="*/ 0 h 10"/>
                <a:gd name="T12" fmla="*/ 169 w 169"/>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69" h="10">
                  <a:moveTo>
                    <a:pt x="169" y="5"/>
                  </a:moveTo>
                  <a:cubicBezTo>
                    <a:pt x="169" y="8"/>
                    <a:pt x="167" y="10"/>
                    <a:pt x="164" y="10"/>
                  </a:cubicBezTo>
                  <a:cubicBezTo>
                    <a:pt x="5" y="10"/>
                    <a:pt x="5" y="10"/>
                    <a:pt x="5" y="10"/>
                  </a:cubicBezTo>
                  <a:cubicBezTo>
                    <a:pt x="2" y="10"/>
                    <a:pt x="0" y="8"/>
                    <a:pt x="0" y="5"/>
                  </a:cubicBezTo>
                  <a:cubicBezTo>
                    <a:pt x="0" y="2"/>
                    <a:pt x="2" y="0"/>
                    <a:pt x="5" y="0"/>
                  </a:cubicBezTo>
                  <a:cubicBezTo>
                    <a:pt x="164" y="0"/>
                    <a:pt x="164" y="0"/>
                    <a:pt x="164" y="0"/>
                  </a:cubicBezTo>
                  <a:cubicBezTo>
                    <a:pt x="167" y="0"/>
                    <a:pt x="169" y="2"/>
                    <a:pt x="169"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2" name="Freeform 63"/>
            <p:cNvSpPr>
              <a:spLocks/>
            </p:cNvSpPr>
            <p:nvPr/>
          </p:nvSpPr>
          <p:spPr bwMode="auto">
            <a:xfrm>
              <a:off x="849313" y="1763713"/>
              <a:ext cx="134938" cy="425450"/>
            </a:xfrm>
            <a:custGeom>
              <a:avLst/>
              <a:gdLst>
                <a:gd name="T0" fmla="*/ 35 w 35"/>
                <a:gd name="T1" fmla="*/ 12 h 113"/>
                <a:gd name="T2" fmla="*/ 17 w 35"/>
                <a:gd name="T3" fmla="*/ 0 h 113"/>
                <a:gd name="T4" fmla="*/ 0 w 35"/>
                <a:gd name="T5" fmla="*/ 12 h 113"/>
                <a:gd name="T6" fmla="*/ 0 w 35"/>
                <a:gd name="T7" fmla="*/ 113 h 113"/>
                <a:gd name="T8" fmla="*/ 35 w 35"/>
                <a:gd name="T9" fmla="*/ 113 h 113"/>
                <a:gd name="T10" fmla="*/ 35 w 35"/>
                <a:gd name="T11" fmla="*/ 12 h 113"/>
              </a:gdLst>
              <a:ahLst/>
              <a:cxnLst>
                <a:cxn ang="0">
                  <a:pos x="T0" y="T1"/>
                </a:cxn>
                <a:cxn ang="0">
                  <a:pos x="T2" y="T3"/>
                </a:cxn>
                <a:cxn ang="0">
                  <a:pos x="T4" y="T5"/>
                </a:cxn>
                <a:cxn ang="0">
                  <a:pos x="T6" y="T7"/>
                </a:cxn>
                <a:cxn ang="0">
                  <a:pos x="T8" y="T9"/>
                </a:cxn>
                <a:cxn ang="0">
                  <a:pos x="T10" y="T11"/>
                </a:cxn>
              </a:cxnLst>
              <a:rect l="0" t="0" r="r" b="b"/>
              <a:pathLst>
                <a:path w="35" h="113">
                  <a:moveTo>
                    <a:pt x="35" y="12"/>
                  </a:moveTo>
                  <a:cubicBezTo>
                    <a:pt x="35" y="12"/>
                    <a:pt x="29" y="0"/>
                    <a:pt x="17" y="0"/>
                  </a:cubicBezTo>
                  <a:cubicBezTo>
                    <a:pt x="6" y="0"/>
                    <a:pt x="0" y="12"/>
                    <a:pt x="0" y="12"/>
                  </a:cubicBezTo>
                  <a:cubicBezTo>
                    <a:pt x="0" y="113"/>
                    <a:pt x="0" y="113"/>
                    <a:pt x="0" y="113"/>
                  </a:cubicBezTo>
                  <a:cubicBezTo>
                    <a:pt x="35" y="113"/>
                    <a:pt x="35" y="113"/>
                    <a:pt x="35" y="113"/>
                  </a:cubicBezTo>
                  <a:lnTo>
                    <a:pt x="35" y="12"/>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3" name="Rectangle 64"/>
            <p:cNvSpPr>
              <a:spLocks noChangeArrowheads="1"/>
            </p:cNvSpPr>
            <p:nvPr/>
          </p:nvSpPr>
          <p:spPr bwMode="auto">
            <a:xfrm>
              <a:off x="835025" y="2170113"/>
              <a:ext cx="163513" cy="19050"/>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4" name="Freeform 65"/>
            <p:cNvSpPr>
              <a:spLocks/>
            </p:cNvSpPr>
            <p:nvPr/>
          </p:nvSpPr>
          <p:spPr bwMode="auto">
            <a:xfrm>
              <a:off x="712788" y="4456113"/>
              <a:ext cx="427038" cy="36513"/>
            </a:xfrm>
            <a:custGeom>
              <a:avLst/>
              <a:gdLst>
                <a:gd name="T0" fmla="*/ 112 w 112"/>
                <a:gd name="T1" fmla="*/ 5 h 10"/>
                <a:gd name="T2" fmla="*/ 109 w 112"/>
                <a:gd name="T3" fmla="*/ 10 h 10"/>
                <a:gd name="T4" fmla="*/ 3 w 112"/>
                <a:gd name="T5" fmla="*/ 10 h 10"/>
                <a:gd name="T6" fmla="*/ 0 w 112"/>
                <a:gd name="T7" fmla="*/ 5 h 10"/>
                <a:gd name="T8" fmla="*/ 3 w 112"/>
                <a:gd name="T9" fmla="*/ 0 h 10"/>
                <a:gd name="T10" fmla="*/ 109 w 112"/>
                <a:gd name="T11" fmla="*/ 0 h 10"/>
                <a:gd name="T12" fmla="*/ 112 w 112"/>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2" h="10">
                  <a:moveTo>
                    <a:pt x="112" y="5"/>
                  </a:moveTo>
                  <a:cubicBezTo>
                    <a:pt x="112" y="8"/>
                    <a:pt x="111" y="10"/>
                    <a:pt x="109" y="10"/>
                  </a:cubicBezTo>
                  <a:cubicBezTo>
                    <a:pt x="3" y="10"/>
                    <a:pt x="3" y="10"/>
                    <a:pt x="3" y="10"/>
                  </a:cubicBezTo>
                  <a:cubicBezTo>
                    <a:pt x="2" y="10"/>
                    <a:pt x="0" y="8"/>
                    <a:pt x="0" y="5"/>
                  </a:cubicBezTo>
                  <a:cubicBezTo>
                    <a:pt x="0" y="2"/>
                    <a:pt x="2" y="0"/>
                    <a:pt x="3" y="0"/>
                  </a:cubicBezTo>
                  <a:cubicBezTo>
                    <a:pt x="109" y="0"/>
                    <a:pt x="109" y="0"/>
                    <a:pt x="109" y="0"/>
                  </a:cubicBezTo>
                  <a:cubicBezTo>
                    <a:pt x="111" y="0"/>
                    <a:pt x="112" y="2"/>
                    <a:pt x="112"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31" name="Rectangle 9"/>
          <p:cNvSpPr>
            <a:spLocks noChangeArrowheads="1"/>
          </p:cNvSpPr>
          <p:nvPr/>
        </p:nvSpPr>
        <p:spPr bwMode="auto">
          <a:xfrm>
            <a:off x="8577095" y="3066615"/>
            <a:ext cx="438151" cy="1413858"/>
          </a:xfrm>
          <a:prstGeom prst="rect">
            <a:avLst/>
          </a:prstGeom>
          <a:solidFill>
            <a:srgbClr val="3EB8CD"/>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432" name="Group 431"/>
          <p:cNvGrpSpPr/>
          <p:nvPr/>
        </p:nvGrpSpPr>
        <p:grpSpPr>
          <a:xfrm>
            <a:off x="8558044" y="2717797"/>
            <a:ext cx="177800" cy="1688372"/>
            <a:chOff x="739775" y="2392363"/>
            <a:chExt cx="133350" cy="1298575"/>
          </a:xfrm>
        </p:grpSpPr>
        <p:sp>
          <p:nvSpPr>
            <p:cNvPr id="435" name="Line 10"/>
            <p:cNvSpPr>
              <a:spLocks noChangeShapeType="1"/>
            </p:cNvSpPr>
            <p:nvPr/>
          </p:nvSpPr>
          <p:spPr bwMode="auto">
            <a:xfrm>
              <a:off x="739775" y="23923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6" name="Line 11"/>
            <p:cNvSpPr>
              <a:spLocks noChangeShapeType="1"/>
            </p:cNvSpPr>
            <p:nvPr/>
          </p:nvSpPr>
          <p:spPr bwMode="auto">
            <a:xfrm>
              <a:off x="739775" y="2419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7" name="Line 12"/>
            <p:cNvSpPr>
              <a:spLocks noChangeShapeType="1"/>
            </p:cNvSpPr>
            <p:nvPr/>
          </p:nvSpPr>
          <p:spPr bwMode="auto">
            <a:xfrm>
              <a:off x="739775" y="24447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8" name="Line 13"/>
            <p:cNvSpPr>
              <a:spLocks noChangeShapeType="1"/>
            </p:cNvSpPr>
            <p:nvPr/>
          </p:nvSpPr>
          <p:spPr bwMode="auto">
            <a:xfrm>
              <a:off x="739775" y="24669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9" name="Line 14"/>
            <p:cNvSpPr>
              <a:spLocks noChangeShapeType="1"/>
            </p:cNvSpPr>
            <p:nvPr/>
          </p:nvSpPr>
          <p:spPr bwMode="auto">
            <a:xfrm>
              <a:off x="739775" y="2493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0" name="Line 15"/>
            <p:cNvSpPr>
              <a:spLocks noChangeShapeType="1"/>
            </p:cNvSpPr>
            <p:nvPr/>
          </p:nvSpPr>
          <p:spPr bwMode="auto">
            <a:xfrm>
              <a:off x="739775" y="2520950"/>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1" name="Line 16"/>
            <p:cNvSpPr>
              <a:spLocks noChangeShapeType="1"/>
            </p:cNvSpPr>
            <p:nvPr/>
          </p:nvSpPr>
          <p:spPr bwMode="auto">
            <a:xfrm>
              <a:off x="739775" y="2546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2" name="Line 17"/>
            <p:cNvSpPr>
              <a:spLocks noChangeShapeType="1"/>
            </p:cNvSpPr>
            <p:nvPr/>
          </p:nvSpPr>
          <p:spPr bwMode="auto">
            <a:xfrm>
              <a:off x="739775" y="25733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3" name="Line 18"/>
            <p:cNvSpPr>
              <a:spLocks noChangeShapeType="1"/>
            </p:cNvSpPr>
            <p:nvPr/>
          </p:nvSpPr>
          <p:spPr bwMode="auto">
            <a:xfrm>
              <a:off x="739775" y="25987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4" name="Line 19"/>
            <p:cNvSpPr>
              <a:spLocks noChangeShapeType="1"/>
            </p:cNvSpPr>
            <p:nvPr/>
          </p:nvSpPr>
          <p:spPr bwMode="auto">
            <a:xfrm>
              <a:off x="739775" y="26257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5" name="Line 20"/>
            <p:cNvSpPr>
              <a:spLocks noChangeShapeType="1"/>
            </p:cNvSpPr>
            <p:nvPr/>
          </p:nvSpPr>
          <p:spPr bwMode="auto">
            <a:xfrm>
              <a:off x="739775" y="2652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6" name="Line 21"/>
            <p:cNvSpPr>
              <a:spLocks noChangeShapeType="1"/>
            </p:cNvSpPr>
            <p:nvPr/>
          </p:nvSpPr>
          <p:spPr bwMode="auto">
            <a:xfrm>
              <a:off x="739775" y="26781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7" name="Line 22"/>
            <p:cNvSpPr>
              <a:spLocks noChangeShapeType="1"/>
            </p:cNvSpPr>
            <p:nvPr/>
          </p:nvSpPr>
          <p:spPr bwMode="auto">
            <a:xfrm>
              <a:off x="739775" y="27051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8" name="Line 23"/>
            <p:cNvSpPr>
              <a:spLocks noChangeShapeType="1"/>
            </p:cNvSpPr>
            <p:nvPr/>
          </p:nvSpPr>
          <p:spPr bwMode="auto">
            <a:xfrm>
              <a:off x="739775" y="27273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9" name="Line 24"/>
            <p:cNvSpPr>
              <a:spLocks noChangeShapeType="1"/>
            </p:cNvSpPr>
            <p:nvPr/>
          </p:nvSpPr>
          <p:spPr bwMode="auto">
            <a:xfrm>
              <a:off x="739775" y="27543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0" name="Line 25"/>
            <p:cNvSpPr>
              <a:spLocks noChangeShapeType="1"/>
            </p:cNvSpPr>
            <p:nvPr/>
          </p:nvSpPr>
          <p:spPr bwMode="auto">
            <a:xfrm>
              <a:off x="739775" y="2779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1" name="Line 26"/>
            <p:cNvSpPr>
              <a:spLocks noChangeShapeType="1"/>
            </p:cNvSpPr>
            <p:nvPr/>
          </p:nvSpPr>
          <p:spPr bwMode="auto">
            <a:xfrm>
              <a:off x="739775" y="28067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2" name="Line 27"/>
            <p:cNvSpPr>
              <a:spLocks noChangeShapeType="1"/>
            </p:cNvSpPr>
            <p:nvPr/>
          </p:nvSpPr>
          <p:spPr bwMode="auto">
            <a:xfrm>
              <a:off x="739775" y="28336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3" name="Line 28"/>
            <p:cNvSpPr>
              <a:spLocks noChangeShapeType="1"/>
            </p:cNvSpPr>
            <p:nvPr/>
          </p:nvSpPr>
          <p:spPr bwMode="auto">
            <a:xfrm>
              <a:off x="739775" y="28590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4" name="Line 29"/>
            <p:cNvSpPr>
              <a:spLocks noChangeShapeType="1"/>
            </p:cNvSpPr>
            <p:nvPr/>
          </p:nvSpPr>
          <p:spPr bwMode="auto">
            <a:xfrm>
              <a:off x="739775" y="28860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5" name="Line 30"/>
            <p:cNvSpPr>
              <a:spLocks noChangeShapeType="1"/>
            </p:cNvSpPr>
            <p:nvPr/>
          </p:nvSpPr>
          <p:spPr bwMode="auto">
            <a:xfrm>
              <a:off x="739775" y="29114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6" name="Line 31"/>
            <p:cNvSpPr>
              <a:spLocks noChangeShapeType="1"/>
            </p:cNvSpPr>
            <p:nvPr/>
          </p:nvSpPr>
          <p:spPr bwMode="auto">
            <a:xfrm>
              <a:off x="739775" y="29384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7" name="Line 32"/>
            <p:cNvSpPr>
              <a:spLocks noChangeShapeType="1"/>
            </p:cNvSpPr>
            <p:nvPr/>
          </p:nvSpPr>
          <p:spPr bwMode="auto">
            <a:xfrm>
              <a:off x="739775" y="2965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8" name="Line 33"/>
            <p:cNvSpPr>
              <a:spLocks noChangeShapeType="1"/>
            </p:cNvSpPr>
            <p:nvPr/>
          </p:nvSpPr>
          <p:spPr bwMode="auto">
            <a:xfrm>
              <a:off x="739775" y="29908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9" name="Line 34"/>
            <p:cNvSpPr>
              <a:spLocks noChangeShapeType="1"/>
            </p:cNvSpPr>
            <p:nvPr/>
          </p:nvSpPr>
          <p:spPr bwMode="auto">
            <a:xfrm>
              <a:off x="739775" y="3017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0" name="Line 35"/>
            <p:cNvSpPr>
              <a:spLocks noChangeShapeType="1"/>
            </p:cNvSpPr>
            <p:nvPr/>
          </p:nvSpPr>
          <p:spPr bwMode="auto">
            <a:xfrm>
              <a:off x="739775" y="30400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1" name="Line 36"/>
            <p:cNvSpPr>
              <a:spLocks noChangeShapeType="1"/>
            </p:cNvSpPr>
            <p:nvPr/>
          </p:nvSpPr>
          <p:spPr bwMode="auto">
            <a:xfrm>
              <a:off x="739775" y="30670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2" name="Line 37"/>
            <p:cNvSpPr>
              <a:spLocks noChangeShapeType="1"/>
            </p:cNvSpPr>
            <p:nvPr/>
          </p:nvSpPr>
          <p:spPr bwMode="auto">
            <a:xfrm>
              <a:off x="739775" y="3092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3" name="Line 38"/>
            <p:cNvSpPr>
              <a:spLocks noChangeShapeType="1"/>
            </p:cNvSpPr>
            <p:nvPr/>
          </p:nvSpPr>
          <p:spPr bwMode="auto">
            <a:xfrm>
              <a:off x="739775" y="31194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4" name="Line 39"/>
            <p:cNvSpPr>
              <a:spLocks noChangeShapeType="1"/>
            </p:cNvSpPr>
            <p:nvPr/>
          </p:nvSpPr>
          <p:spPr bwMode="auto">
            <a:xfrm>
              <a:off x="739775" y="3144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5" name="Line 40"/>
            <p:cNvSpPr>
              <a:spLocks noChangeShapeType="1"/>
            </p:cNvSpPr>
            <p:nvPr/>
          </p:nvSpPr>
          <p:spPr bwMode="auto">
            <a:xfrm>
              <a:off x="739775" y="317182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6" name="Line 41"/>
            <p:cNvSpPr>
              <a:spLocks noChangeShapeType="1"/>
            </p:cNvSpPr>
            <p:nvPr/>
          </p:nvSpPr>
          <p:spPr bwMode="auto">
            <a:xfrm>
              <a:off x="739775" y="3198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7" name="Line 42"/>
            <p:cNvSpPr>
              <a:spLocks noChangeShapeType="1"/>
            </p:cNvSpPr>
            <p:nvPr/>
          </p:nvSpPr>
          <p:spPr bwMode="auto">
            <a:xfrm>
              <a:off x="739775" y="32242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8" name="Line 43"/>
            <p:cNvSpPr>
              <a:spLocks noChangeShapeType="1"/>
            </p:cNvSpPr>
            <p:nvPr/>
          </p:nvSpPr>
          <p:spPr bwMode="auto">
            <a:xfrm>
              <a:off x="739775" y="3251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9" name="Line 44"/>
            <p:cNvSpPr>
              <a:spLocks noChangeShapeType="1"/>
            </p:cNvSpPr>
            <p:nvPr/>
          </p:nvSpPr>
          <p:spPr bwMode="auto">
            <a:xfrm>
              <a:off x="739775" y="32766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0" name="Line 45"/>
            <p:cNvSpPr>
              <a:spLocks noChangeShapeType="1"/>
            </p:cNvSpPr>
            <p:nvPr/>
          </p:nvSpPr>
          <p:spPr bwMode="auto">
            <a:xfrm>
              <a:off x="739775" y="33004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1" name="Line 46"/>
            <p:cNvSpPr>
              <a:spLocks noChangeShapeType="1"/>
            </p:cNvSpPr>
            <p:nvPr/>
          </p:nvSpPr>
          <p:spPr bwMode="auto">
            <a:xfrm>
              <a:off x="739775" y="3325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2" name="Line 47"/>
            <p:cNvSpPr>
              <a:spLocks noChangeShapeType="1"/>
            </p:cNvSpPr>
            <p:nvPr/>
          </p:nvSpPr>
          <p:spPr bwMode="auto">
            <a:xfrm>
              <a:off x="739775" y="33528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3" name="Line 48"/>
            <p:cNvSpPr>
              <a:spLocks noChangeShapeType="1"/>
            </p:cNvSpPr>
            <p:nvPr/>
          </p:nvSpPr>
          <p:spPr bwMode="auto">
            <a:xfrm>
              <a:off x="739775" y="3378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4" name="Line 49"/>
            <p:cNvSpPr>
              <a:spLocks noChangeShapeType="1"/>
            </p:cNvSpPr>
            <p:nvPr/>
          </p:nvSpPr>
          <p:spPr bwMode="auto">
            <a:xfrm>
              <a:off x="739775" y="34051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5" name="Line 50"/>
            <p:cNvSpPr>
              <a:spLocks noChangeShapeType="1"/>
            </p:cNvSpPr>
            <p:nvPr/>
          </p:nvSpPr>
          <p:spPr bwMode="auto">
            <a:xfrm>
              <a:off x="739775" y="3432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6" name="Line 51"/>
            <p:cNvSpPr>
              <a:spLocks noChangeShapeType="1"/>
            </p:cNvSpPr>
            <p:nvPr/>
          </p:nvSpPr>
          <p:spPr bwMode="auto">
            <a:xfrm>
              <a:off x="739775" y="34575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7" name="Line 52"/>
            <p:cNvSpPr>
              <a:spLocks noChangeShapeType="1"/>
            </p:cNvSpPr>
            <p:nvPr/>
          </p:nvSpPr>
          <p:spPr bwMode="auto">
            <a:xfrm>
              <a:off x="739775" y="3484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8" name="Line 53"/>
            <p:cNvSpPr>
              <a:spLocks noChangeShapeType="1"/>
            </p:cNvSpPr>
            <p:nvPr/>
          </p:nvSpPr>
          <p:spPr bwMode="auto">
            <a:xfrm>
              <a:off x="739775" y="3509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9" name="Line 54"/>
            <p:cNvSpPr>
              <a:spLocks noChangeShapeType="1"/>
            </p:cNvSpPr>
            <p:nvPr/>
          </p:nvSpPr>
          <p:spPr bwMode="auto">
            <a:xfrm>
              <a:off x="739775" y="35337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0" name="Line 55"/>
            <p:cNvSpPr>
              <a:spLocks noChangeShapeType="1"/>
            </p:cNvSpPr>
            <p:nvPr/>
          </p:nvSpPr>
          <p:spPr bwMode="auto">
            <a:xfrm>
              <a:off x="739775" y="3559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1" name="Line 56"/>
            <p:cNvSpPr>
              <a:spLocks noChangeShapeType="1"/>
            </p:cNvSpPr>
            <p:nvPr/>
          </p:nvSpPr>
          <p:spPr bwMode="auto">
            <a:xfrm>
              <a:off x="739775" y="35861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2" name="Line 57"/>
            <p:cNvSpPr>
              <a:spLocks noChangeShapeType="1"/>
            </p:cNvSpPr>
            <p:nvPr/>
          </p:nvSpPr>
          <p:spPr bwMode="auto">
            <a:xfrm>
              <a:off x="739775" y="3611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3" name="Line 58"/>
            <p:cNvSpPr>
              <a:spLocks noChangeShapeType="1"/>
            </p:cNvSpPr>
            <p:nvPr/>
          </p:nvSpPr>
          <p:spPr bwMode="auto">
            <a:xfrm>
              <a:off x="739775" y="36385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4" name="Line 59"/>
            <p:cNvSpPr>
              <a:spLocks noChangeShapeType="1"/>
            </p:cNvSpPr>
            <p:nvPr/>
          </p:nvSpPr>
          <p:spPr bwMode="auto">
            <a:xfrm>
              <a:off x="739775" y="36655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5" name="Line 60"/>
            <p:cNvSpPr>
              <a:spLocks noChangeShapeType="1"/>
            </p:cNvSpPr>
            <p:nvPr/>
          </p:nvSpPr>
          <p:spPr bwMode="auto">
            <a:xfrm>
              <a:off x="739775" y="3690938"/>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33" name="TextBox 432"/>
          <p:cNvSpPr txBox="1"/>
          <p:nvPr/>
        </p:nvSpPr>
        <p:spPr>
          <a:xfrm>
            <a:off x="9421487" y="3249995"/>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34" name="TextBox 433"/>
          <p:cNvSpPr txBox="1"/>
          <p:nvPr/>
        </p:nvSpPr>
        <p:spPr>
          <a:xfrm>
            <a:off x="9714896" y="2434131"/>
            <a:ext cx="1286745" cy="646331"/>
          </a:xfrm>
          <a:prstGeom prst="rect">
            <a:avLst/>
          </a:prstGeom>
          <a:noFill/>
        </p:spPr>
        <p:txBody>
          <a:bodyPr wrap="square" rtlCol="0">
            <a:spAutoFit/>
          </a:bodyPr>
          <a:lstStyle/>
          <a:p>
            <a:pPr algn="ctr"/>
            <a:r>
              <a:rPr lang="en-US" sz="3600" dirty="0">
                <a:solidFill>
                  <a:srgbClr val="56595E"/>
                </a:solidFill>
                <a:latin typeface="Lato" panose="020F0502020204030203"/>
              </a:rPr>
              <a:t>79%</a:t>
            </a:r>
          </a:p>
        </p:txBody>
      </p:sp>
      <p:pic>
        <p:nvPicPr>
          <p:cNvPr id="199" name="Picture 198">
            <a:hlinkClick r:id="rId2"/>
            <a:extLst>
              <a:ext uri="{FF2B5EF4-FFF2-40B4-BE49-F238E27FC236}">
                <a16:creationId xmlns:a16="http://schemas.microsoft.com/office/drawing/2014/main" id="{EB960E9B-D0AA-4401-BFDF-1C4AFE1880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03233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0"/>
                                        </p:tgtEl>
                                        <p:attrNameLst>
                                          <p:attrName>style.visibility</p:attrName>
                                        </p:attrNameLst>
                                      </p:cBhvr>
                                      <p:to>
                                        <p:strVal val="visible"/>
                                      </p:to>
                                    </p:set>
                                    <p:animEffect transition="in" filter="wipe(left)">
                                      <p:cBhvr>
                                        <p:cTn id="7" dur="500"/>
                                        <p:tgtEl>
                                          <p:spTgt spid="260"/>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70695"/>
                                        </p:tgtEl>
                                        <p:attrNameLst>
                                          <p:attrName>style.visibility</p:attrName>
                                        </p:attrNameLst>
                                      </p:cBhvr>
                                      <p:to>
                                        <p:strVal val="visible"/>
                                      </p:to>
                                    </p:set>
                                    <p:anim calcmode="lin" valueType="num">
                                      <p:cBhvr additive="base">
                                        <p:cTn id="11" dur="500"/>
                                        <p:tgtEl>
                                          <p:spTgt spid="70695"/>
                                        </p:tgtEl>
                                        <p:attrNameLst>
                                          <p:attrName>ppt_y</p:attrName>
                                        </p:attrNameLst>
                                      </p:cBhvr>
                                      <p:tavLst>
                                        <p:tav tm="0">
                                          <p:val>
                                            <p:strVal val="#ppt_y+#ppt_h*1.125000"/>
                                          </p:val>
                                        </p:tav>
                                        <p:tav tm="100000">
                                          <p:val>
                                            <p:strVal val="#ppt_y"/>
                                          </p:val>
                                        </p:tav>
                                      </p:tavLst>
                                    </p:anim>
                                    <p:animEffect transition="in" filter="wipe(up)">
                                      <p:cBhvr>
                                        <p:cTn id="12" dur="500"/>
                                        <p:tgtEl>
                                          <p:spTgt spid="70695"/>
                                        </p:tgtEl>
                                      </p:cBhvr>
                                    </p:animEffect>
                                  </p:childTnLst>
                                </p:cTn>
                              </p:par>
                              <p:par>
                                <p:cTn id="13" presetID="12" presetClass="entr" presetSubtype="4" fill="hold" nodeType="withEffect">
                                  <p:stCondLst>
                                    <p:cond delay="0"/>
                                  </p:stCondLst>
                                  <p:childTnLst>
                                    <p:set>
                                      <p:cBhvr>
                                        <p:cTn id="14" dur="1" fill="hold">
                                          <p:stCondLst>
                                            <p:cond delay="0"/>
                                          </p:stCondLst>
                                        </p:cTn>
                                        <p:tgtEl>
                                          <p:spTgt spid="72"/>
                                        </p:tgtEl>
                                        <p:attrNameLst>
                                          <p:attrName>style.visibility</p:attrName>
                                        </p:attrNameLst>
                                      </p:cBhvr>
                                      <p:to>
                                        <p:strVal val="visible"/>
                                      </p:to>
                                    </p:set>
                                    <p:anim calcmode="lin" valueType="num">
                                      <p:cBhvr additive="base">
                                        <p:cTn id="15" dur="500"/>
                                        <p:tgtEl>
                                          <p:spTgt spid="72"/>
                                        </p:tgtEl>
                                        <p:attrNameLst>
                                          <p:attrName>ppt_y</p:attrName>
                                        </p:attrNameLst>
                                      </p:cBhvr>
                                      <p:tavLst>
                                        <p:tav tm="0">
                                          <p:val>
                                            <p:strVal val="#ppt_y+#ppt_h*1.125000"/>
                                          </p:val>
                                        </p:tav>
                                        <p:tav tm="100000">
                                          <p:val>
                                            <p:strVal val="#ppt_y"/>
                                          </p:val>
                                        </p:tav>
                                      </p:tavLst>
                                    </p:anim>
                                    <p:animEffect transition="in" filter="wipe(up)">
                                      <p:cBhvr>
                                        <p:cTn id="16" dur="500"/>
                                        <p:tgtEl>
                                          <p:spTgt spid="72"/>
                                        </p:tgtEl>
                                      </p:cBhvr>
                                    </p:animEffec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down)">
                                      <p:cBhvr>
                                        <p:cTn id="20" dur="500"/>
                                        <p:tgtEl>
                                          <p:spTgt spid="11"/>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Effect transition="in" filter="fade">
                                      <p:cBhvr>
                                        <p:cTn id="26" dur="500"/>
                                        <p:tgtEl>
                                          <p:spTgt spid="3"/>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261"/>
                                        </p:tgtEl>
                                        <p:attrNameLst>
                                          <p:attrName>style.visibility</p:attrName>
                                        </p:attrNameLst>
                                      </p:cBhvr>
                                      <p:to>
                                        <p:strVal val="visible"/>
                                      </p:to>
                                    </p:set>
                                    <p:animEffect transition="in" filter="wipe(up)">
                                      <p:cBhvr>
                                        <p:cTn id="30" dur="500"/>
                                        <p:tgtEl>
                                          <p:spTgt spid="261"/>
                                        </p:tgtEl>
                                      </p:cBhvr>
                                    </p:animEffect>
                                  </p:childTnLst>
                                </p:cTn>
                              </p:par>
                            </p:childTnLst>
                          </p:cTn>
                        </p:par>
                        <p:par>
                          <p:cTn id="31" fill="hold">
                            <p:stCondLst>
                              <p:cond delay="2500"/>
                            </p:stCondLst>
                            <p:childTnLst>
                              <p:par>
                                <p:cTn id="32" presetID="12" presetClass="entr" presetSubtype="4" fill="hold" nodeType="afterEffect">
                                  <p:stCondLst>
                                    <p:cond delay="0"/>
                                  </p:stCondLst>
                                  <p:childTnLst>
                                    <p:set>
                                      <p:cBhvr>
                                        <p:cTn id="33" dur="1" fill="hold">
                                          <p:stCondLst>
                                            <p:cond delay="0"/>
                                          </p:stCondLst>
                                        </p:cTn>
                                        <p:tgtEl>
                                          <p:spTgt spid="364"/>
                                        </p:tgtEl>
                                        <p:attrNameLst>
                                          <p:attrName>style.visibility</p:attrName>
                                        </p:attrNameLst>
                                      </p:cBhvr>
                                      <p:to>
                                        <p:strVal val="visible"/>
                                      </p:to>
                                    </p:set>
                                    <p:anim calcmode="lin" valueType="num">
                                      <p:cBhvr additive="base">
                                        <p:cTn id="34" dur="500"/>
                                        <p:tgtEl>
                                          <p:spTgt spid="364"/>
                                        </p:tgtEl>
                                        <p:attrNameLst>
                                          <p:attrName>ppt_y</p:attrName>
                                        </p:attrNameLst>
                                      </p:cBhvr>
                                      <p:tavLst>
                                        <p:tav tm="0">
                                          <p:val>
                                            <p:strVal val="#ppt_y+#ppt_h*1.125000"/>
                                          </p:val>
                                        </p:tav>
                                        <p:tav tm="100000">
                                          <p:val>
                                            <p:strVal val="#ppt_y"/>
                                          </p:val>
                                        </p:tav>
                                      </p:tavLst>
                                    </p:anim>
                                    <p:animEffect transition="in" filter="wipe(up)">
                                      <p:cBhvr>
                                        <p:cTn id="35" dur="500"/>
                                        <p:tgtEl>
                                          <p:spTgt spid="364"/>
                                        </p:tgtEl>
                                      </p:cBhvr>
                                    </p:animEffect>
                                  </p:childTnLst>
                                </p:cTn>
                              </p:par>
                              <p:par>
                                <p:cTn id="36" presetID="12" presetClass="entr" presetSubtype="4" fill="hold" nodeType="withEffect">
                                  <p:stCondLst>
                                    <p:cond delay="0"/>
                                  </p:stCondLst>
                                  <p:childTnLst>
                                    <p:set>
                                      <p:cBhvr>
                                        <p:cTn id="37" dur="1" fill="hold">
                                          <p:stCondLst>
                                            <p:cond delay="0"/>
                                          </p:stCondLst>
                                        </p:cTn>
                                        <p:tgtEl>
                                          <p:spTgt spid="366"/>
                                        </p:tgtEl>
                                        <p:attrNameLst>
                                          <p:attrName>style.visibility</p:attrName>
                                        </p:attrNameLst>
                                      </p:cBhvr>
                                      <p:to>
                                        <p:strVal val="visible"/>
                                      </p:to>
                                    </p:set>
                                    <p:anim calcmode="lin" valueType="num">
                                      <p:cBhvr additive="base">
                                        <p:cTn id="38" dur="500"/>
                                        <p:tgtEl>
                                          <p:spTgt spid="366"/>
                                        </p:tgtEl>
                                        <p:attrNameLst>
                                          <p:attrName>ppt_y</p:attrName>
                                        </p:attrNameLst>
                                      </p:cBhvr>
                                      <p:tavLst>
                                        <p:tav tm="0">
                                          <p:val>
                                            <p:strVal val="#ppt_y+#ppt_h*1.125000"/>
                                          </p:val>
                                        </p:tav>
                                        <p:tav tm="100000">
                                          <p:val>
                                            <p:strVal val="#ppt_y"/>
                                          </p:val>
                                        </p:tav>
                                      </p:tavLst>
                                    </p:anim>
                                    <p:animEffect transition="in" filter="wipe(up)">
                                      <p:cBhvr>
                                        <p:cTn id="39" dur="500"/>
                                        <p:tgtEl>
                                          <p:spTgt spid="366"/>
                                        </p:tgtEl>
                                      </p:cBhvr>
                                    </p:animEffect>
                                  </p:childTnLst>
                                </p:cTn>
                              </p:par>
                            </p:childTnLst>
                          </p:cTn>
                        </p:par>
                        <p:par>
                          <p:cTn id="40" fill="hold">
                            <p:stCondLst>
                              <p:cond delay="3000"/>
                            </p:stCondLst>
                            <p:childTnLst>
                              <p:par>
                                <p:cTn id="41" presetID="22" presetClass="entr" presetSubtype="4" fill="hold" grpId="0" nodeType="afterEffect">
                                  <p:stCondLst>
                                    <p:cond delay="0"/>
                                  </p:stCondLst>
                                  <p:childTnLst>
                                    <p:set>
                                      <p:cBhvr>
                                        <p:cTn id="42" dur="1" fill="hold">
                                          <p:stCondLst>
                                            <p:cond delay="0"/>
                                          </p:stCondLst>
                                        </p:cTn>
                                        <p:tgtEl>
                                          <p:spTgt spid="365"/>
                                        </p:tgtEl>
                                        <p:attrNameLst>
                                          <p:attrName>style.visibility</p:attrName>
                                        </p:attrNameLst>
                                      </p:cBhvr>
                                      <p:to>
                                        <p:strVal val="visible"/>
                                      </p:to>
                                    </p:set>
                                    <p:animEffect transition="in" filter="wipe(down)">
                                      <p:cBhvr>
                                        <p:cTn id="43" dur="500"/>
                                        <p:tgtEl>
                                          <p:spTgt spid="365"/>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368"/>
                                        </p:tgtEl>
                                        <p:attrNameLst>
                                          <p:attrName>style.visibility</p:attrName>
                                        </p:attrNameLst>
                                      </p:cBhvr>
                                      <p:to>
                                        <p:strVal val="visible"/>
                                      </p:to>
                                    </p:set>
                                    <p:anim calcmode="lin" valueType="num">
                                      <p:cBhvr>
                                        <p:cTn id="47" dur="500" fill="hold"/>
                                        <p:tgtEl>
                                          <p:spTgt spid="368"/>
                                        </p:tgtEl>
                                        <p:attrNameLst>
                                          <p:attrName>ppt_w</p:attrName>
                                        </p:attrNameLst>
                                      </p:cBhvr>
                                      <p:tavLst>
                                        <p:tav tm="0">
                                          <p:val>
                                            <p:fltVal val="0"/>
                                          </p:val>
                                        </p:tav>
                                        <p:tav tm="100000">
                                          <p:val>
                                            <p:strVal val="#ppt_w"/>
                                          </p:val>
                                        </p:tav>
                                      </p:tavLst>
                                    </p:anim>
                                    <p:anim calcmode="lin" valueType="num">
                                      <p:cBhvr>
                                        <p:cTn id="48" dur="500" fill="hold"/>
                                        <p:tgtEl>
                                          <p:spTgt spid="368"/>
                                        </p:tgtEl>
                                        <p:attrNameLst>
                                          <p:attrName>ppt_h</p:attrName>
                                        </p:attrNameLst>
                                      </p:cBhvr>
                                      <p:tavLst>
                                        <p:tav tm="0">
                                          <p:val>
                                            <p:fltVal val="0"/>
                                          </p:val>
                                        </p:tav>
                                        <p:tav tm="100000">
                                          <p:val>
                                            <p:strVal val="#ppt_h"/>
                                          </p:val>
                                        </p:tav>
                                      </p:tavLst>
                                    </p:anim>
                                    <p:animEffect transition="in" filter="fade">
                                      <p:cBhvr>
                                        <p:cTn id="49" dur="500"/>
                                        <p:tgtEl>
                                          <p:spTgt spid="368"/>
                                        </p:tgtEl>
                                      </p:cBhvr>
                                    </p:animEffect>
                                  </p:childTnLst>
                                </p:cTn>
                              </p:par>
                            </p:childTnLst>
                          </p:cTn>
                        </p:par>
                        <p:par>
                          <p:cTn id="50" fill="hold">
                            <p:stCondLst>
                              <p:cond delay="4000"/>
                            </p:stCondLst>
                            <p:childTnLst>
                              <p:par>
                                <p:cTn id="51" presetID="22" presetClass="entr" presetSubtype="1" fill="hold" grpId="0" nodeType="afterEffect">
                                  <p:stCondLst>
                                    <p:cond delay="0"/>
                                  </p:stCondLst>
                                  <p:childTnLst>
                                    <p:set>
                                      <p:cBhvr>
                                        <p:cTn id="52" dur="1" fill="hold">
                                          <p:stCondLst>
                                            <p:cond delay="0"/>
                                          </p:stCondLst>
                                        </p:cTn>
                                        <p:tgtEl>
                                          <p:spTgt spid="367"/>
                                        </p:tgtEl>
                                        <p:attrNameLst>
                                          <p:attrName>style.visibility</p:attrName>
                                        </p:attrNameLst>
                                      </p:cBhvr>
                                      <p:to>
                                        <p:strVal val="visible"/>
                                      </p:to>
                                    </p:set>
                                    <p:animEffect transition="in" filter="wipe(up)">
                                      <p:cBhvr>
                                        <p:cTn id="53" dur="500"/>
                                        <p:tgtEl>
                                          <p:spTgt spid="367"/>
                                        </p:tgtEl>
                                      </p:cBhvr>
                                    </p:animEffect>
                                  </p:childTnLst>
                                </p:cTn>
                              </p:par>
                            </p:childTnLst>
                          </p:cTn>
                        </p:par>
                        <p:par>
                          <p:cTn id="54" fill="hold">
                            <p:stCondLst>
                              <p:cond delay="4500"/>
                            </p:stCondLst>
                            <p:childTnLst>
                              <p:par>
                                <p:cTn id="55" presetID="12" presetClass="entr" presetSubtype="4" fill="hold" nodeType="afterEffect">
                                  <p:stCondLst>
                                    <p:cond delay="0"/>
                                  </p:stCondLst>
                                  <p:childTnLst>
                                    <p:set>
                                      <p:cBhvr>
                                        <p:cTn id="56" dur="1" fill="hold">
                                          <p:stCondLst>
                                            <p:cond delay="0"/>
                                          </p:stCondLst>
                                        </p:cTn>
                                        <p:tgtEl>
                                          <p:spTgt spid="430"/>
                                        </p:tgtEl>
                                        <p:attrNameLst>
                                          <p:attrName>style.visibility</p:attrName>
                                        </p:attrNameLst>
                                      </p:cBhvr>
                                      <p:to>
                                        <p:strVal val="visible"/>
                                      </p:to>
                                    </p:set>
                                    <p:anim calcmode="lin" valueType="num">
                                      <p:cBhvr additive="base">
                                        <p:cTn id="57" dur="500"/>
                                        <p:tgtEl>
                                          <p:spTgt spid="430"/>
                                        </p:tgtEl>
                                        <p:attrNameLst>
                                          <p:attrName>ppt_y</p:attrName>
                                        </p:attrNameLst>
                                      </p:cBhvr>
                                      <p:tavLst>
                                        <p:tav tm="0">
                                          <p:val>
                                            <p:strVal val="#ppt_y+#ppt_h*1.125000"/>
                                          </p:val>
                                        </p:tav>
                                        <p:tav tm="100000">
                                          <p:val>
                                            <p:strVal val="#ppt_y"/>
                                          </p:val>
                                        </p:tav>
                                      </p:tavLst>
                                    </p:anim>
                                    <p:animEffect transition="in" filter="wipe(up)">
                                      <p:cBhvr>
                                        <p:cTn id="58" dur="500"/>
                                        <p:tgtEl>
                                          <p:spTgt spid="430"/>
                                        </p:tgtEl>
                                      </p:cBhvr>
                                    </p:animEffect>
                                  </p:childTnLst>
                                </p:cTn>
                              </p:par>
                              <p:par>
                                <p:cTn id="59" presetID="12" presetClass="entr" presetSubtype="4" fill="hold" nodeType="withEffect">
                                  <p:stCondLst>
                                    <p:cond delay="0"/>
                                  </p:stCondLst>
                                  <p:childTnLst>
                                    <p:set>
                                      <p:cBhvr>
                                        <p:cTn id="60" dur="1" fill="hold">
                                          <p:stCondLst>
                                            <p:cond delay="0"/>
                                          </p:stCondLst>
                                        </p:cTn>
                                        <p:tgtEl>
                                          <p:spTgt spid="432"/>
                                        </p:tgtEl>
                                        <p:attrNameLst>
                                          <p:attrName>style.visibility</p:attrName>
                                        </p:attrNameLst>
                                      </p:cBhvr>
                                      <p:to>
                                        <p:strVal val="visible"/>
                                      </p:to>
                                    </p:set>
                                    <p:anim calcmode="lin" valueType="num">
                                      <p:cBhvr additive="base">
                                        <p:cTn id="61" dur="500"/>
                                        <p:tgtEl>
                                          <p:spTgt spid="432"/>
                                        </p:tgtEl>
                                        <p:attrNameLst>
                                          <p:attrName>ppt_y</p:attrName>
                                        </p:attrNameLst>
                                      </p:cBhvr>
                                      <p:tavLst>
                                        <p:tav tm="0">
                                          <p:val>
                                            <p:strVal val="#ppt_y+#ppt_h*1.125000"/>
                                          </p:val>
                                        </p:tav>
                                        <p:tav tm="100000">
                                          <p:val>
                                            <p:strVal val="#ppt_y"/>
                                          </p:val>
                                        </p:tav>
                                      </p:tavLst>
                                    </p:anim>
                                    <p:animEffect transition="in" filter="wipe(up)">
                                      <p:cBhvr>
                                        <p:cTn id="62" dur="500"/>
                                        <p:tgtEl>
                                          <p:spTgt spid="432"/>
                                        </p:tgtEl>
                                      </p:cBhvr>
                                    </p:animEffect>
                                  </p:childTnLst>
                                </p:cTn>
                              </p:par>
                            </p:childTnLst>
                          </p:cTn>
                        </p:par>
                        <p:par>
                          <p:cTn id="63" fill="hold">
                            <p:stCondLst>
                              <p:cond delay="5000"/>
                            </p:stCondLst>
                            <p:childTnLst>
                              <p:par>
                                <p:cTn id="64" presetID="22" presetClass="entr" presetSubtype="4" fill="hold" grpId="0" nodeType="afterEffect">
                                  <p:stCondLst>
                                    <p:cond delay="0"/>
                                  </p:stCondLst>
                                  <p:childTnLst>
                                    <p:set>
                                      <p:cBhvr>
                                        <p:cTn id="65" dur="1" fill="hold">
                                          <p:stCondLst>
                                            <p:cond delay="0"/>
                                          </p:stCondLst>
                                        </p:cTn>
                                        <p:tgtEl>
                                          <p:spTgt spid="431"/>
                                        </p:tgtEl>
                                        <p:attrNameLst>
                                          <p:attrName>style.visibility</p:attrName>
                                        </p:attrNameLst>
                                      </p:cBhvr>
                                      <p:to>
                                        <p:strVal val="visible"/>
                                      </p:to>
                                    </p:set>
                                    <p:animEffect transition="in" filter="wipe(down)">
                                      <p:cBhvr>
                                        <p:cTn id="66" dur="500"/>
                                        <p:tgtEl>
                                          <p:spTgt spid="431"/>
                                        </p:tgtEl>
                                      </p:cBhvr>
                                    </p:animEffect>
                                  </p:childTnLst>
                                </p:cTn>
                              </p:par>
                            </p:childTnLst>
                          </p:cTn>
                        </p:par>
                        <p:par>
                          <p:cTn id="67" fill="hold">
                            <p:stCondLst>
                              <p:cond delay="5500"/>
                            </p:stCondLst>
                            <p:childTnLst>
                              <p:par>
                                <p:cTn id="68" presetID="53" presetClass="entr" presetSubtype="16" fill="hold" grpId="0" nodeType="afterEffect">
                                  <p:stCondLst>
                                    <p:cond delay="0"/>
                                  </p:stCondLst>
                                  <p:childTnLst>
                                    <p:set>
                                      <p:cBhvr>
                                        <p:cTn id="69" dur="1" fill="hold">
                                          <p:stCondLst>
                                            <p:cond delay="0"/>
                                          </p:stCondLst>
                                        </p:cTn>
                                        <p:tgtEl>
                                          <p:spTgt spid="434"/>
                                        </p:tgtEl>
                                        <p:attrNameLst>
                                          <p:attrName>style.visibility</p:attrName>
                                        </p:attrNameLst>
                                      </p:cBhvr>
                                      <p:to>
                                        <p:strVal val="visible"/>
                                      </p:to>
                                    </p:set>
                                    <p:anim calcmode="lin" valueType="num">
                                      <p:cBhvr>
                                        <p:cTn id="70" dur="500" fill="hold"/>
                                        <p:tgtEl>
                                          <p:spTgt spid="434"/>
                                        </p:tgtEl>
                                        <p:attrNameLst>
                                          <p:attrName>ppt_w</p:attrName>
                                        </p:attrNameLst>
                                      </p:cBhvr>
                                      <p:tavLst>
                                        <p:tav tm="0">
                                          <p:val>
                                            <p:fltVal val="0"/>
                                          </p:val>
                                        </p:tav>
                                        <p:tav tm="100000">
                                          <p:val>
                                            <p:strVal val="#ppt_w"/>
                                          </p:val>
                                        </p:tav>
                                      </p:tavLst>
                                    </p:anim>
                                    <p:anim calcmode="lin" valueType="num">
                                      <p:cBhvr>
                                        <p:cTn id="71" dur="500" fill="hold"/>
                                        <p:tgtEl>
                                          <p:spTgt spid="434"/>
                                        </p:tgtEl>
                                        <p:attrNameLst>
                                          <p:attrName>ppt_h</p:attrName>
                                        </p:attrNameLst>
                                      </p:cBhvr>
                                      <p:tavLst>
                                        <p:tav tm="0">
                                          <p:val>
                                            <p:fltVal val="0"/>
                                          </p:val>
                                        </p:tav>
                                        <p:tav tm="100000">
                                          <p:val>
                                            <p:strVal val="#ppt_h"/>
                                          </p:val>
                                        </p:tav>
                                      </p:tavLst>
                                    </p:anim>
                                    <p:animEffect transition="in" filter="fade">
                                      <p:cBhvr>
                                        <p:cTn id="72" dur="500"/>
                                        <p:tgtEl>
                                          <p:spTgt spid="434"/>
                                        </p:tgtEl>
                                      </p:cBhvr>
                                    </p:animEffect>
                                  </p:childTnLst>
                                </p:cTn>
                              </p:par>
                            </p:childTnLst>
                          </p:cTn>
                        </p:par>
                        <p:par>
                          <p:cTn id="73" fill="hold">
                            <p:stCondLst>
                              <p:cond delay="6000"/>
                            </p:stCondLst>
                            <p:childTnLst>
                              <p:par>
                                <p:cTn id="74" presetID="22" presetClass="entr" presetSubtype="1" fill="hold" grpId="0" nodeType="afterEffect">
                                  <p:stCondLst>
                                    <p:cond delay="0"/>
                                  </p:stCondLst>
                                  <p:childTnLst>
                                    <p:set>
                                      <p:cBhvr>
                                        <p:cTn id="75" dur="1" fill="hold">
                                          <p:stCondLst>
                                            <p:cond delay="0"/>
                                          </p:stCondLst>
                                        </p:cTn>
                                        <p:tgtEl>
                                          <p:spTgt spid="433"/>
                                        </p:tgtEl>
                                        <p:attrNameLst>
                                          <p:attrName>style.visibility</p:attrName>
                                        </p:attrNameLst>
                                      </p:cBhvr>
                                      <p:to>
                                        <p:strVal val="visible"/>
                                      </p:to>
                                    </p:set>
                                    <p:animEffect transition="in" filter="wipe(up)">
                                      <p:cBhvr>
                                        <p:cTn id="76" dur="500"/>
                                        <p:tgtEl>
                                          <p:spTgt spid="433"/>
                                        </p:tgtEl>
                                      </p:cBhvr>
                                    </p:animEffect>
                                  </p:childTnLst>
                                </p:cTn>
                              </p:par>
                            </p:childTnLst>
                          </p:cTn>
                        </p:par>
                        <p:par>
                          <p:cTn id="77" fill="hold">
                            <p:stCondLst>
                              <p:cond delay="6500"/>
                            </p:stCondLst>
                            <p:childTnLst>
                              <p:par>
                                <p:cTn id="78" presetID="22" presetClass="entr" presetSubtype="8" fill="hold" grpId="0" nodeType="afterEffect">
                                  <p:stCondLst>
                                    <p:cond delay="0"/>
                                  </p:stCondLst>
                                  <p:childTnLst>
                                    <p:set>
                                      <p:cBhvr>
                                        <p:cTn id="79" dur="1" fill="hold">
                                          <p:stCondLst>
                                            <p:cond delay="0"/>
                                          </p:stCondLst>
                                        </p:cTn>
                                        <p:tgtEl>
                                          <p:spTgt spid="263"/>
                                        </p:tgtEl>
                                        <p:attrNameLst>
                                          <p:attrName>style.visibility</p:attrName>
                                        </p:attrNameLst>
                                      </p:cBhvr>
                                      <p:to>
                                        <p:strVal val="visible"/>
                                      </p:to>
                                    </p:set>
                                    <p:animEffect transition="in" filter="wipe(left)">
                                      <p:cBhvr>
                                        <p:cTn id="80" dur="500"/>
                                        <p:tgtEl>
                                          <p:spTgt spid="2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 grpId="0"/>
      <p:bldP spid="11" grpId="0" animBg="1"/>
      <p:bldP spid="261" grpId="0"/>
      <p:bldP spid="3" grpId="0"/>
      <p:bldP spid="263" grpId="0"/>
      <p:bldP spid="365" grpId="0" animBg="1"/>
      <p:bldP spid="367" grpId="0"/>
      <p:bldP spid="368" grpId="0"/>
      <p:bldP spid="431" grpId="0" animBg="1"/>
      <p:bldP spid="433" grpId="0"/>
      <p:bldP spid="4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1308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2017-10-05T18:35:58Z</dcterms:modified>
</cp:coreProperties>
</file>